
<file path=[Content_Types].xml><?xml version="1.0" encoding="utf-8"?>
<Types xmlns="http://schemas.openxmlformats.org/package/2006/content-types">
  <Default Extension="rels" ContentType="application/vnd.openxmlformats-package.relationships+xml"/>
  <Default Extension="xml" ContentType="application/xml"/>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1.xml" ContentType="application/vnd.openxmlformats-officedocument.theme+xml"/>
  <Override PartName="/ppt/notesMasters/notesMaster1.xml" ContentType="application/vnd.openxmlformats-officedocument.presentationml.notesMaster+xml"/>
  <Override PartName="/ppt/theme/theme2.xml" ContentType="application/vnd.openxmlformats-officedocument.theme+xml"/>
  <Override PartName="/ppt/handoutMasters/handoutMaster1.xml" ContentType="application/vnd.openxmlformats-officedocument.presentationml.handoutMaster+xml"/>
  <Override PartName="/ppt/theme/theme3.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officeDocument/2006/relationships/extended-properties" Target="docProps/app.xml"/><Relationship Id="rId3" Type="http://schemas.openxmlformats.org/package/2006/relationships/metadata/core-properties" Target="docProps/core.xml"/></Relationships>
</file>

<file path=ppt/presentation.xml><?xml version="1.0" encoding="utf-8"?>
<p:presentation xmlns:p="http://schemas.openxmlformats.org/presentationml/2006/main" xmlns:r="http://schemas.openxmlformats.org/officeDocument/2006/relationships" xmlns:a="http://schemas.openxmlformats.org/drawingml/2006/main" saveSubsetFonts="1">
  <p:sldMasterIdLst>
    <p:sldMasterId id="2147483648" r:id="rId1"/>
  </p:sldMasterIdLst>
  <p:notesMasterIdLst>
    <p:notesMasterId r:id="rId2"/>
  </p:notesMasterIdLst>
  <p:handoutMasterIdLst>
    <p:handoutMasterId r:id="rId3"/>
  </p:handout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 id="296" r:id="rId44"/>
    <p:sldId id="297" r:id="rId45"/>
    <p:sldId id="298" r:id="rId46"/>
    <p:sldId id="299" r:id="rId47"/>
    <p:sldId id="300" r:id="rId48"/>
    <p:sldId id="301" r:id="rId49"/>
    <p:sldId id="302" r:id="rId50"/>
    <p:sldId id="303" r:id="rId51"/>
    <p:sldId id="304" r:id="rId52"/>
    <p:sldId id="305" r:id="rId53"/>
    <p:sldId id="306" r:id="rId54"/>
    <p:sldId id="307" r:id="rId55"/>
    <p:sldId id="308" r:id="rId56"/>
    <p:sldId id="309" r:id="rId57"/>
    <p:sldId id="310" r:id="rId58"/>
    <p:sldId id="311" r:id="rId59"/>
    <p:sldId id="312" r:id="rId60"/>
    <p:sldId id="313" r:id="rId61"/>
    <p:sldId id="314" r:id="rId62"/>
    <p:sldId id="315" r:id="rId63"/>
    <p:sldId id="316" r:id="rId64"/>
    <p:sldId id="317" r:id="rId65"/>
    <p:sldId id="318" r:id="rId66"/>
    <p:sldId id="319" r:id="rId67"/>
    <p:sldId id="320" r:id="rId68"/>
    <p:sldId id="321" r:id="rId69"/>
    <p:sldId id="322" r:id="rId70"/>
    <p:sldId id="323" r:id="rId71"/>
    <p:sldId id="324" r:id="rId72"/>
    <p:sldId id="325" r:id="rId73"/>
    <p:sldId id="326" r:id="rId74"/>
    <p:sldId id="327" r:id="rId75"/>
    <p:sldId id="328" r:id="rId76"/>
    <p:sldId id="329" r:id="rId77"/>
    <p:sldId id="330" r:id="rId78"/>
    <p:sldId id="331" r:id="rId79"/>
    <p:sldId id="332" r:id="rId80"/>
    <p:sldId id="333" r:id="rId81"/>
    <p:sldId id="334" r:id="rId82"/>
    <p:sldId id="335" r:id="rId83"/>
    <p:sldId id="336" r:id="rId84"/>
    <p:sldId id="337" r:id="rId85"/>
    <p:sldId id="338" r:id="rId86"/>
    <p:sldId id="339" r:id="rId87"/>
    <p:sldId id="340" r:id="rId88"/>
    <p:sldId id="341" r:id="rId89"/>
    <p:sldId id="342" r:id="rId90"/>
    <p:sldId id="343" r:id="rId91"/>
    <p:sldId id="344" r:id="rId92"/>
    <p:sldId id="345" r:id="rId93"/>
    <p:sldId id="346" r:id="rId94"/>
    <p:sldId id="347" r:id="rId95"/>
    <p:sldId id="348" r:id="rId96"/>
    <p:sldId id="349" r:id="rId97"/>
    <p:sldId id="350" r:id="rId98"/>
    <p:sldId id="351" r:id="rId99"/>
    <p:sldId id="352" r:id="rId100"/>
    <p:sldId id="353" r:id="rId101"/>
    <p:sldId id="354" r:id="rId102"/>
    <p:sldId id="355" r:id="rId103"/>
    <p:sldId id="356" r:id="rId104"/>
    <p:sldId id="357" r:id="rId105"/>
    <p:sldId id="358" r:id="rId106"/>
    <p:sldId id="359" r:id="rId107"/>
    <p:sldId id="360" r:id="rId108"/>
    <p:sldId id="361" r:id="rId109"/>
    <p:sldId id="362" r:id="rId110"/>
    <p:sldId id="363" r:id="rId111"/>
    <p:sldId id="364" r:id="rId112"/>
    <p:sldId id="365" r:id="rId113"/>
    <p:sldId id="366" r:id="rId114"/>
    <p:sldId id="367" r:id="rId115"/>
    <p:sldId id="368" r:id="rId116"/>
    <p:sldId id="369" r:id="rId117"/>
    <p:sldId id="370" r:id="rId118"/>
    <p:sldId id="371" r:id="rId119"/>
    <p:sldId id="372" r:id="rId120"/>
    <p:sldId id="373" r:id="rId121"/>
    <p:sldId id="374" r:id="rId122"/>
    <p:sldId id="375" r:id="rId123"/>
    <p:sldId id="376" r:id="rId124"/>
    <p:sldId id="377" r:id="rId125"/>
    <p:sldId id="378" r:id="rId126"/>
    <p:sldId id="379" r:id="rId127"/>
    <p:sldId id="380" r:id="rId128"/>
    <p:sldId id="381" r:id="rId129"/>
    <p:sldId id="382" r:id="rId130"/>
    <p:sldId id="383" r:id="rId131"/>
    <p:sldId id="384" r:id="rId132"/>
    <p:sldId id="385" r:id="rId133"/>
    <p:sldId id="386" r:id="rId134"/>
    <p:sldId id="387" r:id="rId135"/>
    <p:sldId id="388" r:id="rId136"/>
    <p:sldId id="389" r:id="rId137"/>
    <p:sldId id="390" r:id="rId138"/>
    <p:sldId id="391" r:id="rId139"/>
    <p:sldId id="392" r:id="rId140"/>
    <p:sldId id="393" r:id="rId141"/>
    <p:sldId id="394" r:id="rId142"/>
    <p:sldId id="395" r:id="rId143"/>
    <p:sldId id="396" r:id="rId144"/>
    <p:sldId id="397" r:id="rId145"/>
    <p:sldId id="398" r:id="rId146"/>
    <p:sldId id="399" r:id="rId147"/>
    <p:sldId id="400" r:id="rId148"/>
    <p:sldId id="401" r:id="rId149"/>
    <p:sldId id="402" r:id="rId150"/>
    <p:sldId id="403" r:id="rId151"/>
    <p:sldId id="404" r:id="rId152"/>
    <p:sldId id="405" r:id="rId153"/>
    <p:sldId id="406" r:id="rId154"/>
    <p:sldId id="407" r:id="rId155"/>
    <p:sldId id="408" r:id="rId156"/>
    <p:sldId id="409" r:id="rId157"/>
    <p:sldId id="410" r:id="rId158"/>
    <p:sldId id="411" r:id="rId159"/>
    <p:sldId id="412" r:id="rId160"/>
    <p:sldId id="413" r:id="rId161"/>
    <p:sldId id="414" r:id="rId162"/>
    <p:sldId id="415" r:id="rId163"/>
    <p:sldId id="416" r:id="rId164"/>
    <p:sldId id="417" r:id="rId165"/>
    <p:sldId id="418" r:id="rId166"/>
    <p:sldId id="419" r:id="rId167"/>
    <p:sldId id="420" r:id="rId168"/>
    <p:sldId id="421" r:id="rId169"/>
    <p:sldId id="422" r:id="rId170"/>
    <p:sldId id="423" r:id="rId171"/>
    <p:sldId id="424" r:id="rId172"/>
    <p:sldId id="425" r:id="rId173"/>
    <p:sldId id="426" r:id="rId174"/>
    <p:sldId id="427" r:id="rId175"/>
    <p:sldId id="428" r:id="rId176"/>
    <p:sldId id="429" r:id="rId177"/>
    <p:sldId id="430" r:id="rId178"/>
    <p:sldId id="431" r:id="rId179"/>
    <p:sldId id="432" r:id="rId180"/>
    <p:sldId id="433" r:id="rId181"/>
    <p:sldId id="434" r:id="rId182"/>
    <p:sldId id="435" r:id="rId183"/>
    <p:sldId id="436" r:id="rId184"/>
    <p:sldId id="437" r:id="rId185"/>
    <p:sldId id="438" r:id="rId186"/>
    <p:sldId id="439" r:id="rId187"/>
    <p:sldId id="440" r:id="rId188"/>
    <p:sldId id="441" r:id="rId189"/>
    <p:sldId id="442" r:id="rId190"/>
    <p:sldId id="443" r:id="rId191"/>
    <p:sldId id="444" r:id="rId192"/>
    <p:sldId id="445" r:id="rId193"/>
    <p:sldId id="446" r:id="rId194"/>
    <p:sldId id="447" r:id="rId195"/>
    <p:sldId id="448" r:id="rId196"/>
    <p:sldId id="449" r:id="rId197"/>
    <p:sldId id="450" r:id="rId198"/>
    <p:sldId id="451" r:id="rId199"/>
    <p:sldId id="452" r:id="rId200"/>
    <p:sldId id="453" r:id="rId201"/>
    <p:sldId id="454" r:id="rId202"/>
    <p:sldId id="455" r:id="rId203"/>
    <p:sldId id="456" r:id="rId204"/>
    <p:sldId id="457" r:id="rId205"/>
    <p:sldId id="458" r:id="rId206"/>
    <p:sldId id="459" r:id="rId207"/>
    <p:sldId id="460" r:id="rId208"/>
    <p:sldId id="461" r:id="rId209"/>
    <p:sldId id="462" r:id="rId210"/>
    <p:sldId id="463" r:id="rId211"/>
    <p:sldId id="464" r:id="rId212"/>
    <p:sldId id="465" r:id="rId213"/>
    <p:sldId id="466" r:id="rId214"/>
    <p:sldId id="467" r:id="rId215"/>
    <p:sldId id="468" r:id="rId216"/>
    <p:sldId id="469" r:id="rId217"/>
    <p:sldId id="470" r:id="rId218"/>
    <p:sldId id="471" r:id="rId219"/>
    <p:sldId id="472" r:id="rId220"/>
    <p:sldId id="473" r:id="rId221"/>
    <p:sldId id="474" r:id="rId222"/>
    <p:sldId id="475" r:id="rId223"/>
    <p:sldId id="476" r:id="rId224"/>
    <p:sldId id="477" r:id="rId225"/>
    <p:sldId id="478" r:id="rId226"/>
    <p:sldId id="479" r:id="rId227"/>
    <p:sldId id="480" r:id="rId228"/>
    <p:sldId id="481" r:id="rId229"/>
    <p:sldId id="482" r:id="rId230"/>
    <p:sldId id="483" r:id="rId231"/>
    <p:sldId id="484" r:id="rId232"/>
    <p:sldId id="485" r:id="rId233"/>
    <p:sldId id="486" r:id="rId234"/>
    <p:sldId id="487" r:id="rId235"/>
    <p:sldId id="488" r:id="rId236"/>
    <p:sldId id="489" r:id="rId237"/>
    <p:sldId id="490" r:id="rId238"/>
    <p:sldId id="491" r:id="rId239"/>
    <p:sldId id="492" r:id="rId240"/>
    <p:sldId id="493" r:id="rId241"/>
    <p:sldId id="494" r:id="rId242"/>
    <p:sldId id="495" r:id="rId243"/>
    <p:sldId id="496" r:id="rId244"/>
    <p:sldId id="497" r:id="rId245"/>
    <p:sldId id="498" r:id="rId246"/>
    <p:sldId id="499" r:id="rId247"/>
    <p:sldId id="500" r:id="rId248"/>
    <p:sldId id="501" r:id="rId249"/>
    <p:sldId id="502" r:id="rId250"/>
    <p:sldId id="503" r:id="rId251"/>
    <p:sldId id="504" r:id="rId252"/>
    <p:sldId id="505" r:id="rId253"/>
  </p:sldIdLst>
  <p:sldSz type="screen4x3" cy="6858000" cx="9144000"/>
  <p:notesSz cx="7010400" cy="9296400"/>
  <p:defaultTextStyle>
    <a:defPPr>
      <a:defRPr lang="am-ET"/>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defaultTextStyle>
</p:presentation>
</file>

<file path=ppt/presProps.xml><?xml version="1.0" encoding="utf-8"?>
<p:presentationPr xmlns:p="http://schemas.openxmlformats.org/presentationml/2006/main" xmlns:r="http://schemas.openxmlformats.org/officeDocument/2006/relationships" xmlns:a="http://schemas.openxmlformats.org/drawingml/2006/main">
  <p:clrMru>
    <a:srgbClr val="FF9900"/>
  </p:clrMru>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p="http://schemas.openxmlformats.org/presentationml/2006/main" xmlns:r="http://schemas.openxmlformats.org/officeDocument/2006/relationships" xmlns:a="http://schemas.openxmlformats.org/drawingml/2006/main">
  <p:normalViewPr>
    <p:restoredLeft sz="17478" autoAdjust="0"/>
    <p:restoredTop sz="98221" autoAdjust="0"/>
  </p:normalViewPr>
  <p:slideViewPr>
    <p:cSldViewPr>
      <p:cViewPr varScale="1">
        <p:scale>
          <a:sx n="68" d="100"/>
          <a:sy n="68" d="100"/>
        </p:scale>
        <p:origin x="-1284" y="-108"/>
      </p:cViewPr>
      <p:guideLst>
        <p:guide orient="horz" pos="2160"/>
        <p:guide pos="2880"/>
      </p:guideLst>
    </p:cSldViewPr>
  </p:slideViewPr>
  <p:outlineViewPr>
    <p:cViewPr>
      <p:scale>
        <a:sx n="33" d="100"/>
        <a:sy n="33" d="100"/>
      </p:scale>
      <p:origin x="0" y="191718"/>
    </p:cViewPr>
  </p:outlineViewPr>
  <p:notesTextViewPr>
    <p:cViewPr>
      <p:scale>
        <a:sx n="1" d="1"/>
        <a:sy n="1" d="1"/>
      </p:scale>
      <p:origin x="0" y="0"/>
    </p:cViewPr>
  </p:notesTextViewPr>
  <p:sorterViewPr>
    <p:cViewPr>
      <p:scale>
        <a:sx n="100" d="100"/>
        <a:sy n="100" d="100"/>
      </p:scale>
      <p:origin x="0" y="16164"/>
    </p:cViewPr>
  </p:sorter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notesMaster" Target="notesMasters/notesMaster1.xml"/><Relationship Id="rId3" Type="http://schemas.openxmlformats.org/officeDocument/2006/relationships/handoutMaster" Target="handoutMasters/handoutMaster1.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slide" Target="slides/slide21.xml"/><Relationship Id="rId25" Type="http://schemas.openxmlformats.org/officeDocument/2006/relationships/slide" Target="slides/slide22.xml"/><Relationship Id="rId26" Type="http://schemas.openxmlformats.org/officeDocument/2006/relationships/slide" Target="slides/slide23.xml"/><Relationship Id="rId27" Type="http://schemas.openxmlformats.org/officeDocument/2006/relationships/slide" Target="slides/slide24.xml"/><Relationship Id="rId28" Type="http://schemas.openxmlformats.org/officeDocument/2006/relationships/slide" Target="slides/slide25.xml"/><Relationship Id="rId29" Type="http://schemas.openxmlformats.org/officeDocument/2006/relationships/slide" Target="slides/slide26.xml"/><Relationship Id="rId30" Type="http://schemas.openxmlformats.org/officeDocument/2006/relationships/slide" Target="slides/slide27.xml"/><Relationship Id="rId31" Type="http://schemas.openxmlformats.org/officeDocument/2006/relationships/slide" Target="slides/slide28.xml"/><Relationship Id="rId32" Type="http://schemas.openxmlformats.org/officeDocument/2006/relationships/slide" Target="slides/slide29.xml"/><Relationship Id="rId33" Type="http://schemas.openxmlformats.org/officeDocument/2006/relationships/slide" Target="slides/slide30.xml"/><Relationship Id="rId34" Type="http://schemas.openxmlformats.org/officeDocument/2006/relationships/slide" Target="slides/slide31.xml"/><Relationship Id="rId35" Type="http://schemas.openxmlformats.org/officeDocument/2006/relationships/slide" Target="slides/slide32.xml"/><Relationship Id="rId36" Type="http://schemas.openxmlformats.org/officeDocument/2006/relationships/slide" Target="slides/slide33.xml"/><Relationship Id="rId37" Type="http://schemas.openxmlformats.org/officeDocument/2006/relationships/slide" Target="slides/slide34.xml"/><Relationship Id="rId38" Type="http://schemas.openxmlformats.org/officeDocument/2006/relationships/slide" Target="slides/slide35.xml"/><Relationship Id="rId39" Type="http://schemas.openxmlformats.org/officeDocument/2006/relationships/slide" Target="slides/slide36.xml"/><Relationship Id="rId40" Type="http://schemas.openxmlformats.org/officeDocument/2006/relationships/slide" Target="slides/slide37.xml"/><Relationship Id="rId41" Type="http://schemas.openxmlformats.org/officeDocument/2006/relationships/slide" Target="slides/slide38.xml"/><Relationship Id="rId42" Type="http://schemas.openxmlformats.org/officeDocument/2006/relationships/slide" Target="slides/slide39.xml"/><Relationship Id="rId43" Type="http://schemas.openxmlformats.org/officeDocument/2006/relationships/slide" Target="slides/slide40.xml"/><Relationship Id="rId44" Type="http://schemas.openxmlformats.org/officeDocument/2006/relationships/slide" Target="slides/slide41.xml"/><Relationship Id="rId45" Type="http://schemas.openxmlformats.org/officeDocument/2006/relationships/slide" Target="slides/slide42.xml"/><Relationship Id="rId46" Type="http://schemas.openxmlformats.org/officeDocument/2006/relationships/slide" Target="slides/slide43.xml"/><Relationship Id="rId47" Type="http://schemas.openxmlformats.org/officeDocument/2006/relationships/slide" Target="slides/slide44.xml"/><Relationship Id="rId48" Type="http://schemas.openxmlformats.org/officeDocument/2006/relationships/slide" Target="slides/slide45.xml"/><Relationship Id="rId49" Type="http://schemas.openxmlformats.org/officeDocument/2006/relationships/slide" Target="slides/slide46.xml"/><Relationship Id="rId50" Type="http://schemas.openxmlformats.org/officeDocument/2006/relationships/slide" Target="slides/slide47.xml"/><Relationship Id="rId51" Type="http://schemas.openxmlformats.org/officeDocument/2006/relationships/slide" Target="slides/slide48.xml"/><Relationship Id="rId52" Type="http://schemas.openxmlformats.org/officeDocument/2006/relationships/slide" Target="slides/slide49.xml"/><Relationship Id="rId53" Type="http://schemas.openxmlformats.org/officeDocument/2006/relationships/slide" Target="slides/slide50.xml"/><Relationship Id="rId54" Type="http://schemas.openxmlformats.org/officeDocument/2006/relationships/slide" Target="slides/slide51.xml"/><Relationship Id="rId55" Type="http://schemas.openxmlformats.org/officeDocument/2006/relationships/slide" Target="slides/slide52.xml"/><Relationship Id="rId56" Type="http://schemas.openxmlformats.org/officeDocument/2006/relationships/slide" Target="slides/slide53.xml"/><Relationship Id="rId57" Type="http://schemas.openxmlformats.org/officeDocument/2006/relationships/slide" Target="slides/slide54.xml"/><Relationship Id="rId58" Type="http://schemas.openxmlformats.org/officeDocument/2006/relationships/slide" Target="slides/slide55.xml"/><Relationship Id="rId59" Type="http://schemas.openxmlformats.org/officeDocument/2006/relationships/slide" Target="slides/slide56.xml"/><Relationship Id="rId60" Type="http://schemas.openxmlformats.org/officeDocument/2006/relationships/slide" Target="slides/slide57.xml"/><Relationship Id="rId61" Type="http://schemas.openxmlformats.org/officeDocument/2006/relationships/slide" Target="slides/slide58.xml"/><Relationship Id="rId62" Type="http://schemas.openxmlformats.org/officeDocument/2006/relationships/slide" Target="slides/slide59.xml"/><Relationship Id="rId63" Type="http://schemas.openxmlformats.org/officeDocument/2006/relationships/slide" Target="slides/slide60.xml"/><Relationship Id="rId64" Type="http://schemas.openxmlformats.org/officeDocument/2006/relationships/slide" Target="slides/slide61.xml"/><Relationship Id="rId65" Type="http://schemas.openxmlformats.org/officeDocument/2006/relationships/slide" Target="slides/slide62.xml"/><Relationship Id="rId66" Type="http://schemas.openxmlformats.org/officeDocument/2006/relationships/slide" Target="slides/slide63.xml"/><Relationship Id="rId67" Type="http://schemas.openxmlformats.org/officeDocument/2006/relationships/slide" Target="slides/slide64.xml"/><Relationship Id="rId68" Type="http://schemas.openxmlformats.org/officeDocument/2006/relationships/slide" Target="slides/slide65.xml"/><Relationship Id="rId69" Type="http://schemas.openxmlformats.org/officeDocument/2006/relationships/slide" Target="slides/slide66.xml"/><Relationship Id="rId70" Type="http://schemas.openxmlformats.org/officeDocument/2006/relationships/slide" Target="slides/slide67.xml"/><Relationship Id="rId71" Type="http://schemas.openxmlformats.org/officeDocument/2006/relationships/slide" Target="slides/slide68.xml"/><Relationship Id="rId72" Type="http://schemas.openxmlformats.org/officeDocument/2006/relationships/slide" Target="slides/slide69.xml"/><Relationship Id="rId73" Type="http://schemas.openxmlformats.org/officeDocument/2006/relationships/slide" Target="slides/slide70.xml"/><Relationship Id="rId74" Type="http://schemas.openxmlformats.org/officeDocument/2006/relationships/slide" Target="slides/slide71.xml"/><Relationship Id="rId75" Type="http://schemas.openxmlformats.org/officeDocument/2006/relationships/slide" Target="slides/slide72.xml"/><Relationship Id="rId76" Type="http://schemas.openxmlformats.org/officeDocument/2006/relationships/slide" Target="slides/slide73.xml"/><Relationship Id="rId77" Type="http://schemas.openxmlformats.org/officeDocument/2006/relationships/slide" Target="slides/slide74.xml"/><Relationship Id="rId78" Type="http://schemas.openxmlformats.org/officeDocument/2006/relationships/slide" Target="slides/slide75.xml"/><Relationship Id="rId79" Type="http://schemas.openxmlformats.org/officeDocument/2006/relationships/slide" Target="slides/slide76.xml"/><Relationship Id="rId80" Type="http://schemas.openxmlformats.org/officeDocument/2006/relationships/slide" Target="slides/slide77.xml"/><Relationship Id="rId81" Type="http://schemas.openxmlformats.org/officeDocument/2006/relationships/slide" Target="slides/slide78.xml"/><Relationship Id="rId82" Type="http://schemas.openxmlformats.org/officeDocument/2006/relationships/slide" Target="slides/slide79.xml"/><Relationship Id="rId83" Type="http://schemas.openxmlformats.org/officeDocument/2006/relationships/slide" Target="slides/slide80.xml"/><Relationship Id="rId84" Type="http://schemas.openxmlformats.org/officeDocument/2006/relationships/slide" Target="slides/slide81.xml"/><Relationship Id="rId85" Type="http://schemas.openxmlformats.org/officeDocument/2006/relationships/slide" Target="slides/slide82.xml"/><Relationship Id="rId86" Type="http://schemas.openxmlformats.org/officeDocument/2006/relationships/slide" Target="slides/slide83.xml"/><Relationship Id="rId87" Type="http://schemas.openxmlformats.org/officeDocument/2006/relationships/slide" Target="slides/slide84.xml"/><Relationship Id="rId88" Type="http://schemas.openxmlformats.org/officeDocument/2006/relationships/slide" Target="slides/slide85.xml"/><Relationship Id="rId89" Type="http://schemas.openxmlformats.org/officeDocument/2006/relationships/slide" Target="slides/slide86.xml"/><Relationship Id="rId90" Type="http://schemas.openxmlformats.org/officeDocument/2006/relationships/slide" Target="slides/slide87.xml"/><Relationship Id="rId91" Type="http://schemas.openxmlformats.org/officeDocument/2006/relationships/slide" Target="slides/slide88.xml"/><Relationship Id="rId92" Type="http://schemas.openxmlformats.org/officeDocument/2006/relationships/slide" Target="slides/slide89.xml"/><Relationship Id="rId93" Type="http://schemas.openxmlformats.org/officeDocument/2006/relationships/slide" Target="slides/slide90.xml"/><Relationship Id="rId94" Type="http://schemas.openxmlformats.org/officeDocument/2006/relationships/slide" Target="slides/slide91.xml"/><Relationship Id="rId95" Type="http://schemas.openxmlformats.org/officeDocument/2006/relationships/slide" Target="slides/slide92.xml"/><Relationship Id="rId96" Type="http://schemas.openxmlformats.org/officeDocument/2006/relationships/slide" Target="slides/slide93.xml"/><Relationship Id="rId97" Type="http://schemas.openxmlformats.org/officeDocument/2006/relationships/slide" Target="slides/slide94.xml"/><Relationship Id="rId98" Type="http://schemas.openxmlformats.org/officeDocument/2006/relationships/slide" Target="slides/slide95.xml"/><Relationship Id="rId99" Type="http://schemas.openxmlformats.org/officeDocument/2006/relationships/slide" Target="slides/slide96.xml"/><Relationship Id="rId100" Type="http://schemas.openxmlformats.org/officeDocument/2006/relationships/slide" Target="slides/slide97.xml"/><Relationship Id="rId101" Type="http://schemas.openxmlformats.org/officeDocument/2006/relationships/slide" Target="slides/slide98.xml"/><Relationship Id="rId102" Type="http://schemas.openxmlformats.org/officeDocument/2006/relationships/slide" Target="slides/slide99.xml"/><Relationship Id="rId103" Type="http://schemas.openxmlformats.org/officeDocument/2006/relationships/slide" Target="slides/slide100.xml"/><Relationship Id="rId104" Type="http://schemas.openxmlformats.org/officeDocument/2006/relationships/slide" Target="slides/slide101.xml"/><Relationship Id="rId105" Type="http://schemas.openxmlformats.org/officeDocument/2006/relationships/slide" Target="slides/slide102.xml"/><Relationship Id="rId106" Type="http://schemas.openxmlformats.org/officeDocument/2006/relationships/slide" Target="slides/slide103.xml"/><Relationship Id="rId107" Type="http://schemas.openxmlformats.org/officeDocument/2006/relationships/slide" Target="slides/slide104.xml"/><Relationship Id="rId108" Type="http://schemas.openxmlformats.org/officeDocument/2006/relationships/slide" Target="slides/slide105.xml"/><Relationship Id="rId109" Type="http://schemas.openxmlformats.org/officeDocument/2006/relationships/slide" Target="slides/slide106.xml"/><Relationship Id="rId110" Type="http://schemas.openxmlformats.org/officeDocument/2006/relationships/slide" Target="slides/slide107.xml"/><Relationship Id="rId111" Type="http://schemas.openxmlformats.org/officeDocument/2006/relationships/slide" Target="slides/slide108.xml"/><Relationship Id="rId112" Type="http://schemas.openxmlformats.org/officeDocument/2006/relationships/slide" Target="slides/slide109.xml"/><Relationship Id="rId113" Type="http://schemas.openxmlformats.org/officeDocument/2006/relationships/slide" Target="slides/slide110.xml"/><Relationship Id="rId114" Type="http://schemas.openxmlformats.org/officeDocument/2006/relationships/slide" Target="slides/slide111.xml"/><Relationship Id="rId115" Type="http://schemas.openxmlformats.org/officeDocument/2006/relationships/slide" Target="slides/slide112.xml"/><Relationship Id="rId116" Type="http://schemas.openxmlformats.org/officeDocument/2006/relationships/slide" Target="slides/slide113.xml"/><Relationship Id="rId117" Type="http://schemas.openxmlformats.org/officeDocument/2006/relationships/slide" Target="slides/slide114.xml"/><Relationship Id="rId118" Type="http://schemas.openxmlformats.org/officeDocument/2006/relationships/slide" Target="slides/slide115.xml"/><Relationship Id="rId119" Type="http://schemas.openxmlformats.org/officeDocument/2006/relationships/slide" Target="slides/slide116.xml"/><Relationship Id="rId120" Type="http://schemas.openxmlformats.org/officeDocument/2006/relationships/slide" Target="slides/slide117.xml"/><Relationship Id="rId121" Type="http://schemas.openxmlformats.org/officeDocument/2006/relationships/slide" Target="slides/slide118.xml"/><Relationship Id="rId122" Type="http://schemas.openxmlformats.org/officeDocument/2006/relationships/slide" Target="slides/slide119.xml"/><Relationship Id="rId123" Type="http://schemas.openxmlformats.org/officeDocument/2006/relationships/slide" Target="slides/slide120.xml"/><Relationship Id="rId124" Type="http://schemas.openxmlformats.org/officeDocument/2006/relationships/slide" Target="slides/slide121.xml"/><Relationship Id="rId125" Type="http://schemas.openxmlformats.org/officeDocument/2006/relationships/slide" Target="slides/slide122.xml"/><Relationship Id="rId126" Type="http://schemas.openxmlformats.org/officeDocument/2006/relationships/slide" Target="slides/slide123.xml"/><Relationship Id="rId127" Type="http://schemas.openxmlformats.org/officeDocument/2006/relationships/slide" Target="slides/slide124.xml"/><Relationship Id="rId128" Type="http://schemas.openxmlformats.org/officeDocument/2006/relationships/slide" Target="slides/slide125.xml"/><Relationship Id="rId129" Type="http://schemas.openxmlformats.org/officeDocument/2006/relationships/slide" Target="slides/slide126.xml"/><Relationship Id="rId130" Type="http://schemas.openxmlformats.org/officeDocument/2006/relationships/slide" Target="slides/slide127.xml"/><Relationship Id="rId131" Type="http://schemas.openxmlformats.org/officeDocument/2006/relationships/slide" Target="slides/slide128.xml"/><Relationship Id="rId132" Type="http://schemas.openxmlformats.org/officeDocument/2006/relationships/slide" Target="slides/slide129.xml"/><Relationship Id="rId133" Type="http://schemas.openxmlformats.org/officeDocument/2006/relationships/slide" Target="slides/slide130.xml"/><Relationship Id="rId134" Type="http://schemas.openxmlformats.org/officeDocument/2006/relationships/slide" Target="slides/slide131.xml"/><Relationship Id="rId135" Type="http://schemas.openxmlformats.org/officeDocument/2006/relationships/slide" Target="slides/slide132.xml"/><Relationship Id="rId136" Type="http://schemas.openxmlformats.org/officeDocument/2006/relationships/slide" Target="slides/slide133.xml"/><Relationship Id="rId137" Type="http://schemas.openxmlformats.org/officeDocument/2006/relationships/slide" Target="slides/slide134.xml"/><Relationship Id="rId138" Type="http://schemas.openxmlformats.org/officeDocument/2006/relationships/slide" Target="slides/slide135.xml"/><Relationship Id="rId139" Type="http://schemas.openxmlformats.org/officeDocument/2006/relationships/slide" Target="slides/slide136.xml"/><Relationship Id="rId140" Type="http://schemas.openxmlformats.org/officeDocument/2006/relationships/slide" Target="slides/slide137.xml"/><Relationship Id="rId141" Type="http://schemas.openxmlformats.org/officeDocument/2006/relationships/slide" Target="slides/slide138.xml"/><Relationship Id="rId142" Type="http://schemas.openxmlformats.org/officeDocument/2006/relationships/slide" Target="slides/slide139.xml"/><Relationship Id="rId143" Type="http://schemas.openxmlformats.org/officeDocument/2006/relationships/slide" Target="slides/slide140.xml"/><Relationship Id="rId144" Type="http://schemas.openxmlformats.org/officeDocument/2006/relationships/slide" Target="slides/slide141.xml"/><Relationship Id="rId145" Type="http://schemas.openxmlformats.org/officeDocument/2006/relationships/slide" Target="slides/slide142.xml"/><Relationship Id="rId146" Type="http://schemas.openxmlformats.org/officeDocument/2006/relationships/slide" Target="slides/slide143.xml"/><Relationship Id="rId147" Type="http://schemas.openxmlformats.org/officeDocument/2006/relationships/slide" Target="slides/slide144.xml"/><Relationship Id="rId148" Type="http://schemas.openxmlformats.org/officeDocument/2006/relationships/slide" Target="slides/slide145.xml"/><Relationship Id="rId149" Type="http://schemas.openxmlformats.org/officeDocument/2006/relationships/slide" Target="slides/slide146.xml"/><Relationship Id="rId150" Type="http://schemas.openxmlformats.org/officeDocument/2006/relationships/slide" Target="slides/slide147.xml"/><Relationship Id="rId151" Type="http://schemas.openxmlformats.org/officeDocument/2006/relationships/slide" Target="slides/slide148.xml"/><Relationship Id="rId152" Type="http://schemas.openxmlformats.org/officeDocument/2006/relationships/slide" Target="slides/slide149.xml"/><Relationship Id="rId153" Type="http://schemas.openxmlformats.org/officeDocument/2006/relationships/slide" Target="slides/slide150.xml"/><Relationship Id="rId154" Type="http://schemas.openxmlformats.org/officeDocument/2006/relationships/slide" Target="slides/slide151.xml"/><Relationship Id="rId155" Type="http://schemas.openxmlformats.org/officeDocument/2006/relationships/slide" Target="slides/slide152.xml"/><Relationship Id="rId156" Type="http://schemas.openxmlformats.org/officeDocument/2006/relationships/slide" Target="slides/slide153.xml"/><Relationship Id="rId157" Type="http://schemas.openxmlformats.org/officeDocument/2006/relationships/slide" Target="slides/slide154.xml"/><Relationship Id="rId158" Type="http://schemas.openxmlformats.org/officeDocument/2006/relationships/slide" Target="slides/slide155.xml"/><Relationship Id="rId159" Type="http://schemas.openxmlformats.org/officeDocument/2006/relationships/slide" Target="slides/slide156.xml"/><Relationship Id="rId160" Type="http://schemas.openxmlformats.org/officeDocument/2006/relationships/slide" Target="slides/slide157.xml"/><Relationship Id="rId161" Type="http://schemas.openxmlformats.org/officeDocument/2006/relationships/slide" Target="slides/slide158.xml"/><Relationship Id="rId162" Type="http://schemas.openxmlformats.org/officeDocument/2006/relationships/slide" Target="slides/slide159.xml"/><Relationship Id="rId163" Type="http://schemas.openxmlformats.org/officeDocument/2006/relationships/slide" Target="slides/slide160.xml"/><Relationship Id="rId164" Type="http://schemas.openxmlformats.org/officeDocument/2006/relationships/slide" Target="slides/slide161.xml"/><Relationship Id="rId165" Type="http://schemas.openxmlformats.org/officeDocument/2006/relationships/slide" Target="slides/slide162.xml"/><Relationship Id="rId166" Type="http://schemas.openxmlformats.org/officeDocument/2006/relationships/slide" Target="slides/slide163.xml"/><Relationship Id="rId167" Type="http://schemas.openxmlformats.org/officeDocument/2006/relationships/slide" Target="slides/slide164.xml"/><Relationship Id="rId168" Type="http://schemas.openxmlformats.org/officeDocument/2006/relationships/slide" Target="slides/slide165.xml"/><Relationship Id="rId169" Type="http://schemas.openxmlformats.org/officeDocument/2006/relationships/slide" Target="slides/slide166.xml"/><Relationship Id="rId170" Type="http://schemas.openxmlformats.org/officeDocument/2006/relationships/slide" Target="slides/slide167.xml"/><Relationship Id="rId171" Type="http://schemas.openxmlformats.org/officeDocument/2006/relationships/slide" Target="slides/slide168.xml"/><Relationship Id="rId172" Type="http://schemas.openxmlformats.org/officeDocument/2006/relationships/slide" Target="slides/slide169.xml"/><Relationship Id="rId173" Type="http://schemas.openxmlformats.org/officeDocument/2006/relationships/slide" Target="slides/slide170.xml"/><Relationship Id="rId174" Type="http://schemas.openxmlformats.org/officeDocument/2006/relationships/slide" Target="slides/slide171.xml"/><Relationship Id="rId175" Type="http://schemas.openxmlformats.org/officeDocument/2006/relationships/slide" Target="slides/slide172.xml"/><Relationship Id="rId176" Type="http://schemas.openxmlformats.org/officeDocument/2006/relationships/slide" Target="slides/slide173.xml"/><Relationship Id="rId177" Type="http://schemas.openxmlformats.org/officeDocument/2006/relationships/slide" Target="slides/slide174.xml"/><Relationship Id="rId178" Type="http://schemas.openxmlformats.org/officeDocument/2006/relationships/slide" Target="slides/slide175.xml"/><Relationship Id="rId179" Type="http://schemas.openxmlformats.org/officeDocument/2006/relationships/slide" Target="slides/slide176.xml"/><Relationship Id="rId180" Type="http://schemas.openxmlformats.org/officeDocument/2006/relationships/slide" Target="slides/slide177.xml"/><Relationship Id="rId181" Type="http://schemas.openxmlformats.org/officeDocument/2006/relationships/slide" Target="slides/slide178.xml"/><Relationship Id="rId182" Type="http://schemas.openxmlformats.org/officeDocument/2006/relationships/slide" Target="slides/slide179.xml"/><Relationship Id="rId183" Type="http://schemas.openxmlformats.org/officeDocument/2006/relationships/slide" Target="slides/slide180.xml"/><Relationship Id="rId184" Type="http://schemas.openxmlformats.org/officeDocument/2006/relationships/slide" Target="slides/slide181.xml"/><Relationship Id="rId185" Type="http://schemas.openxmlformats.org/officeDocument/2006/relationships/slide" Target="slides/slide182.xml"/><Relationship Id="rId186" Type="http://schemas.openxmlformats.org/officeDocument/2006/relationships/slide" Target="slides/slide183.xml"/><Relationship Id="rId187" Type="http://schemas.openxmlformats.org/officeDocument/2006/relationships/slide" Target="slides/slide184.xml"/><Relationship Id="rId188" Type="http://schemas.openxmlformats.org/officeDocument/2006/relationships/slide" Target="slides/slide185.xml"/><Relationship Id="rId189" Type="http://schemas.openxmlformats.org/officeDocument/2006/relationships/slide" Target="slides/slide186.xml"/><Relationship Id="rId190" Type="http://schemas.openxmlformats.org/officeDocument/2006/relationships/slide" Target="slides/slide187.xml"/><Relationship Id="rId191" Type="http://schemas.openxmlformats.org/officeDocument/2006/relationships/slide" Target="slides/slide188.xml"/><Relationship Id="rId192" Type="http://schemas.openxmlformats.org/officeDocument/2006/relationships/slide" Target="slides/slide189.xml"/><Relationship Id="rId193" Type="http://schemas.openxmlformats.org/officeDocument/2006/relationships/slide" Target="slides/slide190.xml"/><Relationship Id="rId194" Type="http://schemas.openxmlformats.org/officeDocument/2006/relationships/slide" Target="slides/slide191.xml"/><Relationship Id="rId195" Type="http://schemas.openxmlformats.org/officeDocument/2006/relationships/slide" Target="slides/slide192.xml"/><Relationship Id="rId196" Type="http://schemas.openxmlformats.org/officeDocument/2006/relationships/slide" Target="slides/slide193.xml"/><Relationship Id="rId197" Type="http://schemas.openxmlformats.org/officeDocument/2006/relationships/slide" Target="slides/slide194.xml"/><Relationship Id="rId198" Type="http://schemas.openxmlformats.org/officeDocument/2006/relationships/slide" Target="slides/slide195.xml"/><Relationship Id="rId199" Type="http://schemas.openxmlformats.org/officeDocument/2006/relationships/slide" Target="slides/slide196.xml"/><Relationship Id="rId200" Type="http://schemas.openxmlformats.org/officeDocument/2006/relationships/slide" Target="slides/slide197.xml"/><Relationship Id="rId201" Type="http://schemas.openxmlformats.org/officeDocument/2006/relationships/slide" Target="slides/slide198.xml"/><Relationship Id="rId202" Type="http://schemas.openxmlformats.org/officeDocument/2006/relationships/slide" Target="slides/slide199.xml"/><Relationship Id="rId203" Type="http://schemas.openxmlformats.org/officeDocument/2006/relationships/slide" Target="slides/slide200.xml"/><Relationship Id="rId204" Type="http://schemas.openxmlformats.org/officeDocument/2006/relationships/slide" Target="slides/slide201.xml"/><Relationship Id="rId205" Type="http://schemas.openxmlformats.org/officeDocument/2006/relationships/slide" Target="slides/slide202.xml"/><Relationship Id="rId206" Type="http://schemas.openxmlformats.org/officeDocument/2006/relationships/slide" Target="slides/slide203.xml"/><Relationship Id="rId207" Type="http://schemas.openxmlformats.org/officeDocument/2006/relationships/slide" Target="slides/slide204.xml"/><Relationship Id="rId208" Type="http://schemas.openxmlformats.org/officeDocument/2006/relationships/slide" Target="slides/slide205.xml"/><Relationship Id="rId209" Type="http://schemas.openxmlformats.org/officeDocument/2006/relationships/slide" Target="slides/slide206.xml"/><Relationship Id="rId210" Type="http://schemas.openxmlformats.org/officeDocument/2006/relationships/slide" Target="slides/slide207.xml"/><Relationship Id="rId211" Type="http://schemas.openxmlformats.org/officeDocument/2006/relationships/slide" Target="slides/slide208.xml"/><Relationship Id="rId212" Type="http://schemas.openxmlformats.org/officeDocument/2006/relationships/slide" Target="slides/slide209.xml"/><Relationship Id="rId213" Type="http://schemas.openxmlformats.org/officeDocument/2006/relationships/slide" Target="slides/slide210.xml"/><Relationship Id="rId214" Type="http://schemas.openxmlformats.org/officeDocument/2006/relationships/slide" Target="slides/slide211.xml"/><Relationship Id="rId215" Type="http://schemas.openxmlformats.org/officeDocument/2006/relationships/slide" Target="slides/slide212.xml"/><Relationship Id="rId216" Type="http://schemas.openxmlformats.org/officeDocument/2006/relationships/slide" Target="slides/slide213.xml"/><Relationship Id="rId217" Type="http://schemas.openxmlformats.org/officeDocument/2006/relationships/slide" Target="slides/slide214.xml"/><Relationship Id="rId218" Type="http://schemas.openxmlformats.org/officeDocument/2006/relationships/slide" Target="slides/slide215.xml"/><Relationship Id="rId219" Type="http://schemas.openxmlformats.org/officeDocument/2006/relationships/slide" Target="slides/slide216.xml"/><Relationship Id="rId220" Type="http://schemas.openxmlformats.org/officeDocument/2006/relationships/slide" Target="slides/slide217.xml"/><Relationship Id="rId221" Type="http://schemas.openxmlformats.org/officeDocument/2006/relationships/slide" Target="slides/slide218.xml"/><Relationship Id="rId222" Type="http://schemas.openxmlformats.org/officeDocument/2006/relationships/slide" Target="slides/slide219.xml"/><Relationship Id="rId223" Type="http://schemas.openxmlformats.org/officeDocument/2006/relationships/slide" Target="slides/slide220.xml"/><Relationship Id="rId224" Type="http://schemas.openxmlformats.org/officeDocument/2006/relationships/slide" Target="slides/slide221.xml"/><Relationship Id="rId225" Type="http://schemas.openxmlformats.org/officeDocument/2006/relationships/slide" Target="slides/slide222.xml"/><Relationship Id="rId226" Type="http://schemas.openxmlformats.org/officeDocument/2006/relationships/slide" Target="slides/slide223.xml"/><Relationship Id="rId227" Type="http://schemas.openxmlformats.org/officeDocument/2006/relationships/slide" Target="slides/slide224.xml"/><Relationship Id="rId228" Type="http://schemas.openxmlformats.org/officeDocument/2006/relationships/slide" Target="slides/slide225.xml"/><Relationship Id="rId229" Type="http://schemas.openxmlformats.org/officeDocument/2006/relationships/slide" Target="slides/slide226.xml"/><Relationship Id="rId230" Type="http://schemas.openxmlformats.org/officeDocument/2006/relationships/slide" Target="slides/slide227.xml"/><Relationship Id="rId231" Type="http://schemas.openxmlformats.org/officeDocument/2006/relationships/slide" Target="slides/slide228.xml"/><Relationship Id="rId232" Type="http://schemas.openxmlformats.org/officeDocument/2006/relationships/slide" Target="slides/slide229.xml"/><Relationship Id="rId233" Type="http://schemas.openxmlformats.org/officeDocument/2006/relationships/slide" Target="slides/slide230.xml"/><Relationship Id="rId234" Type="http://schemas.openxmlformats.org/officeDocument/2006/relationships/slide" Target="slides/slide231.xml"/><Relationship Id="rId235" Type="http://schemas.openxmlformats.org/officeDocument/2006/relationships/slide" Target="slides/slide232.xml"/><Relationship Id="rId236" Type="http://schemas.openxmlformats.org/officeDocument/2006/relationships/slide" Target="slides/slide233.xml"/><Relationship Id="rId237" Type="http://schemas.openxmlformats.org/officeDocument/2006/relationships/slide" Target="slides/slide234.xml"/><Relationship Id="rId238" Type="http://schemas.openxmlformats.org/officeDocument/2006/relationships/slide" Target="slides/slide235.xml"/><Relationship Id="rId239" Type="http://schemas.openxmlformats.org/officeDocument/2006/relationships/slide" Target="slides/slide236.xml"/><Relationship Id="rId240" Type="http://schemas.openxmlformats.org/officeDocument/2006/relationships/slide" Target="slides/slide237.xml"/><Relationship Id="rId241" Type="http://schemas.openxmlformats.org/officeDocument/2006/relationships/slide" Target="slides/slide238.xml"/><Relationship Id="rId242" Type="http://schemas.openxmlformats.org/officeDocument/2006/relationships/slide" Target="slides/slide239.xml"/><Relationship Id="rId243" Type="http://schemas.openxmlformats.org/officeDocument/2006/relationships/slide" Target="slides/slide240.xml"/><Relationship Id="rId244" Type="http://schemas.openxmlformats.org/officeDocument/2006/relationships/slide" Target="slides/slide241.xml"/><Relationship Id="rId245" Type="http://schemas.openxmlformats.org/officeDocument/2006/relationships/slide" Target="slides/slide242.xml"/><Relationship Id="rId246" Type="http://schemas.openxmlformats.org/officeDocument/2006/relationships/slide" Target="slides/slide243.xml"/><Relationship Id="rId247" Type="http://schemas.openxmlformats.org/officeDocument/2006/relationships/slide" Target="slides/slide244.xml"/><Relationship Id="rId248" Type="http://schemas.openxmlformats.org/officeDocument/2006/relationships/slide" Target="slides/slide245.xml"/><Relationship Id="rId249" Type="http://schemas.openxmlformats.org/officeDocument/2006/relationships/slide" Target="slides/slide246.xml"/><Relationship Id="rId250" Type="http://schemas.openxmlformats.org/officeDocument/2006/relationships/slide" Target="slides/slide247.xml"/><Relationship Id="rId251" Type="http://schemas.openxmlformats.org/officeDocument/2006/relationships/slide" Target="slides/slide248.xml"/><Relationship Id="rId252" Type="http://schemas.openxmlformats.org/officeDocument/2006/relationships/slide" Target="slides/slide249.xml"/><Relationship Id="rId253" Type="http://schemas.openxmlformats.org/officeDocument/2006/relationships/slide" Target="slides/slide250.xml"/><Relationship Id="rId254" Type="http://schemas.openxmlformats.org/officeDocument/2006/relationships/tableStyles" Target="tableStyles.xml"/><Relationship Id="rId255" Type="http://schemas.openxmlformats.org/officeDocument/2006/relationships/presProps" Target="presProps.xml"/><Relationship Id="rId256"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527" name=""/>
        <p:cNvGrpSpPr/>
        <p:nvPr/>
      </p:nvGrpSpPr>
      <p:grpSpPr>
        <a:xfrm>
          <a:off x="0" y="0"/>
          <a:ext cx="0" cy="0"/>
          <a:chOff x="0" y="0"/>
          <a:chExt cx="0" cy="0"/>
        </a:xfrm>
      </p:grpSpPr>
      <p:sp>
        <p:nvSpPr>
          <p:cNvPr id="1049001" name="Header Placeholder 1"/>
          <p:cNvSpPr>
            <a:spLocks noGrp="1"/>
          </p:cNvSpPr>
          <p:nvPr>
            <p:ph type="hdr" sz="quarter"/>
          </p:nvPr>
        </p:nvSpPr>
        <p:spPr>
          <a:xfrm>
            <a:off x="0" y="0"/>
            <a:ext cx="3037840" cy="464820"/>
          </a:xfrm>
          <a:prstGeom prst="rect"/>
        </p:spPr>
        <p:txBody>
          <a:bodyPr bIns="46589" lIns="93177" rIns="93177" rtlCol="0" tIns="46589" vert="horz"/>
          <a:lstStyle>
            <a:lvl1pPr algn="l">
              <a:defRPr sz="1200"/>
            </a:lvl1pPr>
          </a:lstStyle>
          <a:p>
            <a:endParaRPr lang="am-ET"/>
          </a:p>
        </p:txBody>
      </p:sp>
      <p:sp>
        <p:nvSpPr>
          <p:cNvPr id="1049002" name="Date Placeholder 2"/>
          <p:cNvSpPr>
            <a:spLocks noGrp="1"/>
          </p:cNvSpPr>
          <p:nvPr>
            <p:ph type="dt" sz="quarter" idx="1"/>
          </p:nvPr>
        </p:nvSpPr>
        <p:spPr>
          <a:xfrm>
            <a:off x="3970938" y="0"/>
            <a:ext cx="3037840" cy="464820"/>
          </a:xfrm>
          <a:prstGeom prst="rect"/>
        </p:spPr>
        <p:txBody>
          <a:bodyPr bIns="46589" lIns="93177" rIns="93177" rtlCol="0" tIns="46589" vert="horz"/>
          <a:lstStyle>
            <a:lvl1pPr algn="r">
              <a:defRPr sz="1200"/>
            </a:lvl1pPr>
          </a:lstStyle>
          <a:p>
            <a:fld id="{990D03D4-AED4-40AC-B163-E03AB294B247}" type="datetimeFigureOut">
              <a:rPr lang="am-ET" smtClean="0"/>
            </a:fld>
            <a:endParaRPr lang="am-ET"/>
          </a:p>
        </p:txBody>
      </p:sp>
      <p:sp>
        <p:nvSpPr>
          <p:cNvPr id="1049003" name="Footer Placeholder 3"/>
          <p:cNvSpPr>
            <a:spLocks noGrp="1"/>
          </p:cNvSpPr>
          <p:nvPr>
            <p:ph type="ftr" sz="quarter" idx="2"/>
          </p:nvPr>
        </p:nvSpPr>
        <p:spPr>
          <a:xfrm>
            <a:off x="0" y="8829967"/>
            <a:ext cx="3037840" cy="464820"/>
          </a:xfrm>
          <a:prstGeom prst="rect"/>
        </p:spPr>
        <p:txBody>
          <a:bodyPr anchor="b" bIns="46589" lIns="93177" rIns="93177" rtlCol="0" tIns="46589" vert="horz"/>
          <a:lstStyle>
            <a:lvl1pPr algn="l">
              <a:defRPr sz="1200"/>
            </a:lvl1pPr>
          </a:lstStyle>
          <a:p>
            <a:endParaRPr lang="am-ET"/>
          </a:p>
        </p:txBody>
      </p:sp>
      <p:sp>
        <p:nvSpPr>
          <p:cNvPr id="1049004" name="Slide Number Placeholder 4"/>
          <p:cNvSpPr>
            <a:spLocks noGrp="1"/>
          </p:cNvSpPr>
          <p:nvPr>
            <p:ph type="sldNum" sz="quarter" idx="3"/>
          </p:nvPr>
        </p:nvSpPr>
        <p:spPr>
          <a:xfrm>
            <a:off x="3970938" y="8829967"/>
            <a:ext cx="3037840" cy="464820"/>
          </a:xfrm>
          <a:prstGeom prst="rect"/>
        </p:spPr>
        <p:txBody>
          <a:bodyPr anchor="b" bIns="46589" lIns="93177" rIns="93177" rtlCol="0" tIns="46589" vert="horz"/>
          <a:lstStyle>
            <a:lvl1pPr algn="r">
              <a:defRPr sz="1200"/>
            </a:lvl1pPr>
          </a:lstStyle>
          <a:p>
            <a:fld id="{ED8123C4-0083-4BD3-8D06-5C924CCADC53}" type="slidenum">
              <a:rPr lang="am-ET" smtClean="0"/>
            </a:fld>
            <a:endParaRPr lang="am-ET"/>
          </a:p>
        </p:txBody>
      </p:sp>
    </p:spTree>
  </p:cSld>
  <p:clrMap accent1="accent1" accent2="accent2" accent3="accent3" accent4="accent4" accent5="accent5" accent6="accent6" bg1="lt1" bg2="lt2" tx1="dk1" tx2="dk2" hlink="hlink" folHlink="folHlink"/>
</p:handoutMaster>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p:bgPr>
    </p:bg>
    <p:spTree>
      <p:nvGrpSpPr>
        <p:cNvPr id="526" name=""/>
        <p:cNvGrpSpPr/>
        <p:nvPr/>
      </p:nvGrpSpPr>
      <p:grpSpPr>
        <a:xfrm>
          <a:off x="0" y="0"/>
          <a:ext cx="0" cy="0"/>
          <a:chOff x="0" y="0"/>
          <a:chExt cx="0" cy="0"/>
        </a:xfrm>
      </p:grpSpPr>
      <p:sp>
        <p:nvSpPr>
          <p:cNvPr id="1048995" name="Rectangle 2"/>
          <p:cNvSpPr>
            <a:spLocks noGrp="1" noChangeArrowheads="1"/>
          </p:cNvSpPr>
          <p:nvPr>
            <p:ph type="hdr" sz="quarter"/>
          </p:nvPr>
        </p:nvSpPr>
        <p:spPr bwMode="auto">
          <a:xfrm>
            <a:off x="2" y="1"/>
            <a:ext cx="3076575" cy="512763"/>
          </a:xfrm>
          <a:prstGeom prst="rect"/>
          <a:noFill/>
          <a:ln w="9525">
            <a:noFill/>
            <a:miter lim="800000"/>
            <a:headEnd/>
            <a:tailEnd/>
          </a:ln>
          <a:effectLst/>
        </p:spPr>
        <p:txBody>
          <a:bodyPr anchor="t" anchorCtr="0" bIns="45745" compatLnSpc="1" lIns="91492" numCol="1" rIns="91492" tIns="45745" vert="horz" wrap="square">
            <a:prstTxWarp prst="textNoShape"/>
          </a:bodyPr>
          <a:lstStyle>
            <a:lvl1pPr algn="l">
              <a:defRPr sz="1100"/>
            </a:lvl1pPr>
          </a:lstStyle>
          <a:p>
            <a:endParaRPr lang="en-US"/>
          </a:p>
        </p:txBody>
      </p:sp>
      <p:sp>
        <p:nvSpPr>
          <p:cNvPr id="1048996" name="Rectangle 3"/>
          <p:cNvSpPr>
            <a:spLocks noGrp="1" noChangeArrowheads="1"/>
          </p:cNvSpPr>
          <p:nvPr>
            <p:ph type="dt" idx="1"/>
          </p:nvPr>
        </p:nvSpPr>
        <p:spPr bwMode="auto">
          <a:xfrm>
            <a:off x="4021139" y="1"/>
            <a:ext cx="3076575" cy="512763"/>
          </a:xfrm>
          <a:prstGeom prst="rect"/>
          <a:noFill/>
          <a:ln w="9525">
            <a:noFill/>
            <a:miter lim="800000"/>
            <a:headEnd/>
            <a:tailEnd/>
          </a:ln>
          <a:effectLst/>
        </p:spPr>
        <p:txBody>
          <a:bodyPr anchor="t" anchorCtr="0" bIns="45745" compatLnSpc="1" lIns="91492" numCol="1" rIns="91492" tIns="45745" vert="horz" wrap="square">
            <a:prstTxWarp prst="textNoShape"/>
          </a:bodyPr>
          <a:lstStyle>
            <a:lvl1pPr algn="r">
              <a:defRPr sz="1100"/>
            </a:lvl1pPr>
          </a:lstStyle>
          <a:p>
            <a:endParaRPr lang="en-US"/>
          </a:p>
        </p:txBody>
      </p:sp>
      <p:sp>
        <p:nvSpPr>
          <p:cNvPr id="1048997" name="Rectangle 4"/>
          <p:cNvSpPr>
            <a:spLocks noChangeAspect="1" noRot="1" noGrp="1" noChangeArrowheads="1" noTextEdit="1"/>
          </p:cNvSpPr>
          <p:nvPr>
            <p:ph type="sldImg" idx="2"/>
          </p:nvPr>
        </p:nvSpPr>
        <p:spPr bwMode="auto">
          <a:xfrm>
            <a:off x="990600" y="766763"/>
            <a:ext cx="5118100" cy="3838575"/>
          </a:xfrm>
          <a:prstGeom prst="rect"/>
          <a:noFill/>
          <a:ln w="9525">
            <a:solidFill>
              <a:srgbClr val="000000"/>
            </a:solidFill>
            <a:miter lim="800000"/>
            <a:headEnd/>
            <a:tailEnd/>
          </a:ln>
          <a:effectLst/>
        </p:spPr>
      </p:sp>
      <p:sp>
        <p:nvSpPr>
          <p:cNvPr id="1048998" name="Rectangle 5"/>
          <p:cNvSpPr>
            <a:spLocks noGrp="1" noChangeArrowheads="1"/>
          </p:cNvSpPr>
          <p:nvPr>
            <p:ph type="body" sz="quarter" idx="3"/>
          </p:nvPr>
        </p:nvSpPr>
        <p:spPr bwMode="auto">
          <a:xfrm>
            <a:off x="709614" y="4862514"/>
            <a:ext cx="5680075" cy="4605337"/>
          </a:xfrm>
          <a:prstGeom prst="rect"/>
          <a:noFill/>
          <a:ln w="9525">
            <a:noFill/>
            <a:miter lim="800000"/>
            <a:headEnd/>
            <a:tailEnd/>
          </a:ln>
          <a:effectLst/>
        </p:spPr>
        <p:txBody>
          <a:bodyPr anchor="t" anchorCtr="0" bIns="45745" compatLnSpc="1" lIns="91492" numCol="1" rIns="91492" tIns="45745" vert="horz" wrap="square">
            <a:prstTxWarp prst="textNoShape"/>
          </a:bodyPr>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48999" name="Rectangle 6"/>
          <p:cNvSpPr>
            <a:spLocks noGrp="1" noChangeArrowheads="1"/>
          </p:cNvSpPr>
          <p:nvPr>
            <p:ph type="ftr" sz="quarter" idx="4"/>
          </p:nvPr>
        </p:nvSpPr>
        <p:spPr bwMode="auto">
          <a:xfrm>
            <a:off x="2" y="9720264"/>
            <a:ext cx="3076575" cy="512762"/>
          </a:xfrm>
          <a:prstGeom prst="rect"/>
          <a:noFill/>
          <a:ln w="9525">
            <a:noFill/>
            <a:miter lim="800000"/>
            <a:headEnd/>
            <a:tailEnd/>
          </a:ln>
          <a:effectLst/>
        </p:spPr>
        <p:txBody>
          <a:bodyPr anchor="b" anchorCtr="0" bIns="45745" compatLnSpc="1" lIns="91492" numCol="1" rIns="91492" tIns="45745" vert="horz" wrap="square">
            <a:prstTxWarp prst="textNoShape"/>
          </a:bodyPr>
          <a:lstStyle>
            <a:lvl1pPr algn="l">
              <a:defRPr sz="1100"/>
            </a:lvl1pPr>
          </a:lstStyle>
          <a:p>
            <a:endParaRPr lang="en-US"/>
          </a:p>
        </p:txBody>
      </p:sp>
      <p:sp>
        <p:nvSpPr>
          <p:cNvPr id="1049000" name="Rectangle 7"/>
          <p:cNvSpPr>
            <a:spLocks noGrp="1" noChangeArrowheads="1"/>
          </p:cNvSpPr>
          <p:nvPr>
            <p:ph type="sldNum" sz="quarter" idx="5"/>
          </p:nvPr>
        </p:nvSpPr>
        <p:spPr bwMode="auto">
          <a:xfrm>
            <a:off x="4021139" y="9720264"/>
            <a:ext cx="3076575" cy="512762"/>
          </a:xfrm>
          <a:prstGeom prst="rect"/>
          <a:noFill/>
          <a:ln w="9525">
            <a:noFill/>
            <a:miter lim="800000"/>
            <a:headEnd/>
            <a:tailEnd/>
          </a:ln>
          <a:effectLst/>
        </p:spPr>
        <p:txBody>
          <a:bodyPr anchor="b" anchorCtr="0" bIns="45745" compatLnSpc="1" lIns="91492" numCol="1" rIns="91492" tIns="45745" vert="horz" wrap="square">
            <a:prstTxWarp prst="textNoShape"/>
          </a:bodyPr>
          <a:lstStyle>
            <a:lvl1pPr algn="r">
              <a:defRPr sz="1100"/>
            </a:lvl1pPr>
          </a:lstStyle>
          <a:p>
            <a:fld id="{A9A0EA98-5831-4853-B862-C702E6EB345C}" type="slidenum">
              <a:rPr lang="en-US"/>
            </a:fld>
            <a:endParaRPr lang="en-US"/>
          </a:p>
        </p:txBody>
      </p:sp>
    </p:spTree>
  </p:cSld>
  <p:clrMap accent1="accent1" accent2="accent2" accent3="accent3" accent4="accent4" accent5="accent5" accent6="accent6" bg1="lt1" bg2="lt2" tx1="dk1" tx2="dk2" hlink="hlink" folHlink="folHlink"/>
  <p:notesStyle>
    <a:lvl1pPr algn="l" fontAlgn="base" rtl="0">
      <a:spcBef>
        <a:spcPct val="30000"/>
      </a:spcBef>
      <a:spcAft>
        <a:spcPct val="0"/>
      </a:spcAft>
      <a:defRPr sz="1200" kern="1200">
        <a:solidFill>
          <a:schemeClr val="tx1"/>
        </a:solidFill>
        <a:latin typeface="Arial" charset="0"/>
        <a:ea typeface="+mn-ea"/>
        <a:cs typeface="+mn-cs"/>
      </a:defRPr>
    </a:lvl1pPr>
    <a:lvl2pPr algn="l" fontAlgn="base" marL="457200" rtl="0">
      <a:spcBef>
        <a:spcPct val="30000"/>
      </a:spcBef>
      <a:spcAft>
        <a:spcPct val="0"/>
      </a:spcAft>
      <a:defRPr sz="1200" kern="1200">
        <a:solidFill>
          <a:schemeClr val="tx1"/>
        </a:solidFill>
        <a:latin typeface="Arial" charset="0"/>
        <a:ea typeface="+mn-ea"/>
        <a:cs typeface="+mn-cs"/>
      </a:defRPr>
    </a:lvl2pPr>
    <a:lvl3pPr algn="l" fontAlgn="base" marL="914400" rtl="0">
      <a:spcBef>
        <a:spcPct val="30000"/>
      </a:spcBef>
      <a:spcAft>
        <a:spcPct val="0"/>
      </a:spcAft>
      <a:defRPr sz="1200" kern="1200">
        <a:solidFill>
          <a:schemeClr val="tx1"/>
        </a:solidFill>
        <a:latin typeface="Arial" charset="0"/>
        <a:ea typeface="+mn-ea"/>
        <a:cs typeface="+mn-cs"/>
      </a:defRPr>
    </a:lvl3pPr>
    <a:lvl4pPr algn="l" fontAlgn="base" marL="1371600" rtl="0">
      <a:spcBef>
        <a:spcPct val="30000"/>
      </a:spcBef>
      <a:spcAft>
        <a:spcPct val="0"/>
      </a:spcAft>
      <a:defRPr sz="1200" kern="1200">
        <a:solidFill>
          <a:schemeClr val="tx1"/>
        </a:solidFill>
        <a:latin typeface="Arial" charset="0"/>
        <a:ea typeface="+mn-ea"/>
        <a:cs typeface="+mn-cs"/>
      </a:defRPr>
    </a:lvl4pPr>
    <a:lvl5pPr algn="l" fontAlgn="base" marL="1828800" rtl="0">
      <a:spcBef>
        <a:spcPct val="30000"/>
      </a:spcBef>
      <a:spcAft>
        <a:spcPct val="0"/>
      </a:spcAft>
      <a:defRPr sz="1200" kern="1200">
        <a:solidFill>
          <a:schemeClr val="tx1"/>
        </a:solidFill>
        <a:latin typeface="Arial" charset="0"/>
        <a:ea typeface="+mn-ea"/>
        <a:cs typeface="+mn-cs"/>
      </a:defRPr>
    </a:lvl5pPr>
    <a:lvl6pPr algn="l" defTabSz="914400" eaLnBrk="1" hangingPunct="1" latinLnBrk="0" marL="2286000" rtl="0">
      <a:defRPr sz="1200" kern="1200">
        <a:solidFill>
          <a:schemeClr val="tx1"/>
        </a:solidFill>
        <a:latin typeface="+mn-lt"/>
        <a:ea typeface="+mn-ea"/>
        <a:cs typeface="+mn-cs"/>
      </a:defRPr>
    </a:lvl6pPr>
    <a:lvl7pPr algn="l" defTabSz="914400" eaLnBrk="1" hangingPunct="1" latinLnBrk="0" marL="2743200" rtl="0">
      <a:defRPr sz="1200" kern="1200">
        <a:solidFill>
          <a:schemeClr val="tx1"/>
        </a:solidFill>
        <a:latin typeface="+mn-lt"/>
        <a:ea typeface="+mn-ea"/>
        <a:cs typeface="+mn-cs"/>
      </a:defRPr>
    </a:lvl7pPr>
    <a:lvl8pPr algn="l" defTabSz="914400" eaLnBrk="1" hangingPunct="1" latinLnBrk="0" marL="3200400" rtl="0">
      <a:defRPr sz="1200" kern="1200">
        <a:solidFill>
          <a:schemeClr val="tx1"/>
        </a:solidFill>
        <a:latin typeface="+mn-lt"/>
        <a:ea typeface="+mn-ea"/>
        <a:cs typeface="+mn-cs"/>
      </a:defRPr>
    </a:lvl8pPr>
    <a:lvl9pPr algn="l" defTabSz="914400" eaLnBrk="1" hangingPunct="1" latinLnBrk="0" marL="3657600" rtl="0">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type="title">
  <p:cSld name="Title Slide">
    <p:spTree>
      <p:nvGrpSpPr>
        <p:cNvPr id="516" name=""/>
        <p:cNvGrpSpPr/>
        <p:nvPr/>
      </p:nvGrpSpPr>
      <p:grpSpPr>
        <a:xfrm>
          <a:off x="0" y="0"/>
          <a:ext cx="0" cy="0"/>
          <a:chOff x="0" y="0"/>
          <a:chExt cx="0" cy="0"/>
        </a:xfrm>
      </p:grpSpPr>
      <p:sp>
        <p:nvSpPr>
          <p:cNvPr id="1048948" name="Title 1"/>
          <p:cNvSpPr>
            <a:spLocks noGrp="1"/>
          </p:cNvSpPr>
          <p:nvPr>
            <p:ph type="ctrTitle"/>
          </p:nvPr>
        </p:nvSpPr>
        <p:spPr>
          <a:xfrm>
            <a:off x="685800" y="2130425"/>
            <a:ext cx="7772400" cy="1470025"/>
          </a:xfrm>
        </p:spPr>
        <p:txBody>
          <a:bodyPr/>
          <a:p>
            <a:r>
              <a:rPr lang="en-US" smtClean="0"/>
              <a:t>Click to edit Master title style</a:t>
            </a:r>
            <a:endParaRPr lang="am-ET"/>
          </a:p>
        </p:txBody>
      </p:sp>
      <p:sp>
        <p:nvSpPr>
          <p:cNvPr id="1048949" name="Subtitle 2"/>
          <p:cNvSpPr>
            <a:spLocks noGrp="1"/>
          </p:cNvSpPr>
          <p:nvPr>
            <p:ph type="subTitle" idx="1"/>
          </p:nvPr>
        </p:nvSpPr>
        <p:spPr>
          <a:xfrm>
            <a:off x="1371600" y="3886200"/>
            <a:ext cx="6400800" cy="1752600"/>
          </a:xfrm>
        </p:spPr>
        <p:txBody>
          <a:bodyPr/>
          <a:lstStyle>
            <a:lvl1pPr algn="ctr" indent="0" marL="0">
              <a:buNone/>
              <a:defRPr>
                <a:solidFill>
                  <a:schemeClr val="tx1">
                    <a:tint val="75000"/>
                  </a:schemeClr>
                </a:solidFill>
              </a:defRPr>
            </a:lvl1pPr>
            <a:lvl2pPr algn="ctr" indent="0" marL="457200">
              <a:buNone/>
              <a:defRPr>
                <a:solidFill>
                  <a:schemeClr val="tx1">
                    <a:tint val="75000"/>
                  </a:schemeClr>
                </a:solidFill>
              </a:defRPr>
            </a:lvl2pPr>
            <a:lvl3pPr algn="ctr" indent="0" marL="914400">
              <a:buNone/>
              <a:defRPr>
                <a:solidFill>
                  <a:schemeClr val="tx1">
                    <a:tint val="75000"/>
                  </a:schemeClr>
                </a:solidFill>
              </a:defRPr>
            </a:lvl3pPr>
            <a:lvl4pPr algn="ctr" indent="0" marL="1371600">
              <a:buNone/>
              <a:defRPr>
                <a:solidFill>
                  <a:schemeClr val="tx1">
                    <a:tint val="75000"/>
                  </a:schemeClr>
                </a:solidFill>
              </a:defRPr>
            </a:lvl4pPr>
            <a:lvl5pPr algn="ctr" indent="0" marL="1828800">
              <a:buNone/>
              <a:defRPr>
                <a:solidFill>
                  <a:schemeClr val="tx1">
                    <a:tint val="75000"/>
                  </a:schemeClr>
                </a:solidFill>
              </a:defRPr>
            </a:lvl5pPr>
            <a:lvl6pPr algn="ctr" indent="0" marL="2286000">
              <a:buNone/>
              <a:defRPr>
                <a:solidFill>
                  <a:schemeClr val="tx1">
                    <a:tint val="75000"/>
                  </a:schemeClr>
                </a:solidFill>
              </a:defRPr>
            </a:lvl6pPr>
            <a:lvl7pPr algn="ctr" indent="0" marL="2743200">
              <a:buNone/>
              <a:defRPr>
                <a:solidFill>
                  <a:schemeClr val="tx1">
                    <a:tint val="75000"/>
                  </a:schemeClr>
                </a:solidFill>
              </a:defRPr>
            </a:lvl7pPr>
            <a:lvl8pPr algn="ctr" indent="0" marL="3200400">
              <a:buNone/>
              <a:defRPr>
                <a:solidFill>
                  <a:schemeClr val="tx1">
                    <a:tint val="75000"/>
                  </a:schemeClr>
                </a:solidFill>
              </a:defRPr>
            </a:lvl8pPr>
            <a:lvl9pPr algn="ctr" indent="0" marL="3657600">
              <a:buNone/>
              <a:defRPr>
                <a:solidFill>
                  <a:schemeClr val="tx1">
                    <a:tint val="75000"/>
                  </a:schemeClr>
                </a:solidFill>
              </a:defRPr>
            </a:lvl9pPr>
          </a:lstStyle>
          <a:p>
            <a:r>
              <a:rPr lang="en-US" smtClean="0"/>
              <a:t>Click to edit Master subtitle style</a:t>
            </a:r>
            <a:endParaRPr lang="am-ET"/>
          </a:p>
        </p:txBody>
      </p:sp>
      <p:sp>
        <p:nvSpPr>
          <p:cNvPr id="1048950" name="Date Placeholder 3"/>
          <p:cNvSpPr>
            <a:spLocks noGrp="1"/>
          </p:cNvSpPr>
          <p:nvPr>
            <p:ph type="dt" sz="half" idx="10"/>
          </p:nvPr>
        </p:nvSpPr>
        <p:spPr/>
        <p:txBody>
          <a:bodyPr/>
          <a:p>
            <a:fld id="{28538681-6F35-4B2B-8117-29EB0C679245}" type="datetimeFigureOut">
              <a:rPr lang="am-ET" smtClean="0"/>
            </a:fld>
            <a:endParaRPr lang="am-ET"/>
          </a:p>
        </p:txBody>
      </p:sp>
      <p:sp>
        <p:nvSpPr>
          <p:cNvPr id="1048951" name="Footer Placeholder 4"/>
          <p:cNvSpPr>
            <a:spLocks noGrp="1"/>
          </p:cNvSpPr>
          <p:nvPr>
            <p:ph type="ftr" sz="quarter" idx="11"/>
          </p:nvPr>
        </p:nvSpPr>
        <p:spPr/>
        <p:txBody>
          <a:bodyPr/>
          <a:p>
            <a:endParaRPr lang="am-ET"/>
          </a:p>
        </p:txBody>
      </p:sp>
      <p:sp>
        <p:nvSpPr>
          <p:cNvPr id="1048952" name="Slide Number Placeholder 5"/>
          <p:cNvSpPr>
            <a:spLocks noGrp="1"/>
          </p:cNvSpPr>
          <p:nvPr>
            <p:ph type="sldNum" sz="quarter" idx="12"/>
          </p:nvPr>
        </p:nvSpPr>
        <p:spPr/>
        <p:txBody>
          <a:bodyPr/>
          <a:p>
            <a:fld id="{E7B14C74-7F31-4C7B-82F1-E8CBF5385669}" type="slidenum">
              <a:rPr lang="am-ET" smtClean="0"/>
            </a:fld>
            <a:endParaRPr lang="am-ET"/>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type="vertTx">
  <p:cSld name="Title and Vertical Text">
    <p:spTree>
      <p:nvGrpSpPr>
        <p:cNvPr id="520" name=""/>
        <p:cNvGrpSpPr/>
        <p:nvPr/>
      </p:nvGrpSpPr>
      <p:grpSpPr>
        <a:xfrm>
          <a:off x="0" y="0"/>
          <a:ext cx="0" cy="0"/>
          <a:chOff x="0" y="0"/>
          <a:chExt cx="0" cy="0"/>
        </a:xfrm>
      </p:grpSpPr>
      <p:sp>
        <p:nvSpPr>
          <p:cNvPr id="1048968" name="Title 1"/>
          <p:cNvSpPr>
            <a:spLocks noGrp="1"/>
          </p:cNvSpPr>
          <p:nvPr>
            <p:ph type="title"/>
          </p:nvPr>
        </p:nvSpPr>
        <p:spPr/>
        <p:txBody>
          <a:bodyPr/>
          <a:p>
            <a:r>
              <a:rPr lang="en-US" smtClean="0"/>
              <a:t>Click to edit Master title style</a:t>
            </a:r>
            <a:endParaRPr lang="am-ET"/>
          </a:p>
        </p:txBody>
      </p:sp>
      <p:sp>
        <p:nvSpPr>
          <p:cNvPr id="1048969" name="Vertical Text Placeholder 2"/>
          <p:cNvSpPr>
            <a:spLocks noGrp="1"/>
          </p:cNvSpPr>
          <p:nvPr>
            <p:ph type="body" orient="vert" idx="1"/>
          </p:nvPr>
        </p:nvSpPr>
        <p:spPr/>
        <p:txBody>
          <a:bodyPr vert="eaVert"/>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am-ET"/>
          </a:p>
        </p:txBody>
      </p:sp>
      <p:sp>
        <p:nvSpPr>
          <p:cNvPr id="1048970" name="Date Placeholder 3"/>
          <p:cNvSpPr>
            <a:spLocks noGrp="1"/>
          </p:cNvSpPr>
          <p:nvPr>
            <p:ph type="dt" sz="half" idx="10"/>
          </p:nvPr>
        </p:nvSpPr>
        <p:spPr/>
        <p:txBody>
          <a:bodyPr/>
          <a:p>
            <a:fld id="{28538681-6F35-4B2B-8117-29EB0C679245}" type="datetimeFigureOut">
              <a:rPr lang="am-ET" smtClean="0"/>
            </a:fld>
            <a:endParaRPr lang="am-ET"/>
          </a:p>
        </p:txBody>
      </p:sp>
      <p:sp>
        <p:nvSpPr>
          <p:cNvPr id="1048971" name="Footer Placeholder 4"/>
          <p:cNvSpPr>
            <a:spLocks noGrp="1"/>
          </p:cNvSpPr>
          <p:nvPr>
            <p:ph type="ftr" sz="quarter" idx="11"/>
          </p:nvPr>
        </p:nvSpPr>
        <p:spPr/>
        <p:txBody>
          <a:bodyPr/>
          <a:p>
            <a:endParaRPr lang="am-ET"/>
          </a:p>
        </p:txBody>
      </p:sp>
      <p:sp>
        <p:nvSpPr>
          <p:cNvPr id="1048972" name="Slide Number Placeholder 5"/>
          <p:cNvSpPr>
            <a:spLocks noGrp="1"/>
          </p:cNvSpPr>
          <p:nvPr>
            <p:ph type="sldNum" sz="quarter" idx="12"/>
          </p:nvPr>
        </p:nvSpPr>
        <p:spPr/>
        <p:txBody>
          <a:bodyPr/>
          <a:p>
            <a:fld id="{E7B14C74-7F31-4C7B-82F1-E8CBF5385669}" type="slidenum">
              <a:rPr lang="am-ET" smtClean="0"/>
            </a:fld>
            <a:endParaRPr lang="am-ET"/>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type="vertTitleAndTx">
  <p:cSld name="Vertical Title and Text">
    <p:spTree>
      <p:nvGrpSpPr>
        <p:cNvPr id="518" name=""/>
        <p:cNvGrpSpPr/>
        <p:nvPr/>
      </p:nvGrpSpPr>
      <p:grpSpPr>
        <a:xfrm>
          <a:off x="0" y="0"/>
          <a:ext cx="0" cy="0"/>
          <a:chOff x="0" y="0"/>
          <a:chExt cx="0" cy="0"/>
        </a:xfrm>
      </p:grpSpPr>
      <p:sp>
        <p:nvSpPr>
          <p:cNvPr id="1048957" name="Vertical Title 1"/>
          <p:cNvSpPr>
            <a:spLocks noGrp="1"/>
          </p:cNvSpPr>
          <p:nvPr>
            <p:ph type="title" orient="vert"/>
          </p:nvPr>
        </p:nvSpPr>
        <p:spPr>
          <a:xfrm>
            <a:off x="6629400" y="274638"/>
            <a:ext cx="2057400" cy="5851525"/>
          </a:xfrm>
        </p:spPr>
        <p:txBody>
          <a:bodyPr vert="eaVert"/>
          <a:p>
            <a:r>
              <a:rPr lang="en-US" smtClean="0"/>
              <a:t>Click to edit Master title style</a:t>
            </a:r>
            <a:endParaRPr lang="am-ET"/>
          </a:p>
        </p:txBody>
      </p:sp>
      <p:sp>
        <p:nvSpPr>
          <p:cNvPr id="1048958" name="Vertical Text Placeholder 2"/>
          <p:cNvSpPr>
            <a:spLocks noGrp="1"/>
          </p:cNvSpPr>
          <p:nvPr>
            <p:ph type="body" orient="vert" idx="1"/>
          </p:nvPr>
        </p:nvSpPr>
        <p:spPr>
          <a:xfrm>
            <a:off x="457200" y="274638"/>
            <a:ext cx="6019800" cy="5851525"/>
          </a:xfrm>
        </p:spPr>
        <p:txBody>
          <a:bodyPr vert="eaVert"/>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am-ET"/>
          </a:p>
        </p:txBody>
      </p:sp>
      <p:sp>
        <p:nvSpPr>
          <p:cNvPr id="1048959" name="Date Placeholder 3"/>
          <p:cNvSpPr>
            <a:spLocks noGrp="1"/>
          </p:cNvSpPr>
          <p:nvPr>
            <p:ph type="dt" sz="half" idx="10"/>
          </p:nvPr>
        </p:nvSpPr>
        <p:spPr/>
        <p:txBody>
          <a:bodyPr/>
          <a:p>
            <a:fld id="{28538681-6F35-4B2B-8117-29EB0C679245}" type="datetimeFigureOut">
              <a:rPr lang="am-ET" smtClean="0"/>
            </a:fld>
            <a:endParaRPr lang="am-ET"/>
          </a:p>
        </p:txBody>
      </p:sp>
      <p:sp>
        <p:nvSpPr>
          <p:cNvPr id="1048960" name="Footer Placeholder 4"/>
          <p:cNvSpPr>
            <a:spLocks noGrp="1"/>
          </p:cNvSpPr>
          <p:nvPr>
            <p:ph type="ftr" sz="quarter" idx="11"/>
          </p:nvPr>
        </p:nvSpPr>
        <p:spPr/>
        <p:txBody>
          <a:bodyPr/>
          <a:p>
            <a:endParaRPr lang="am-ET"/>
          </a:p>
        </p:txBody>
      </p:sp>
      <p:sp>
        <p:nvSpPr>
          <p:cNvPr id="1048961" name="Slide Number Placeholder 5"/>
          <p:cNvSpPr>
            <a:spLocks noGrp="1"/>
          </p:cNvSpPr>
          <p:nvPr>
            <p:ph type="sldNum" sz="quarter" idx="12"/>
          </p:nvPr>
        </p:nvSpPr>
        <p:spPr/>
        <p:txBody>
          <a:bodyPr/>
          <a:p>
            <a:fld id="{E7B14C74-7F31-4C7B-82F1-E8CBF5385669}" type="slidenum">
              <a:rPr lang="am-ET" smtClean="0"/>
            </a:fld>
            <a:endParaRPr lang="am-ET"/>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type="obj">
  <p:cSld name="Title and Content">
    <p:spTree>
      <p:nvGrpSpPr>
        <p:cNvPr id="40" name=""/>
        <p:cNvGrpSpPr/>
        <p:nvPr/>
      </p:nvGrpSpPr>
      <p:grpSpPr>
        <a:xfrm>
          <a:off x="0" y="0"/>
          <a:ext cx="0" cy="0"/>
          <a:chOff x="0" y="0"/>
          <a:chExt cx="0" cy="0"/>
        </a:xfrm>
      </p:grpSpPr>
      <p:sp>
        <p:nvSpPr>
          <p:cNvPr id="1048581" name="Title 1"/>
          <p:cNvSpPr>
            <a:spLocks noGrp="1"/>
          </p:cNvSpPr>
          <p:nvPr>
            <p:ph type="title"/>
          </p:nvPr>
        </p:nvSpPr>
        <p:spPr/>
        <p:txBody>
          <a:bodyPr/>
          <a:p>
            <a:r>
              <a:rPr lang="en-US" smtClean="0"/>
              <a:t>Click to edit Master title style</a:t>
            </a:r>
            <a:endParaRPr lang="am-ET"/>
          </a:p>
        </p:txBody>
      </p:sp>
      <p:sp>
        <p:nvSpPr>
          <p:cNvPr id="1048582" name="Content Placeholder 2"/>
          <p:cNvSpPr>
            <a:spLocks noGrp="1"/>
          </p:cNvSpPr>
          <p:nvPr>
            <p:ph idx="1"/>
          </p:nvPr>
        </p:nvSpPr>
        <p:spPr/>
        <p:txBody>
          <a:bodyPr/>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am-ET"/>
          </a:p>
        </p:txBody>
      </p:sp>
      <p:sp>
        <p:nvSpPr>
          <p:cNvPr id="1048583" name="Date Placeholder 3"/>
          <p:cNvSpPr>
            <a:spLocks noGrp="1"/>
          </p:cNvSpPr>
          <p:nvPr>
            <p:ph type="dt" sz="half" idx="10"/>
          </p:nvPr>
        </p:nvSpPr>
        <p:spPr/>
        <p:txBody>
          <a:bodyPr/>
          <a:p>
            <a:fld id="{28538681-6F35-4B2B-8117-29EB0C679245}" type="datetimeFigureOut">
              <a:rPr lang="am-ET" smtClean="0"/>
            </a:fld>
            <a:endParaRPr lang="am-ET"/>
          </a:p>
        </p:txBody>
      </p:sp>
      <p:sp>
        <p:nvSpPr>
          <p:cNvPr id="1048584" name="Footer Placeholder 4"/>
          <p:cNvSpPr>
            <a:spLocks noGrp="1"/>
          </p:cNvSpPr>
          <p:nvPr>
            <p:ph type="ftr" sz="quarter" idx="11"/>
          </p:nvPr>
        </p:nvSpPr>
        <p:spPr/>
        <p:txBody>
          <a:bodyPr/>
          <a:p>
            <a:endParaRPr lang="am-ET"/>
          </a:p>
        </p:txBody>
      </p:sp>
      <p:sp>
        <p:nvSpPr>
          <p:cNvPr id="1048585" name="Slide Number Placeholder 5"/>
          <p:cNvSpPr>
            <a:spLocks noGrp="1"/>
          </p:cNvSpPr>
          <p:nvPr>
            <p:ph type="sldNum" sz="quarter" idx="12"/>
          </p:nvPr>
        </p:nvSpPr>
        <p:spPr/>
        <p:txBody>
          <a:bodyPr/>
          <a:p>
            <a:fld id="{E7B14C74-7F31-4C7B-82F1-E8CBF5385669}" type="slidenum">
              <a:rPr lang="am-ET" smtClean="0"/>
            </a:fld>
            <a:endParaRPr lang="am-ET"/>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type="secHead">
  <p:cSld name="Section Header">
    <p:spTree>
      <p:nvGrpSpPr>
        <p:cNvPr id="521" name=""/>
        <p:cNvGrpSpPr/>
        <p:nvPr/>
      </p:nvGrpSpPr>
      <p:grpSpPr>
        <a:xfrm>
          <a:off x="0" y="0"/>
          <a:ext cx="0" cy="0"/>
          <a:chOff x="0" y="0"/>
          <a:chExt cx="0" cy="0"/>
        </a:xfrm>
      </p:grpSpPr>
      <p:sp>
        <p:nvSpPr>
          <p:cNvPr id="1048973" name="Title 1"/>
          <p:cNvSpPr>
            <a:spLocks noGrp="1"/>
          </p:cNvSpPr>
          <p:nvPr>
            <p:ph type="title"/>
          </p:nvPr>
        </p:nvSpPr>
        <p:spPr>
          <a:xfrm>
            <a:off x="722313" y="4406900"/>
            <a:ext cx="7772400" cy="1362075"/>
          </a:xfrm>
        </p:spPr>
        <p:txBody>
          <a:bodyPr anchor="t"/>
          <a:lstStyle>
            <a:lvl1pPr algn="l">
              <a:defRPr b="1" cap="all" sz="4000"/>
            </a:lvl1pPr>
          </a:lstStyle>
          <a:p>
            <a:r>
              <a:rPr lang="en-US" smtClean="0"/>
              <a:t>Click to edit Master title style</a:t>
            </a:r>
            <a:endParaRPr lang="am-ET"/>
          </a:p>
        </p:txBody>
      </p:sp>
      <p:sp>
        <p:nvSpPr>
          <p:cNvPr id="1048974" name="Text Placeholder 2"/>
          <p:cNvSpPr>
            <a:spLocks noGrp="1"/>
          </p:cNvSpPr>
          <p:nvPr>
            <p:ph type="body" idx="1"/>
          </p:nvPr>
        </p:nvSpPr>
        <p:spPr>
          <a:xfrm>
            <a:off x="722313" y="2906713"/>
            <a:ext cx="7772400" cy="1500187"/>
          </a:xfrm>
        </p:spPr>
        <p:txBody>
          <a:bodyPr anchor="b"/>
          <a:lstStyle>
            <a:lvl1pPr indent="0" marL="0">
              <a:buNone/>
              <a:defRPr sz="2000">
                <a:solidFill>
                  <a:schemeClr val="tx1">
                    <a:tint val="75000"/>
                  </a:schemeClr>
                </a:solidFill>
              </a:defRPr>
            </a:lvl1pPr>
            <a:lvl2pPr indent="0" marL="457200">
              <a:buNone/>
              <a:defRPr sz="1800">
                <a:solidFill>
                  <a:schemeClr val="tx1">
                    <a:tint val="75000"/>
                  </a:schemeClr>
                </a:solidFill>
              </a:defRPr>
            </a:lvl2pPr>
            <a:lvl3pPr indent="0" marL="914400">
              <a:buNone/>
              <a:defRPr sz="1600">
                <a:solidFill>
                  <a:schemeClr val="tx1">
                    <a:tint val="75000"/>
                  </a:schemeClr>
                </a:solidFill>
              </a:defRPr>
            </a:lvl3pPr>
            <a:lvl4pPr indent="0" marL="1371600">
              <a:buNone/>
              <a:defRPr sz="1400">
                <a:solidFill>
                  <a:schemeClr val="tx1">
                    <a:tint val="75000"/>
                  </a:schemeClr>
                </a:solidFill>
              </a:defRPr>
            </a:lvl4pPr>
            <a:lvl5pPr indent="0" marL="1828800">
              <a:buNone/>
              <a:defRPr sz="1400">
                <a:solidFill>
                  <a:schemeClr val="tx1">
                    <a:tint val="75000"/>
                  </a:schemeClr>
                </a:solidFill>
              </a:defRPr>
            </a:lvl5pPr>
            <a:lvl6pPr indent="0" marL="2286000">
              <a:buNone/>
              <a:defRPr sz="1400">
                <a:solidFill>
                  <a:schemeClr val="tx1">
                    <a:tint val="75000"/>
                  </a:schemeClr>
                </a:solidFill>
              </a:defRPr>
            </a:lvl6pPr>
            <a:lvl7pPr indent="0" marL="2743200">
              <a:buNone/>
              <a:defRPr sz="1400">
                <a:solidFill>
                  <a:schemeClr val="tx1">
                    <a:tint val="75000"/>
                  </a:schemeClr>
                </a:solidFill>
              </a:defRPr>
            </a:lvl7pPr>
            <a:lvl8pPr indent="0" marL="3200400">
              <a:buNone/>
              <a:defRPr sz="1400">
                <a:solidFill>
                  <a:schemeClr val="tx1">
                    <a:tint val="75000"/>
                  </a:schemeClr>
                </a:solidFill>
              </a:defRPr>
            </a:lvl8pPr>
            <a:lvl9pPr indent="0" marL="3657600">
              <a:buNone/>
              <a:defRPr sz="1400">
                <a:solidFill>
                  <a:schemeClr val="tx1">
                    <a:tint val="75000"/>
                  </a:schemeClr>
                </a:solidFill>
              </a:defRPr>
            </a:lvl9pPr>
          </a:lstStyle>
          <a:p>
            <a:pPr lvl="0"/>
            <a:r>
              <a:rPr lang="en-US" smtClean="0"/>
              <a:t>Click to edit Master text styles</a:t>
            </a:r>
          </a:p>
        </p:txBody>
      </p:sp>
      <p:sp>
        <p:nvSpPr>
          <p:cNvPr id="1048975" name="Date Placeholder 3"/>
          <p:cNvSpPr>
            <a:spLocks noGrp="1"/>
          </p:cNvSpPr>
          <p:nvPr>
            <p:ph type="dt" sz="half" idx="10"/>
          </p:nvPr>
        </p:nvSpPr>
        <p:spPr/>
        <p:txBody>
          <a:bodyPr/>
          <a:p>
            <a:fld id="{28538681-6F35-4B2B-8117-29EB0C679245}" type="datetimeFigureOut">
              <a:rPr lang="am-ET" smtClean="0"/>
            </a:fld>
            <a:endParaRPr lang="am-ET"/>
          </a:p>
        </p:txBody>
      </p:sp>
      <p:sp>
        <p:nvSpPr>
          <p:cNvPr id="1048976" name="Footer Placeholder 4"/>
          <p:cNvSpPr>
            <a:spLocks noGrp="1"/>
          </p:cNvSpPr>
          <p:nvPr>
            <p:ph type="ftr" sz="quarter" idx="11"/>
          </p:nvPr>
        </p:nvSpPr>
        <p:spPr/>
        <p:txBody>
          <a:bodyPr/>
          <a:p>
            <a:endParaRPr lang="am-ET"/>
          </a:p>
        </p:txBody>
      </p:sp>
      <p:sp>
        <p:nvSpPr>
          <p:cNvPr id="1048977" name="Slide Number Placeholder 5"/>
          <p:cNvSpPr>
            <a:spLocks noGrp="1"/>
          </p:cNvSpPr>
          <p:nvPr>
            <p:ph type="sldNum" sz="quarter" idx="12"/>
          </p:nvPr>
        </p:nvSpPr>
        <p:spPr/>
        <p:txBody>
          <a:bodyPr/>
          <a:p>
            <a:fld id="{E7B14C74-7F31-4C7B-82F1-E8CBF5385669}" type="slidenum">
              <a:rPr lang="am-ET" smtClean="0"/>
            </a:fld>
            <a:endParaRPr lang="am-ET"/>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type="twoObj">
  <p:cSld name="Two Content">
    <p:spTree>
      <p:nvGrpSpPr>
        <p:cNvPr id="509" name=""/>
        <p:cNvGrpSpPr/>
        <p:nvPr/>
      </p:nvGrpSpPr>
      <p:grpSpPr>
        <a:xfrm>
          <a:off x="0" y="0"/>
          <a:ext cx="0" cy="0"/>
          <a:chOff x="0" y="0"/>
          <a:chExt cx="0" cy="0"/>
        </a:xfrm>
      </p:grpSpPr>
      <p:sp>
        <p:nvSpPr>
          <p:cNvPr id="1048931" name="Title 1"/>
          <p:cNvSpPr>
            <a:spLocks noGrp="1"/>
          </p:cNvSpPr>
          <p:nvPr>
            <p:ph type="title"/>
          </p:nvPr>
        </p:nvSpPr>
        <p:spPr/>
        <p:txBody>
          <a:bodyPr/>
          <a:p>
            <a:r>
              <a:rPr lang="en-US" smtClean="0"/>
              <a:t>Click to edit Master title style</a:t>
            </a:r>
            <a:endParaRPr lang="am-ET"/>
          </a:p>
        </p:txBody>
      </p:sp>
      <p:sp>
        <p:nvSpPr>
          <p:cNvPr id="1048932"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am-ET"/>
          </a:p>
        </p:txBody>
      </p:sp>
      <p:sp>
        <p:nvSpPr>
          <p:cNvPr id="1048933"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am-ET"/>
          </a:p>
        </p:txBody>
      </p:sp>
      <p:sp>
        <p:nvSpPr>
          <p:cNvPr id="1048934" name="Date Placeholder 4"/>
          <p:cNvSpPr>
            <a:spLocks noGrp="1"/>
          </p:cNvSpPr>
          <p:nvPr>
            <p:ph type="dt" sz="half" idx="10"/>
          </p:nvPr>
        </p:nvSpPr>
        <p:spPr/>
        <p:txBody>
          <a:bodyPr/>
          <a:p>
            <a:fld id="{28538681-6F35-4B2B-8117-29EB0C679245}" type="datetimeFigureOut">
              <a:rPr lang="am-ET" smtClean="0"/>
            </a:fld>
            <a:endParaRPr lang="am-ET"/>
          </a:p>
        </p:txBody>
      </p:sp>
      <p:sp>
        <p:nvSpPr>
          <p:cNvPr id="1048935" name="Footer Placeholder 5"/>
          <p:cNvSpPr>
            <a:spLocks noGrp="1"/>
          </p:cNvSpPr>
          <p:nvPr>
            <p:ph type="ftr" sz="quarter" idx="11"/>
          </p:nvPr>
        </p:nvSpPr>
        <p:spPr/>
        <p:txBody>
          <a:bodyPr/>
          <a:p>
            <a:endParaRPr lang="am-ET"/>
          </a:p>
        </p:txBody>
      </p:sp>
      <p:sp>
        <p:nvSpPr>
          <p:cNvPr id="1048936" name="Slide Number Placeholder 6"/>
          <p:cNvSpPr>
            <a:spLocks noGrp="1"/>
          </p:cNvSpPr>
          <p:nvPr>
            <p:ph type="sldNum" sz="quarter" idx="12"/>
          </p:nvPr>
        </p:nvSpPr>
        <p:spPr/>
        <p:txBody>
          <a:bodyPr/>
          <a:p>
            <a:fld id="{E7B14C74-7F31-4C7B-82F1-E8CBF5385669}" type="slidenum">
              <a:rPr lang="am-ET" smtClean="0"/>
            </a:fld>
            <a:endParaRPr lang="am-ET"/>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type="twoTxTwoObj">
  <p:cSld name="Comparison">
    <p:spTree>
      <p:nvGrpSpPr>
        <p:cNvPr id="522" name=""/>
        <p:cNvGrpSpPr/>
        <p:nvPr/>
      </p:nvGrpSpPr>
      <p:grpSpPr>
        <a:xfrm>
          <a:off x="0" y="0"/>
          <a:ext cx="0" cy="0"/>
          <a:chOff x="0" y="0"/>
          <a:chExt cx="0" cy="0"/>
        </a:xfrm>
      </p:grpSpPr>
      <p:sp>
        <p:nvSpPr>
          <p:cNvPr id="1048978" name="Title 1"/>
          <p:cNvSpPr>
            <a:spLocks noGrp="1"/>
          </p:cNvSpPr>
          <p:nvPr>
            <p:ph type="title"/>
          </p:nvPr>
        </p:nvSpPr>
        <p:spPr/>
        <p:txBody>
          <a:bodyPr/>
          <a:p>
            <a:r>
              <a:rPr lang="en-US" smtClean="0"/>
              <a:t>Click to edit Master title style</a:t>
            </a:r>
            <a:endParaRPr lang="am-ET"/>
          </a:p>
        </p:txBody>
      </p:sp>
      <p:sp>
        <p:nvSpPr>
          <p:cNvPr id="1048979" name="Text Placeholder 2"/>
          <p:cNvSpPr>
            <a:spLocks noGrp="1"/>
          </p:cNvSpPr>
          <p:nvPr>
            <p:ph type="body" idx="1"/>
          </p:nvPr>
        </p:nvSpPr>
        <p:spPr>
          <a:xfrm>
            <a:off x="457200" y="1535113"/>
            <a:ext cx="4040188" cy="639762"/>
          </a:xfrm>
        </p:spPr>
        <p:txBody>
          <a:bodyPr anchor="b"/>
          <a:lstStyle>
            <a:lvl1pPr indent="0" marL="0">
              <a:buNone/>
              <a:defRPr b="1" sz="2400"/>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smtClean="0"/>
              <a:t>Click to edit Master text styles</a:t>
            </a:r>
          </a:p>
        </p:txBody>
      </p:sp>
      <p:sp>
        <p:nvSpPr>
          <p:cNvPr id="1048980"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am-ET"/>
          </a:p>
        </p:txBody>
      </p:sp>
      <p:sp>
        <p:nvSpPr>
          <p:cNvPr id="1048981" name="Text Placeholder 4"/>
          <p:cNvSpPr>
            <a:spLocks noGrp="1"/>
          </p:cNvSpPr>
          <p:nvPr>
            <p:ph type="body" sz="quarter" idx="3"/>
          </p:nvPr>
        </p:nvSpPr>
        <p:spPr>
          <a:xfrm>
            <a:off x="4645025" y="1535113"/>
            <a:ext cx="4041775" cy="639762"/>
          </a:xfrm>
        </p:spPr>
        <p:txBody>
          <a:bodyPr anchor="b"/>
          <a:lstStyle>
            <a:lvl1pPr indent="0" marL="0">
              <a:buNone/>
              <a:defRPr b="1" sz="2400"/>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smtClean="0"/>
              <a:t>Click to edit Master text styles</a:t>
            </a:r>
          </a:p>
        </p:txBody>
      </p:sp>
      <p:sp>
        <p:nvSpPr>
          <p:cNvPr id="1048982"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am-ET"/>
          </a:p>
        </p:txBody>
      </p:sp>
      <p:sp>
        <p:nvSpPr>
          <p:cNvPr id="1048983" name="Date Placeholder 6"/>
          <p:cNvSpPr>
            <a:spLocks noGrp="1"/>
          </p:cNvSpPr>
          <p:nvPr>
            <p:ph type="dt" sz="half" idx="10"/>
          </p:nvPr>
        </p:nvSpPr>
        <p:spPr/>
        <p:txBody>
          <a:bodyPr/>
          <a:p>
            <a:fld id="{28538681-6F35-4B2B-8117-29EB0C679245}" type="datetimeFigureOut">
              <a:rPr lang="am-ET" smtClean="0"/>
            </a:fld>
            <a:endParaRPr lang="am-ET"/>
          </a:p>
        </p:txBody>
      </p:sp>
      <p:sp>
        <p:nvSpPr>
          <p:cNvPr id="1048984" name="Footer Placeholder 7"/>
          <p:cNvSpPr>
            <a:spLocks noGrp="1"/>
          </p:cNvSpPr>
          <p:nvPr>
            <p:ph type="ftr" sz="quarter" idx="11"/>
          </p:nvPr>
        </p:nvSpPr>
        <p:spPr/>
        <p:txBody>
          <a:bodyPr/>
          <a:p>
            <a:endParaRPr lang="am-ET"/>
          </a:p>
        </p:txBody>
      </p:sp>
      <p:sp>
        <p:nvSpPr>
          <p:cNvPr id="1048985" name="Slide Number Placeholder 8"/>
          <p:cNvSpPr>
            <a:spLocks noGrp="1"/>
          </p:cNvSpPr>
          <p:nvPr>
            <p:ph type="sldNum" sz="quarter" idx="12"/>
          </p:nvPr>
        </p:nvSpPr>
        <p:spPr/>
        <p:txBody>
          <a:bodyPr/>
          <a:p>
            <a:fld id="{E7B14C74-7F31-4C7B-82F1-E8CBF5385669}" type="slidenum">
              <a:rPr lang="am-ET" smtClean="0"/>
            </a:fld>
            <a:endParaRPr lang="am-ET"/>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type="titleOnly">
  <p:cSld name="Title Only">
    <p:spTree>
      <p:nvGrpSpPr>
        <p:cNvPr id="517" name=""/>
        <p:cNvGrpSpPr/>
        <p:nvPr/>
      </p:nvGrpSpPr>
      <p:grpSpPr>
        <a:xfrm>
          <a:off x="0" y="0"/>
          <a:ext cx="0" cy="0"/>
          <a:chOff x="0" y="0"/>
          <a:chExt cx="0" cy="0"/>
        </a:xfrm>
      </p:grpSpPr>
      <p:sp>
        <p:nvSpPr>
          <p:cNvPr id="1048953" name="Title 1"/>
          <p:cNvSpPr>
            <a:spLocks noGrp="1"/>
          </p:cNvSpPr>
          <p:nvPr>
            <p:ph type="title"/>
          </p:nvPr>
        </p:nvSpPr>
        <p:spPr/>
        <p:txBody>
          <a:bodyPr/>
          <a:p>
            <a:r>
              <a:rPr lang="en-US" smtClean="0"/>
              <a:t>Click to edit Master title style</a:t>
            </a:r>
            <a:endParaRPr lang="am-ET"/>
          </a:p>
        </p:txBody>
      </p:sp>
      <p:sp>
        <p:nvSpPr>
          <p:cNvPr id="1048954" name="Date Placeholder 2"/>
          <p:cNvSpPr>
            <a:spLocks noGrp="1"/>
          </p:cNvSpPr>
          <p:nvPr>
            <p:ph type="dt" sz="half" idx="10"/>
          </p:nvPr>
        </p:nvSpPr>
        <p:spPr/>
        <p:txBody>
          <a:bodyPr/>
          <a:p>
            <a:fld id="{28538681-6F35-4B2B-8117-29EB0C679245}" type="datetimeFigureOut">
              <a:rPr lang="am-ET" smtClean="0"/>
            </a:fld>
            <a:endParaRPr lang="am-ET"/>
          </a:p>
        </p:txBody>
      </p:sp>
      <p:sp>
        <p:nvSpPr>
          <p:cNvPr id="1048955" name="Footer Placeholder 3"/>
          <p:cNvSpPr>
            <a:spLocks noGrp="1"/>
          </p:cNvSpPr>
          <p:nvPr>
            <p:ph type="ftr" sz="quarter" idx="11"/>
          </p:nvPr>
        </p:nvSpPr>
        <p:spPr/>
        <p:txBody>
          <a:bodyPr/>
          <a:p>
            <a:endParaRPr lang="am-ET"/>
          </a:p>
        </p:txBody>
      </p:sp>
      <p:sp>
        <p:nvSpPr>
          <p:cNvPr id="1048956" name="Slide Number Placeholder 4"/>
          <p:cNvSpPr>
            <a:spLocks noGrp="1"/>
          </p:cNvSpPr>
          <p:nvPr>
            <p:ph type="sldNum" sz="quarter" idx="12"/>
          </p:nvPr>
        </p:nvSpPr>
        <p:spPr/>
        <p:txBody>
          <a:bodyPr/>
          <a:p>
            <a:fld id="{E7B14C74-7F31-4C7B-82F1-E8CBF5385669}" type="slidenum">
              <a:rPr lang="am-ET" smtClean="0"/>
            </a:fld>
            <a:endParaRPr lang="am-ET"/>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type="blank">
  <p:cSld name="Blank">
    <p:spTree>
      <p:nvGrpSpPr>
        <p:cNvPr id="523" name=""/>
        <p:cNvGrpSpPr/>
        <p:nvPr/>
      </p:nvGrpSpPr>
      <p:grpSpPr>
        <a:xfrm>
          <a:off x="0" y="0"/>
          <a:ext cx="0" cy="0"/>
          <a:chOff x="0" y="0"/>
          <a:chExt cx="0" cy="0"/>
        </a:xfrm>
      </p:grpSpPr>
      <p:sp>
        <p:nvSpPr>
          <p:cNvPr id="1048986" name="Date Placeholder 1"/>
          <p:cNvSpPr>
            <a:spLocks noGrp="1"/>
          </p:cNvSpPr>
          <p:nvPr>
            <p:ph type="dt" sz="half" idx="10"/>
          </p:nvPr>
        </p:nvSpPr>
        <p:spPr/>
        <p:txBody>
          <a:bodyPr/>
          <a:p>
            <a:fld id="{28538681-6F35-4B2B-8117-29EB0C679245}" type="datetimeFigureOut">
              <a:rPr lang="am-ET" smtClean="0"/>
            </a:fld>
            <a:endParaRPr lang="am-ET"/>
          </a:p>
        </p:txBody>
      </p:sp>
      <p:sp>
        <p:nvSpPr>
          <p:cNvPr id="1048987" name="Footer Placeholder 2"/>
          <p:cNvSpPr>
            <a:spLocks noGrp="1"/>
          </p:cNvSpPr>
          <p:nvPr>
            <p:ph type="ftr" sz="quarter" idx="11"/>
          </p:nvPr>
        </p:nvSpPr>
        <p:spPr/>
        <p:txBody>
          <a:bodyPr/>
          <a:p>
            <a:endParaRPr lang="am-ET"/>
          </a:p>
        </p:txBody>
      </p:sp>
      <p:sp>
        <p:nvSpPr>
          <p:cNvPr id="1048988" name="Slide Number Placeholder 3"/>
          <p:cNvSpPr>
            <a:spLocks noGrp="1"/>
          </p:cNvSpPr>
          <p:nvPr>
            <p:ph type="sldNum" sz="quarter" idx="12"/>
          </p:nvPr>
        </p:nvSpPr>
        <p:spPr/>
        <p:txBody>
          <a:bodyPr/>
          <a:p>
            <a:fld id="{E7B14C74-7F31-4C7B-82F1-E8CBF5385669}" type="slidenum">
              <a:rPr lang="am-ET" smtClean="0"/>
            </a:fld>
            <a:endParaRPr lang="am-ET"/>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type="objTx">
  <p:cSld name="Content with Caption">
    <p:spTree>
      <p:nvGrpSpPr>
        <p:cNvPr id="524" name=""/>
        <p:cNvGrpSpPr/>
        <p:nvPr/>
      </p:nvGrpSpPr>
      <p:grpSpPr>
        <a:xfrm>
          <a:off x="0" y="0"/>
          <a:ext cx="0" cy="0"/>
          <a:chOff x="0" y="0"/>
          <a:chExt cx="0" cy="0"/>
        </a:xfrm>
      </p:grpSpPr>
      <p:sp>
        <p:nvSpPr>
          <p:cNvPr id="1048989" name="Title 1"/>
          <p:cNvSpPr>
            <a:spLocks noGrp="1"/>
          </p:cNvSpPr>
          <p:nvPr>
            <p:ph type="title"/>
          </p:nvPr>
        </p:nvSpPr>
        <p:spPr>
          <a:xfrm>
            <a:off x="457200" y="273050"/>
            <a:ext cx="3008313" cy="1162050"/>
          </a:xfrm>
        </p:spPr>
        <p:txBody>
          <a:bodyPr anchor="b"/>
          <a:lstStyle>
            <a:lvl1pPr algn="l">
              <a:defRPr b="1" sz="2000"/>
            </a:lvl1pPr>
          </a:lstStyle>
          <a:p>
            <a:r>
              <a:rPr lang="en-US" smtClean="0"/>
              <a:t>Click to edit Master title style</a:t>
            </a:r>
            <a:endParaRPr lang="am-ET"/>
          </a:p>
        </p:txBody>
      </p:sp>
      <p:sp>
        <p:nvSpPr>
          <p:cNvPr id="1048990"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am-ET"/>
          </a:p>
        </p:txBody>
      </p:sp>
      <p:sp>
        <p:nvSpPr>
          <p:cNvPr id="1048991" name="Text Placeholder 3"/>
          <p:cNvSpPr>
            <a:spLocks noGrp="1"/>
          </p:cNvSpPr>
          <p:nvPr>
            <p:ph type="body" sz="half" idx="2"/>
          </p:nvPr>
        </p:nvSpPr>
        <p:spPr>
          <a:xfrm>
            <a:off x="457200" y="1435100"/>
            <a:ext cx="3008313" cy="4691063"/>
          </a:xfrm>
        </p:spPr>
        <p:txBody>
          <a:bodyPr/>
          <a:lstStyle>
            <a:lvl1pPr indent="0" marL="0">
              <a:buNone/>
              <a:defRPr sz="14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smtClean="0"/>
              <a:t>Click to edit Master text styles</a:t>
            </a:r>
          </a:p>
        </p:txBody>
      </p:sp>
      <p:sp>
        <p:nvSpPr>
          <p:cNvPr id="1048992" name="Date Placeholder 4"/>
          <p:cNvSpPr>
            <a:spLocks noGrp="1"/>
          </p:cNvSpPr>
          <p:nvPr>
            <p:ph type="dt" sz="half" idx="10"/>
          </p:nvPr>
        </p:nvSpPr>
        <p:spPr/>
        <p:txBody>
          <a:bodyPr/>
          <a:p>
            <a:fld id="{28538681-6F35-4B2B-8117-29EB0C679245}" type="datetimeFigureOut">
              <a:rPr lang="am-ET" smtClean="0"/>
            </a:fld>
            <a:endParaRPr lang="am-ET"/>
          </a:p>
        </p:txBody>
      </p:sp>
      <p:sp>
        <p:nvSpPr>
          <p:cNvPr id="1048993" name="Footer Placeholder 5"/>
          <p:cNvSpPr>
            <a:spLocks noGrp="1"/>
          </p:cNvSpPr>
          <p:nvPr>
            <p:ph type="ftr" sz="quarter" idx="11"/>
          </p:nvPr>
        </p:nvSpPr>
        <p:spPr/>
        <p:txBody>
          <a:bodyPr/>
          <a:p>
            <a:endParaRPr lang="am-ET"/>
          </a:p>
        </p:txBody>
      </p:sp>
      <p:sp>
        <p:nvSpPr>
          <p:cNvPr id="1048994" name="Slide Number Placeholder 6"/>
          <p:cNvSpPr>
            <a:spLocks noGrp="1"/>
          </p:cNvSpPr>
          <p:nvPr>
            <p:ph type="sldNum" sz="quarter" idx="12"/>
          </p:nvPr>
        </p:nvSpPr>
        <p:spPr/>
        <p:txBody>
          <a:bodyPr/>
          <a:p>
            <a:fld id="{E7B14C74-7F31-4C7B-82F1-E8CBF5385669}" type="slidenum">
              <a:rPr lang="am-ET" smtClean="0"/>
            </a:fld>
            <a:endParaRPr lang="am-ET"/>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type="picTx">
  <p:cSld name="Picture with Caption">
    <p:spTree>
      <p:nvGrpSpPr>
        <p:cNvPr id="519" name=""/>
        <p:cNvGrpSpPr/>
        <p:nvPr/>
      </p:nvGrpSpPr>
      <p:grpSpPr>
        <a:xfrm>
          <a:off x="0" y="0"/>
          <a:ext cx="0" cy="0"/>
          <a:chOff x="0" y="0"/>
          <a:chExt cx="0" cy="0"/>
        </a:xfrm>
      </p:grpSpPr>
      <p:sp>
        <p:nvSpPr>
          <p:cNvPr id="1048962" name="Title 1"/>
          <p:cNvSpPr>
            <a:spLocks noGrp="1"/>
          </p:cNvSpPr>
          <p:nvPr>
            <p:ph type="title"/>
          </p:nvPr>
        </p:nvSpPr>
        <p:spPr>
          <a:xfrm>
            <a:off x="1792288" y="4800600"/>
            <a:ext cx="5486400" cy="566738"/>
          </a:xfrm>
        </p:spPr>
        <p:txBody>
          <a:bodyPr anchor="b"/>
          <a:lstStyle>
            <a:lvl1pPr algn="l">
              <a:defRPr b="1" sz="2000"/>
            </a:lvl1pPr>
          </a:lstStyle>
          <a:p>
            <a:r>
              <a:rPr lang="en-US" smtClean="0"/>
              <a:t>Click to edit Master title style</a:t>
            </a:r>
            <a:endParaRPr lang="am-ET"/>
          </a:p>
        </p:txBody>
      </p:sp>
      <p:sp>
        <p:nvSpPr>
          <p:cNvPr id="1048963" name="Picture Placeholder 2"/>
          <p:cNvSpPr>
            <a:spLocks noGrp="1"/>
          </p:cNvSpPr>
          <p:nvPr>
            <p:ph type="pic" idx="1"/>
          </p:nvPr>
        </p:nvSpPr>
        <p:spPr>
          <a:xfrm>
            <a:off x="1792288" y="612775"/>
            <a:ext cx="5486400" cy="4114800"/>
          </a:xfrm>
        </p:spPr>
        <p:txBody>
          <a:bodyPr/>
          <a:lstStyle>
            <a:lvl1pPr indent="0" marL="0">
              <a:buNone/>
              <a:defRPr sz="3200"/>
            </a:lvl1pPr>
            <a:lvl2pPr indent="0" marL="457200">
              <a:buNone/>
              <a:defRPr sz="2800"/>
            </a:lvl2pPr>
            <a:lvl3pPr indent="0" marL="914400">
              <a:buNone/>
              <a:defRPr sz="2400"/>
            </a:lvl3pPr>
            <a:lvl4pPr indent="0" marL="1371600">
              <a:buNone/>
              <a:defRPr sz="2000"/>
            </a:lvl4pPr>
            <a:lvl5pPr indent="0" marL="1828800">
              <a:buNone/>
              <a:defRPr sz="2000"/>
            </a:lvl5pPr>
            <a:lvl6pPr indent="0" marL="2286000">
              <a:buNone/>
              <a:defRPr sz="2000"/>
            </a:lvl6pPr>
            <a:lvl7pPr indent="0" marL="2743200">
              <a:buNone/>
              <a:defRPr sz="2000"/>
            </a:lvl7pPr>
            <a:lvl8pPr indent="0" marL="3200400">
              <a:buNone/>
              <a:defRPr sz="2000"/>
            </a:lvl8pPr>
            <a:lvl9pPr indent="0" marL="3657600">
              <a:buNone/>
              <a:defRPr sz="2000"/>
            </a:lvl9pPr>
          </a:lstStyle>
          <a:p>
            <a:endParaRPr lang="am-ET"/>
          </a:p>
        </p:txBody>
      </p:sp>
      <p:sp>
        <p:nvSpPr>
          <p:cNvPr id="1048964" name="Text Placeholder 3"/>
          <p:cNvSpPr>
            <a:spLocks noGrp="1"/>
          </p:cNvSpPr>
          <p:nvPr>
            <p:ph type="body" sz="half" idx="2"/>
          </p:nvPr>
        </p:nvSpPr>
        <p:spPr>
          <a:xfrm>
            <a:off x="1792288" y="5367338"/>
            <a:ext cx="5486400" cy="804862"/>
          </a:xfrm>
        </p:spPr>
        <p:txBody>
          <a:bodyPr/>
          <a:lstStyle>
            <a:lvl1pPr indent="0" marL="0">
              <a:buNone/>
              <a:defRPr sz="14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smtClean="0"/>
              <a:t>Click to edit Master text styles</a:t>
            </a:r>
          </a:p>
        </p:txBody>
      </p:sp>
      <p:sp>
        <p:nvSpPr>
          <p:cNvPr id="1048965" name="Date Placeholder 4"/>
          <p:cNvSpPr>
            <a:spLocks noGrp="1"/>
          </p:cNvSpPr>
          <p:nvPr>
            <p:ph type="dt" sz="half" idx="10"/>
          </p:nvPr>
        </p:nvSpPr>
        <p:spPr/>
        <p:txBody>
          <a:bodyPr/>
          <a:p>
            <a:fld id="{28538681-6F35-4B2B-8117-29EB0C679245}" type="datetimeFigureOut">
              <a:rPr lang="am-ET" smtClean="0"/>
            </a:fld>
            <a:endParaRPr lang="am-ET"/>
          </a:p>
        </p:txBody>
      </p:sp>
      <p:sp>
        <p:nvSpPr>
          <p:cNvPr id="1048966" name="Footer Placeholder 5"/>
          <p:cNvSpPr>
            <a:spLocks noGrp="1"/>
          </p:cNvSpPr>
          <p:nvPr>
            <p:ph type="ftr" sz="quarter" idx="11"/>
          </p:nvPr>
        </p:nvSpPr>
        <p:spPr/>
        <p:txBody>
          <a:bodyPr/>
          <a:p>
            <a:endParaRPr lang="am-ET"/>
          </a:p>
        </p:txBody>
      </p:sp>
      <p:sp>
        <p:nvSpPr>
          <p:cNvPr id="1048967" name="Slide Number Placeholder 6"/>
          <p:cNvSpPr>
            <a:spLocks noGrp="1"/>
          </p:cNvSpPr>
          <p:nvPr>
            <p:ph type="sldNum" sz="quarter" idx="12"/>
          </p:nvPr>
        </p:nvSpPr>
        <p:spPr/>
        <p:txBody>
          <a:bodyPr/>
          <a:p>
            <a:fld id="{E7B14C74-7F31-4C7B-82F1-E8CBF5385669}" type="slidenum">
              <a:rPr lang="am-ET" smtClean="0"/>
            </a:fld>
            <a:endParaRPr lang="am-ET"/>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28" name=""/>
        <p:cNvGrpSpPr/>
        <p:nvPr/>
      </p:nvGrpSpPr>
      <p:grpSpPr>
        <a:xfrm>
          <a:off x="0" y="0"/>
          <a:ext cx="0" cy="0"/>
          <a:chOff x="0" y="0"/>
          <a:chExt cx="0" cy="0"/>
        </a:xfrm>
      </p:grpSpPr>
      <p:sp>
        <p:nvSpPr>
          <p:cNvPr id="1048576" name="Title Placeholder 1"/>
          <p:cNvSpPr>
            <a:spLocks noGrp="1"/>
          </p:cNvSpPr>
          <p:nvPr>
            <p:ph type="title"/>
          </p:nvPr>
        </p:nvSpPr>
        <p:spPr>
          <a:xfrm>
            <a:off x="457200" y="274638"/>
            <a:ext cx="8229600" cy="1143000"/>
          </a:xfrm>
          <a:prstGeom prst="rect"/>
        </p:spPr>
        <p:txBody>
          <a:bodyPr anchor="ctr" bIns="45720" lIns="91440" rIns="91440" rtlCol="0" tIns="45720" vert="horz">
            <a:normAutofit/>
          </a:bodyPr>
          <a:p>
            <a:r>
              <a:rPr lang="en-US" smtClean="0"/>
              <a:t>Click to edit Master title style</a:t>
            </a:r>
            <a:endParaRPr lang="am-ET"/>
          </a:p>
        </p:txBody>
      </p:sp>
      <p:sp>
        <p:nvSpPr>
          <p:cNvPr id="1048577" name="Text Placeholder 2"/>
          <p:cNvSpPr>
            <a:spLocks noGrp="1"/>
          </p:cNvSpPr>
          <p:nvPr>
            <p:ph type="body" idx="1"/>
          </p:nvPr>
        </p:nvSpPr>
        <p:spPr>
          <a:xfrm>
            <a:off x="457200" y="1600200"/>
            <a:ext cx="8229600" cy="4525963"/>
          </a:xfrm>
          <a:prstGeom prst="rect"/>
        </p:spPr>
        <p:txBody>
          <a:bodyPr bIns="45720" lIns="91440" rIns="91440" rtlCol="0" tIns="45720" vert="horz">
            <a:normAutofit/>
          </a:bodyPr>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am-ET"/>
          </a:p>
        </p:txBody>
      </p:sp>
      <p:sp>
        <p:nvSpPr>
          <p:cNvPr id="1048578" name="Date Placeholder 3"/>
          <p:cNvSpPr>
            <a:spLocks noGrp="1"/>
          </p:cNvSpPr>
          <p:nvPr>
            <p:ph type="dt" sz="half" idx="2"/>
          </p:nvPr>
        </p:nvSpPr>
        <p:spPr>
          <a:xfrm>
            <a:off x="457200" y="6356350"/>
            <a:ext cx="2133600" cy="365125"/>
          </a:xfrm>
          <a:prstGeom prst="rect"/>
        </p:spPr>
        <p:txBody>
          <a:bodyPr anchor="ctr" bIns="45720" lIns="91440" rIns="91440" rtlCol="0" tIns="45720" vert="horz"/>
          <a:lstStyle>
            <a:lvl1pPr algn="l">
              <a:defRPr sz="1200">
                <a:solidFill>
                  <a:schemeClr val="tx1">
                    <a:tint val="75000"/>
                  </a:schemeClr>
                </a:solidFill>
              </a:defRPr>
            </a:lvl1pPr>
          </a:lstStyle>
          <a:p>
            <a:fld id="{28538681-6F35-4B2B-8117-29EB0C679245}" type="datetimeFigureOut">
              <a:rPr lang="am-ET" smtClean="0"/>
            </a:fld>
            <a:endParaRPr lang="am-ET"/>
          </a:p>
        </p:txBody>
      </p:sp>
      <p:sp>
        <p:nvSpPr>
          <p:cNvPr id="1048579" name="Footer Placeholder 4"/>
          <p:cNvSpPr>
            <a:spLocks noGrp="1"/>
          </p:cNvSpPr>
          <p:nvPr>
            <p:ph type="ftr" sz="quarter" idx="3"/>
          </p:nvPr>
        </p:nvSpPr>
        <p:spPr>
          <a:xfrm>
            <a:off x="3124200" y="6356350"/>
            <a:ext cx="2895600" cy="365125"/>
          </a:xfrm>
          <a:prstGeom prst="rect"/>
        </p:spPr>
        <p:txBody>
          <a:bodyPr anchor="ctr" bIns="45720" lIns="91440" rIns="91440" rtlCol="0" tIns="45720" vert="horz"/>
          <a:lstStyle>
            <a:lvl1pPr algn="ctr">
              <a:defRPr sz="1200">
                <a:solidFill>
                  <a:schemeClr val="tx1">
                    <a:tint val="75000"/>
                  </a:schemeClr>
                </a:solidFill>
              </a:defRPr>
            </a:lvl1pPr>
          </a:lstStyle>
          <a:p>
            <a:endParaRPr lang="am-ET"/>
          </a:p>
        </p:txBody>
      </p:sp>
      <p:sp>
        <p:nvSpPr>
          <p:cNvPr id="1048580" name="Slide Number Placeholder 5"/>
          <p:cNvSpPr>
            <a:spLocks noGrp="1"/>
          </p:cNvSpPr>
          <p:nvPr>
            <p:ph type="sldNum" sz="quarter" idx="4"/>
          </p:nvPr>
        </p:nvSpPr>
        <p:spPr>
          <a:xfrm>
            <a:off x="6553200" y="6356350"/>
            <a:ext cx="2133600" cy="365125"/>
          </a:xfrm>
          <a:prstGeom prst="rect"/>
        </p:spPr>
        <p:txBody>
          <a:bodyPr anchor="ctr" bIns="45720" lIns="91440" rIns="91440" rtlCol="0" tIns="45720" vert="horz"/>
          <a:lstStyle>
            <a:lvl1pPr algn="r">
              <a:defRPr sz="1200">
                <a:solidFill>
                  <a:schemeClr val="tx1">
                    <a:tint val="75000"/>
                  </a:schemeClr>
                </a:solidFill>
              </a:defRPr>
            </a:lvl1pPr>
          </a:lstStyle>
          <a:p>
            <a:fld id="{E7B14C74-7F31-4C7B-82F1-E8CBF5385669}" type="slidenum">
              <a:rPr lang="am-ET" smtClean="0"/>
            </a:fld>
            <a:endParaRPr lang="am-ET"/>
          </a:p>
        </p:txBody>
      </p:sp>
    </p:spTree>
  </p:cSld>
  <p:clrMap accent1="accent1" accent2="accent2" accent3="accent3" accent4="accent4" accent5="accent5" accent6="accent6" bg1="lt1" bg2="lt2" tx1="dk1" tx2="dk2"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eaLnBrk="1" hangingPunct="1" latinLnBrk="0" rtl="0">
        <a:spcBef>
          <a:spcPct val="0"/>
        </a:spcBef>
        <a:buNone/>
        <a:defRPr sz="4400" kern="1200">
          <a:solidFill>
            <a:schemeClr val="tx1"/>
          </a:solidFill>
          <a:latin typeface="+mj-lt"/>
          <a:ea typeface="+mj-ea"/>
          <a:cs typeface="+mj-cs"/>
        </a:defRPr>
      </a:lvl1pPr>
    </p:titleStyle>
    <p:bodyStyle>
      <a:lvl1pPr algn="l" defTabSz="914400" eaLnBrk="1" hangingPunct="1" indent="-342900" latinLnBrk="0" marL="342900" rtl="0">
        <a:spcBef>
          <a:spcPct val="20000"/>
        </a:spcBef>
        <a:buFont typeface="Arial" panose="020B0604020202020204" pitchFamily="34" charset="0"/>
        <a:buChar char="•"/>
        <a:defRPr sz="3200" kern="1200">
          <a:solidFill>
            <a:schemeClr val="tx1"/>
          </a:solidFill>
          <a:latin typeface="+mn-lt"/>
          <a:ea typeface="+mn-ea"/>
          <a:cs typeface="+mn-cs"/>
        </a:defRPr>
      </a:lvl1pPr>
      <a:lvl2pPr algn="l" defTabSz="914400" eaLnBrk="1" hangingPunct="1" indent="-285750" latinLnBrk="0" marL="742950" rtl="0">
        <a:spcBef>
          <a:spcPct val="20000"/>
        </a:spcBef>
        <a:buFont typeface="Arial" panose="020B0604020202020204" pitchFamily="34" charset="0"/>
        <a:buChar char="–"/>
        <a:defRPr sz="2800" kern="1200">
          <a:solidFill>
            <a:schemeClr val="tx1"/>
          </a:solidFill>
          <a:latin typeface="+mn-lt"/>
          <a:ea typeface="+mn-ea"/>
          <a:cs typeface="+mn-cs"/>
        </a:defRPr>
      </a:lvl2pPr>
      <a:lvl3pPr algn="l" defTabSz="914400" eaLnBrk="1" hangingPunct="1" indent="-228600" latinLnBrk="0" marL="1143000" rtl="0">
        <a:spcBef>
          <a:spcPct val="20000"/>
        </a:spcBef>
        <a:buFont typeface="Arial" panose="020B0604020202020204" pitchFamily="34" charset="0"/>
        <a:buChar char="•"/>
        <a:defRPr sz="2400" kern="1200">
          <a:solidFill>
            <a:schemeClr val="tx1"/>
          </a:solidFill>
          <a:latin typeface="+mn-lt"/>
          <a:ea typeface="+mn-ea"/>
          <a:cs typeface="+mn-cs"/>
        </a:defRPr>
      </a:lvl3pPr>
      <a:lvl4pPr algn="l" defTabSz="914400" eaLnBrk="1" hangingPunct="1" indent="-228600" latinLnBrk="0" marL="1600200" rtl="0">
        <a:spcBef>
          <a:spcPct val="20000"/>
        </a:spcBef>
        <a:buFont typeface="Arial" panose="020B0604020202020204" pitchFamily="34" charset="0"/>
        <a:buChar char="–"/>
        <a:defRPr sz="2000" kern="1200">
          <a:solidFill>
            <a:schemeClr val="tx1"/>
          </a:solidFill>
          <a:latin typeface="+mn-lt"/>
          <a:ea typeface="+mn-ea"/>
          <a:cs typeface="+mn-cs"/>
        </a:defRPr>
      </a:lvl4pPr>
      <a:lvl5pPr algn="l" defTabSz="914400" eaLnBrk="1" hangingPunct="1" indent="-228600" latinLnBrk="0" marL="2057400" rtl="0">
        <a:spcBef>
          <a:spcPct val="20000"/>
        </a:spcBef>
        <a:buFont typeface="Arial" panose="020B0604020202020204" pitchFamily="34" charset="0"/>
        <a:buChar char="»"/>
        <a:defRPr sz="2000" kern="1200">
          <a:solidFill>
            <a:schemeClr val="tx1"/>
          </a:solidFill>
          <a:latin typeface="+mn-lt"/>
          <a:ea typeface="+mn-ea"/>
          <a:cs typeface="+mn-cs"/>
        </a:defRPr>
      </a:lvl5pPr>
      <a:lvl6pPr algn="l" defTabSz="914400" eaLnBrk="1" hangingPunct="1" indent="-228600" latinLnBrk="0" marL="2514600" rtl="0">
        <a:spcBef>
          <a:spcPct val="20000"/>
        </a:spcBef>
        <a:buFont typeface="Arial" panose="020B0604020202020204" pitchFamily="34" charset="0"/>
        <a:buChar char="•"/>
        <a:defRPr sz="2000" kern="1200">
          <a:solidFill>
            <a:schemeClr val="tx1"/>
          </a:solidFill>
          <a:latin typeface="+mn-lt"/>
          <a:ea typeface="+mn-ea"/>
          <a:cs typeface="+mn-cs"/>
        </a:defRPr>
      </a:lvl6pPr>
      <a:lvl7pPr algn="l" defTabSz="914400" eaLnBrk="1" hangingPunct="1" indent="-228600" latinLnBrk="0" marL="2971800" rtl="0">
        <a:spcBef>
          <a:spcPct val="20000"/>
        </a:spcBef>
        <a:buFont typeface="Arial" panose="020B0604020202020204" pitchFamily="34" charset="0"/>
        <a:buChar char="•"/>
        <a:defRPr sz="2000" kern="1200">
          <a:solidFill>
            <a:schemeClr val="tx1"/>
          </a:solidFill>
          <a:latin typeface="+mn-lt"/>
          <a:ea typeface="+mn-ea"/>
          <a:cs typeface="+mn-cs"/>
        </a:defRPr>
      </a:lvl7pPr>
      <a:lvl8pPr algn="l" defTabSz="914400" eaLnBrk="1" hangingPunct="1" indent="-228600" latinLnBrk="0" marL="3429000" rtl="0">
        <a:spcBef>
          <a:spcPct val="20000"/>
        </a:spcBef>
        <a:buFont typeface="Arial" panose="020B0604020202020204" pitchFamily="34" charset="0"/>
        <a:buChar char="•"/>
        <a:defRPr sz="2000" kern="1200">
          <a:solidFill>
            <a:schemeClr val="tx1"/>
          </a:solidFill>
          <a:latin typeface="+mn-lt"/>
          <a:ea typeface="+mn-ea"/>
          <a:cs typeface="+mn-cs"/>
        </a:defRPr>
      </a:lvl8pPr>
      <a:lvl9pPr algn="l" defTabSz="914400" eaLnBrk="1" hangingPunct="1" indent="-228600" latinLnBrk="0" marL="3886200" rtl="0">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am-ET"/>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2.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xml.rels><?xml version="1.0" encoding="UTF-8" standalone="yes"?>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2.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4">
            <a:lumMod val="75000"/>
          </a:schemeClr>
        </a:solidFill>
      </p:bgPr>
    </p:bg>
    <p:spTree>
      <p:nvGrpSpPr>
        <p:cNvPr id="272" name=""/>
        <p:cNvGrpSpPr/>
        <p:nvPr/>
      </p:nvGrpSpPr>
      <p:grpSpPr>
        <a:xfrm>
          <a:off x="0" y="0"/>
          <a:ext cx="0" cy="0"/>
          <a:chOff x="0" y="0"/>
          <a:chExt cx="0" cy="0"/>
        </a:xfrm>
      </p:grpSpPr>
      <p:sp>
        <p:nvSpPr>
          <p:cNvPr id="1048599" name="Content Placeholder 2"/>
          <p:cNvSpPr>
            <a:spLocks noGrp="1"/>
          </p:cNvSpPr>
          <p:nvPr>
            <p:ph idx="1"/>
          </p:nvPr>
        </p:nvSpPr>
        <p:spPr>
          <a:xfrm>
            <a:off x="228600" y="152400"/>
            <a:ext cx="8763000" cy="6477000"/>
          </a:xfrm>
        </p:spPr>
        <p:txBody>
          <a:bodyPr>
            <a:normAutofit/>
          </a:bodyPr>
          <a:p>
            <a:pPr algn="ctr" indent="0" marL="0">
              <a:buNone/>
            </a:pPr>
            <a:r>
              <a:rPr b="1" dirty="0" sz="4400" lang="en-US" smtClean="0">
                <a:solidFill>
                  <a:schemeClr val="accent3">
                    <a:lumMod val="60000"/>
                    <a:lumOff val="40000"/>
                  </a:schemeClr>
                </a:solidFill>
                <a:latin typeface="Times New Roman" panose="02020603050405020304" pitchFamily="18" charset="0"/>
                <a:cs typeface="Times New Roman" panose="02020603050405020304" pitchFamily="18" charset="0"/>
              </a:rPr>
              <a:t>GENERAL PSYCHOLOGY (psyc1011)</a:t>
            </a:r>
          </a:p>
          <a:p>
            <a:pPr algn="ctr" indent="0" marL="0">
              <a:buNone/>
            </a:pPr>
            <a:endParaRPr dirty="0" sz="4400" lang="en-US" smtClean="0">
              <a:solidFill>
                <a:schemeClr val="accent3">
                  <a:lumMod val="60000"/>
                  <a:lumOff val="40000"/>
                </a:schemeClr>
              </a:solidFill>
              <a:latin typeface="Times New Roman" panose="02020603050405020304" pitchFamily="18" charset="0"/>
              <a:cs typeface="Times New Roman" panose="02020603050405020304" pitchFamily="18" charset="0"/>
            </a:endParaRPr>
          </a:p>
          <a:p>
            <a:pPr algn="ctr" indent="0" marL="0">
              <a:buNone/>
            </a:pPr>
            <a:r>
              <a:rPr dirty="0" sz="4400" lang="en-US" smtClean="0">
                <a:solidFill>
                  <a:schemeClr val="accent3">
                    <a:lumMod val="60000"/>
                    <a:lumOff val="40000"/>
                  </a:schemeClr>
                </a:solidFill>
                <a:latin typeface="Times New Roman" panose="02020603050405020304" pitchFamily="18" charset="0"/>
                <a:cs typeface="Times New Roman" panose="02020603050405020304" pitchFamily="18" charset="0"/>
              </a:rPr>
              <a:t>By</a:t>
            </a:r>
            <a:r>
              <a:rPr dirty="0" sz="4400" lang="en-US" smtClean="0">
                <a:solidFill>
                  <a:schemeClr val="accent3">
                    <a:lumMod val="60000"/>
                    <a:lumOff val="40000"/>
                  </a:schemeClr>
                </a:solidFill>
                <a:cs typeface="Times New Roman" panose="02020603050405020304" pitchFamily="18" charset="0"/>
              </a:rPr>
              <a:t> </a:t>
            </a:r>
          </a:p>
          <a:p>
            <a:pPr algn="ctr" indent="0" marL="0">
              <a:buNone/>
            </a:pPr>
            <a:r>
              <a:rPr dirty="0" sz="4400" lang="en-US" err="1" smtClean="0">
                <a:solidFill>
                  <a:schemeClr val="accent3">
                    <a:lumMod val="60000"/>
                    <a:lumOff val="40000"/>
                  </a:schemeClr>
                </a:solidFill>
                <a:latin typeface="Times New Roman" panose="02020603050405020304" pitchFamily="18" charset="0"/>
                <a:cs typeface="Times New Roman" panose="02020603050405020304" pitchFamily="18" charset="0"/>
              </a:rPr>
              <a:t>Endirias</a:t>
            </a:r>
            <a:r>
              <a:rPr dirty="0" sz="4400" lang="en-US" smtClean="0">
                <a:solidFill>
                  <a:schemeClr val="accent3">
                    <a:lumMod val="60000"/>
                    <a:lumOff val="40000"/>
                  </a:schemeClr>
                </a:solidFill>
                <a:latin typeface="Times New Roman" panose="02020603050405020304" pitchFamily="18" charset="0"/>
                <a:cs typeface="Times New Roman" panose="02020603050405020304" pitchFamily="18" charset="0"/>
              </a:rPr>
              <a:t>, G. (MA)</a:t>
            </a:r>
          </a:p>
          <a:p>
            <a:pPr algn="ctr" indent="0" marL="0">
              <a:buNone/>
            </a:pPr>
            <a:endParaRPr dirty="0" sz="4000" lang="en-US" smtClean="0">
              <a:solidFill>
                <a:schemeClr val="accent3">
                  <a:lumMod val="60000"/>
                  <a:lumOff val="40000"/>
                </a:schemeClr>
              </a:solidFill>
              <a:latin typeface="Times New Roman" panose="02020603050405020304" pitchFamily="18" charset="0"/>
              <a:cs typeface="Times New Roman" panose="02020603050405020304" pitchFamily="18" charset="0"/>
            </a:endParaRPr>
          </a:p>
          <a:p>
            <a:pPr algn="ctr" indent="0" marL="0">
              <a:buNone/>
            </a:pPr>
            <a:r>
              <a:rPr dirty="0" sz="4000" lang="en-US" smtClean="0">
                <a:solidFill>
                  <a:schemeClr val="accent3">
                    <a:lumMod val="60000"/>
                    <a:lumOff val="40000"/>
                  </a:schemeClr>
                </a:solidFill>
                <a:latin typeface="Times New Roman" panose="02020603050405020304" pitchFamily="18" charset="0"/>
                <a:cs typeface="Times New Roman" panose="02020603050405020304" pitchFamily="18" charset="0"/>
              </a:rPr>
              <a:t>ADDIS ABABA UNIVERSITY</a:t>
            </a:r>
          </a:p>
          <a:p>
            <a:pPr algn="ctr" indent="0" marL="0">
              <a:buNone/>
            </a:pPr>
            <a:r>
              <a:rPr dirty="0" sz="4000" lang="en-US" smtClean="0">
                <a:solidFill>
                  <a:schemeClr val="accent3">
                    <a:lumMod val="60000"/>
                    <a:lumOff val="40000"/>
                  </a:schemeClr>
                </a:solidFill>
                <a:latin typeface="Times New Roman" panose="02020603050405020304" pitchFamily="18" charset="0"/>
                <a:cs typeface="Times New Roman" panose="02020603050405020304" pitchFamily="18" charset="0"/>
              </a:rPr>
              <a:t>SCHOOL OF PSYCHOLOGY</a:t>
            </a:r>
          </a:p>
        </p:txBody>
      </p:sp>
    </p:spTree>
  </p:cSld>
  <p:clrMapOvr>
    <a:masterClrMapping/>
  </p:clrMapOvr>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281" name=""/>
        <p:cNvGrpSpPr/>
        <p:nvPr/>
      </p:nvGrpSpPr>
      <p:grpSpPr>
        <a:xfrm>
          <a:off x="0" y="0"/>
          <a:ext cx="0" cy="0"/>
          <a:chOff x="0" y="0"/>
          <a:chExt cx="0" cy="0"/>
        </a:xfrm>
      </p:grpSpPr>
      <p:sp>
        <p:nvSpPr>
          <p:cNvPr id="1048613" name="Title 1"/>
          <p:cNvSpPr>
            <a:spLocks noGrp="1"/>
          </p:cNvSpPr>
          <p:nvPr>
            <p:ph type="title"/>
          </p:nvPr>
        </p:nvSpPr>
        <p:spPr>
          <a:xfrm>
            <a:off x="457200" y="274638"/>
            <a:ext cx="8229600" cy="487362"/>
          </a:xfrm>
        </p:spPr>
        <p:txBody>
          <a:bodyPr>
            <a:normAutofit fontScale="90000"/>
          </a:bodyPr>
          <a:p>
            <a:pPr algn="l"/>
            <a:r>
              <a:rPr b="1" dirty="0" sz="3200" lang="en-US" smtClean="0">
                <a:solidFill>
                  <a:srgbClr val="FF0000"/>
                </a:solidFill>
                <a:latin typeface="Times New Roman" panose="02020603050405020304" pitchFamily="18" charset="0"/>
                <a:cs typeface="Times New Roman" panose="02020603050405020304" pitchFamily="18" charset="0"/>
              </a:rPr>
              <a:t>3. Gestalt psychology</a:t>
            </a:r>
            <a:endParaRPr b="1" dirty="0" sz="3200" lang="am-ET">
              <a:solidFill>
                <a:srgbClr val="FF0000"/>
              </a:solidFill>
              <a:cs typeface="Times New Roman" panose="02020603050405020304" pitchFamily="18" charset="0"/>
            </a:endParaRPr>
          </a:p>
        </p:txBody>
      </p:sp>
      <p:sp>
        <p:nvSpPr>
          <p:cNvPr id="1048614" name="Content Placeholder 2"/>
          <p:cNvSpPr>
            <a:spLocks noGrp="1"/>
          </p:cNvSpPr>
          <p:nvPr>
            <p:ph idx="1"/>
          </p:nvPr>
        </p:nvSpPr>
        <p:spPr>
          <a:xfrm>
            <a:off x="76200" y="762000"/>
            <a:ext cx="8915400" cy="5943600"/>
          </a:xfrm>
        </p:spPr>
        <p:txBody>
          <a:bodyPr>
            <a:normAutofit fontScale="81250" lnSpcReduction="10000"/>
          </a:bodyPr>
          <a:p>
            <a:pPr>
              <a:buFont typeface="Wingdings" panose="05000000000000000000" pitchFamily="2" charset="2"/>
              <a:buChar char="ü"/>
            </a:pPr>
            <a:r>
              <a:rPr dirty="0" lang="en-US">
                <a:latin typeface="Times New Roman" panose="02020603050405020304" pitchFamily="18" charset="0"/>
                <a:cs typeface="Times New Roman" panose="02020603050405020304" pitchFamily="18" charset="0"/>
              </a:rPr>
              <a:t>The leading proponents of the Gestalt view were the German psychologists </a:t>
            </a:r>
            <a:r>
              <a:rPr dirty="0" lang="en-US">
                <a:solidFill>
                  <a:srgbClr val="FF0000"/>
                </a:solidFill>
                <a:latin typeface="Times New Roman" panose="02020603050405020304" pitchFamily="18" charset="0"/>
                <a:cs typeface="Times New Roman" panose="02020603050405020304" pitchFamily="18" charset="0"/>
              </a:rPr>
              <a:t>Max Wertheimer, Kurt Kafka and Wolfgang </a:t>
            </a:r>
            <a:r>
              <a:rPr dirty="0" lang="en-US" smtClean="0">
                <a:solidFill>
                  <a:srgbClr val="FF0000"/>
                </a:solidFill>
                <a:latin typeface="Times New Roman" panose="02020603050405020304" pitchFamily="18" charset="0"/>
                <a:cs typeface="Times New Roman" panose="02020603050405020304" pitchFamily="18" charset="0"/>
              </a:rPr>
              <a:t>Kohler I 20</a:t>
            </a:r>
            <a:r>
              <a:rPr baseline="30000" dirty="0" lang="en-US" smtClean="0">
                <a:solidFill>
                  <a:srgbClr val="FF0000"/>
                </a:solidFill>
                <a:latin typeface="Times New Roman" panose="02020603050405020304" pitchFamily="18" charset="0"/>
                <a:cs typeface="Times New Roman" panose="02020603050405020304" pitchFamily="18" charset="0"/>
              </a:rPr>
              <a:t>th</a:t>
            </a:r>
            <a:r>
              <a:rPr dirty="0" lang="en-US" smtClean="0">
                <a:solidFill>
                  <a:srgbClr val="FF0000"/>
                </a:solidFill>
                <a:latin typeface="Times New Roman" panose="02020603050405020304" pitchFamily="18" charset="0"/>
                <a:cs typeface="Times New Roman" panose="02020603050405020304" pitchFamily="18" charset="0"/>
              </a:rPr>
              <a:t> century</a:t>
            </a:r>
            <a:r>
              <a:rPr b="1" dirty="0" lang="en-US" smtClean="0">
                <a:latin typeface="Times New Roman" panose="02020603050405020304" pitchFamily="18" charset="0"/>
                <a:cs typeface="Times New Roman" panose="02020603050405020304" pitchFamily="18" charset="0"/>
              </a:rPr>
              <a:t>.</a:t>
            </a:r>
            <a:endParaRPr dirty="0" lang="am-ET">
              <a:cs typeface="Times New Roman" panose="02020603050405020304" pitchFamily="18" charset="0"/>
            </a:endParaRPr>
          </a:p>
          <a:p>
            <a:pPr>
              <a:buFont typeface="Wingdings" panose="05000000000000000000" pitchFamily="2" charset="2"/>
              <a:buChar char="ü"/>
            </a:pPr>
            <a:r>
              <a:rPr dirty="0" lang="en-US" smtClean="0">
                <a:effectLst/>
                <a:latin typeface="Times New Roman"/>
                <a:ea typeface="Times New Roman"/>
              </a:rPr>
              <a:t>Instead of considering separate parts that make up thinking, Gestalt psychologists concentrated on the </a:t>
            </a:r>
            <a:r>
              <a:rPr dirty="0" lang="en-US" smtClean="0">
                <a:solidFill>
                  <a:srgbClr val="FF0000"/>
                </a:solidFill>
                <a:effectLst/>
                <a:latin typeface="Times New Roman"/>
                <a:ea typeface="Times New Roman"/>
              </a:rPr>
              <a:t>‘whole’. </a:t>
            </a:r>
          </a:p>
          <a:p>
            <a:pPr>
              <a:buFont typeface="Wingdings" panose="05000000000000000000" pitchFamily="2" charset="2"/>
              <a:buChar char="ü"/>
            </a:pPr>
            <a:r>
              <a:rPr dirty="0" lang="en-US" smtClean="0">
                <a:latin typeface="Times New Roman" panose="02020603050405020304" pitchFamily="18" charset="0"/>
                <a:cs typeface="Times New Roman" panose="02020603050405020304" pitchFamily="18" charset="0"/>
              </a:rPr>
              <a:t>Gestalt psychologists argued that the mind is not made up of combinations of elements. The German word "gestalt" refers to form, whole, configuration or pattern.</a:t>
            </a:r>
          </a:p>
          <a:p>
            <a:pPr>
              <a:buFont typeface="Wingdings" panose="05000000000000000000" pitchFamily="2" charset="2"/>
              <a:buChar char="ü"/>
            </a:pPr>
            <a:r>
              <a:rPr dirty="0" lang="en-US" smtClean="0">
                <a:latin typeface="Times New Roman" panose="02020603050405020304" pitchFamily="18" charset="0"/>
                <a:cs typeface="Times New Roman" panose="02020603050405020304" pitchFamily="18" charset="0"/>
              </a:rPr>
              <a:t>According to them, the mind should be thought of as a result of the </a:t>
            </a:r>
            <a:r>
              <a:rPr dirty="0" lang="en-US" smtClean="0">
                <a:solidFill>
                  <a:srgbClr val="00B0F0"/>
                </a:solidFill>
                <a:latin typeface="Times New Roman" panose="02020603050405020304" pitchFamily="18" charset="0"/>
                <a:cs typeface="Times New Roman" panose="02020603050405020304" pitchFamily="18" charset="0"/>
              </a:rPr>
              <a:t>whole pattern of sensory activity and the relationships and organizations within their pattern.</a:t>
            </a:r>
            <a:r>
              <a:rPr dirty="0" lang="en-US" smtClean="0">
                <a:latin typeface="Times New Roman" panose="02020603050405020304" pitchFamily="18" charset="0"/>
                <a:cs typeface="Times New Roman" panose="02020603050405020304" pitchFamily="18" charset="0"/>
              </a:rPr>
              <a:t> </a:t>
            </a:r>
          </a:p>
          <a:p>
            <a:pPr>
              <a:buFont typeface="Wingdings" panose="05000000000000000000" pitchFamily="2" charset="2"/>
              <a:buChar char="ü"/>
            </a:pPr>
            <a:r>
              <a:rPr dirty="0" lang="en-US" smtClean="0">
                <a:latin typeface="Times New Roman" panose="02020603050405020304" pitchFamily="18" charset="0"/>
                <a:cs typeface="Times New Roman" panose="02020603050405020304" pitchFamily="18" charset="0"/>
              </a:rPr>
              <a:t> They acknowledge consciousness</a:t>
            </a:r>
          </a:p>
          <a:p>
            <a:pPr indent="0" marL="0">
              <a:buNone/>
            </a:pPr>
            <a:r>
              <a:rPr dirty="0" lang="en-US" smtClean="0"/>
              <a:t>‘</a:t>
            </a:r>
            <a:r>
              <a:rPr dirty="0" lang="en-US" smtClean="0">
                <a:solidFill>
                  <a:srgbClr val="92D050"/>
                </a:solidFill>
              </a:rPr>
              <a:t>THE WHOLE IS GREATER THAN THE SUM OF ITS PARTS’</a:t>
            </a:r>
          </a:p>
          <a:p>
            <a:pPr indent="0" marL="0">
              <a:buNone/>
            </a:pPr>
            <a:r>
              <a:rPr dirty="0" sz="3300" lang="en-US" smtClean="0">
                <a:solidFill>
                  <a:srgbClr val="92D050"/>
                </a:solidFill>
              </a:rPr>
              <a:t>Mind is greater than sensation, image &amp; feelings</a:t>
            </a:r>
            <a:endParaRPr dirty="0" sz="3300" lang="am-ET">
              <a:solidFill>
                <a:srgbClr val="92D050"/>
              </a:solidFill>
            </a:endParaRPr>
          </a:p>
        </p:txBody>
      </p:sp>
    </p:spTree>
  </p:cSld>
  <p:clrMapOvr>
    <a:masterClrMapping/>
  </p:clrMapOvr>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364" name=""/>
        <p:cNvGrpSpPr/>
        <p:nvPr/>
      </p:nvGrpSpPr>
      <p:grpSpPr>
        <a:xfrm>
          <a:off x="0" y="0"/>
          <a:ext cx="0" cy="0"/>
          <a:chOff x="0" y="0"/>
          <a:chExt cx="0" cy="0"/>
        </a:xfrm>
      </p:grpSpPr>
      <p:sp>
        <p:nvSpPr>
          <p:cNvPr id="1048734" name="Title 1"/>
          <p:cNvSpPr>
            <a:spLocks noGrp="1"/>
          </p:cNvSpPr>
          <p:nvPr>
            <p:ph type="title"/>
          </p:nvPr>
        </p:nvSpPr>
        <p:spPr>
          <a:xfrm>
            <a:off x="457200" y="274638"/>
            <a:ext cx="8229600" cy="487362"/>
          </a:xfrm>
        </p:spPr>
        <p:txBody>
          <a:bodyPr>
            <a:normAutofit fontScale="90000"/>
          </a:bodyPr>
          <a:p>
            <a:r>
              <a:rPr dirty="0" lang="en-US" smtClean="0">
                <a:solidFill>
                  <a:srgbClr val="FF0000"/>
                </a:solidFill>
                <a:latin typeface="Times New Roman" panose="02020603050405020304" pitchFamily="18" charset="0"/>
                <a:cs typeface="Times New Roman" panose="02020603050405020304" pitchFamily="18" charset="0"/>
              </a:rPr>
              <a:t>Serial position effect</a:t>
            </a:r>
            <a:endParaRPr dirty="0" lang="am-ET">
              <a:solidFill>
                <a:srgbClr val="FF0000"/>
              </a:solidFill>
              <a:cs typeface="Times New Roman" panose="02020603050405020304" pitchFamily="18" charset="0"/>
            </a:endParaRPr>
          </a:p>
        </p:txBody>
      </p:sp>
      <p:sp>
        <p:nvSpPr>
          <p:cNvPr id="1048735" name="Content Placeholder 2"/>
          <p:cNvSpPr>
            <a:spLocks noGrp="1"/>
          </p:cNvSpPr>
          <p:nvPr>
            <p:ph idx="1"/>
          </p:nvPr>
        </p:nvSpPr>
        <p:spPr>
          <a:xfrm>
            <a:off x="76200" y="762000"/>
            <a:ext cx="8991600" cy="5943600"/>
          </a:xfrm>
        </p:spPr>
        <p:txBody>
          <a:bodyPr>
            <a:normAutofit fontScale="92500"/>
          </a:bodyPr>
          <a:p>
            <a:r>
              <a:rPr dirty="0" lang="en-US">
                <a:solidFill>
                  <a:srgbClr val="000000"/>
                </a:solidFill>
                <a:latin typeface="Times New Roman" panose="02020603050405020304" pitchFamily="18" charset="0"/>
                <a:cs typeface="Times New Roman" panose="02020603050405020304" pitchFamily="18" charset="0"/>
              </a:rPr>
              <a:t>Experiments show that when participants are presented with a list of </a:t>
            </a:r>
            <a:r>
              <a:rPr dirty="0" lang="en-US" smtClean="0">
                <a:solidFill>
                  <a:srgbClr val="000000"/>
                </a:solidFill>
                <a:latin typeface="Times New Roman" panose="02020603050405020304" pitchFamily="18" charset="0"/>
                <a:cs typeface="Times New Roman" panose="02020603050405020304" pitchFamily="18" charset="0"/>
              </a:rPr>
              <a:t>words</a:t>
            </a:r>
          </a:p>
          <a:p>
            <a:pPr indent="-457200" marL="800100">
              <a:buFont typeface="Wingdings" panose="05000000000000000000" pitchFamily="2" charset="2"/>
              <a:buChar char="ü"/>
            </a:pPr>
            <a:r>
              <a:rPr dirty="0" lang="en-US">
                <a:solidFill>
                  <a:srgbClr val="000000"/>
                </a:solidFill>
                <a:latin typeface="Times New Roman" panose="02020603050405020304" pitchFamily="18" charset="0"/>
                <a:cs typeface="Times New Roman" panose="02020603050405020304" pitchFamily="18" charset="0"/>
              </a:rPr>
              <a:t>T</a:t>
            </a:r>
            <a:r>
              <a:rPr dirty="0" lang="en-US" smtClean="0">
                <a:solidFill>
                  <a:srgbClr val="000000"/>
                </a:solidFill>
                <a:latin typeface="Times New Roman" panose="02020603050405020304" pitchFamily="18" charset="0"/>
                <a:cs typeface="Times New Roman" panose="02020603050405020304" pitchFamily="18" charset="0"/>
              </a:rPr>
              <a:t>hey </a:t>
            </a:r>
            <a:r>
              <a:rPr dirty="0" lang="en-US">
                <a:solidFill>
                  <a:srgbClr val="000000"/>
                </a:solidFill>
                <a:latin typeface="Times New Roman" panose="02020603050405020304" pitchFamily="18" charset="0"/>
                <a:cs typeface="Times New Roman" panose="02020603050405020304" pitchFamily="18" charset="0"/>
              </a:rPr>
              <a:t>tend to remember the first few and last few words and are more likely to forget those in the middle of the list</a:t>
            </a:r>
            <a:r>
              <a:rPr dirty="0" lang="en-US" smtClean="0">
                <a:solidFill>
                  <a:srgbClr val="000000"/>
                </a:solidFill>
                <a:latin typeface="Times New Roman" panose="02020603050405020304" pitchFamily="18" charset="0"/>
                <a:cs typeface="Times New Roman" panose="02020603050405020304" pitchFamily="18" charset="0"/>
              </a:rPr>
              <a:t>.</a:t>
            </a:r>
          </a:p>
          <a:p>
            <a:pPr indent="-457200" marL="800100">
              <a:buFont typeface="Wingdings" panose="05000000000000000000" pitchFamily="2" charset="2"/>
              <a:buChar char="ü"/>
            </a:pPr>
            <a:r>
              <a:rPr dirty="0" lang="en-US">
                <a:solidFill>
                  <a:srgbClr val="000000"/>
                </a:solidFill>
                <a:latin typeface="Times New Roman" panose="02020603050405020304" pitchFamily="18" charset="0"/>
                <a:cs typeface="Times New Roman" panose="02020603050405020304" pitchFamily="18" charset="0"/>
              </a:rPr>
              <a:t> If you are shown a list of items and are then asked immediately to recall them, your retention of any particular item will depend on </a:t>
            </a:r>
            <a:r>
              <a:rPr dirty="0" lang="en-US">
                <a:solidFill>
                  <a:srgbClr val="00B0F0"/>
                </a:solidFill>
                <a:latin typeface="Times New Roman" panose="02020603050405020304" pitchFamily="18" charset="0"/>
                <a:cs typeface="Times New Roman" panose="02020603050405020304" pitchFamily="18" charset="0"/>
              </a:rPr>
              <a:t>its position in the list</a:t>
            </a:r>
            <a:endParaRPr dirty="0" lang="en-US" smtClean="0">
              <a:solidFill>
                <a:srgbClr val="00B0F0"/>
              </a:solidFill>
              <a:latin typeface="Times New Roman" panose="02020603050405020304" pitchFamily="18" charset="0"/>
              <a:cs typeface="Times New Roman" panose="02020603050405020304" pitchFamily="18" charset="0"/>
            </a:endParaRPr>
          </a:p>
          <a:p>
            <a:r>
              <a:rPr dirty="0" lang="en-US">
                <a:solidFill>
                  <a:srgbClr val="000000"/>
                </a:solidFill>
                <a:latin typeface="Times New Roman" panose="02020603050405020304" pitchFamily="18" charset="0"/>
                <a:cs typeface="Times New Roman" panose="02020603050405020304" pitchFamily="18" charset="0"/>
              </a:rPr>
              <a:t>The tendency to recall earlier words is called the </a:t>
            </a:r>
            <a:r>
              <a:rPr dirty="0" lang="en-US">
                <a:solidFill>
                  <a:srgbClr val="FF0000"/>
                </a:solidFill>
                <a:latin typeface="Times New Roman" panose="02020603050405020304" pitchFamily="18" charset="0"/>
                <a:cs typeface="Times New Roman" panose="02020603050405020304" pitchFamily="18" charset="0"/>
              </a:rPr>
              <a:t>primacy </a:t>
            </a:r>
            <a:r>
              <a:rPr dirty="0" lang="en-US" smtClean="0">
                <a:solidFill>
                  <a:srgbClr val="FF0000"/>
                </a:solidFill>
                <a:latin typeface="Times New Roman" panose="02020603050405020304" pitchFamily="18" charset="0"/>
                <a:cs typeface="Times New Roman" panose="02020603050405020304" pitchFamily="18" charset="0"/>
              </a:rPr>
              <a:t>effect</a:t>
            </a:r>
          </a:p>
          <a:p>
            <a:r>
              <a:rPr dirty="0" lang="en-US">
                <a:solidFill>
                  <a:srgbClr val="000000"/>
                </a:solidFill>
                <a:latin typeface="Times New Roman" panose="02020603050405020304" pitchFamily="18" charset="0"/>
                <a:cs typeface="Times New Roman" panose="02020603050405020304" pitchFamily="18" charset="0"/>
              </a:rPr>
              <a:t>T</a:t>
            </a:r>
            <a:r>
              <a:rPr dirty="0" lang="en-US" smtClean="0">
                <a:solidFill>
                  <a:srgbClr val="000000"/>
                </a:solidFill>
                <a:latin typeface="Times New Roman" panose="02020603050405020304" pitchFamily="18" charset="0"/>
                <a:cs typeface="Times New Roman" panose="02020603050405020304" pitchFamily="18" charset="0"/>
              </a:rPr>
              <a:t>he </a:t>
            </a:r>
            <a:r>
              <a:rPr dirty="0" lang="en-US">
                <a:solidFill>
                  <a:srgbClr val="000000"/>
                </a:solidFill>
                <a:latin typeface="Times New Roman" panose="02020603050405020304" pitchFamily="18" charset="0"/>
                <a:cs typeface="Times New Roman" panose="02020603050405020304" pitchFamily="18" charset="0"/>
              </a:rPr>
              <a:t>tendency to recall the later words is called the </a:t>
            </a:r>
            <a:r>
              <a:rPr dirty="0" lang="en-US" err="1">
                <a:solidFill>
                  <a:srgbClr val="FF0000"/>
                </a:solidFill>
                <a:latin typeface="Times New Roman" panose="02020603050405020304" pitchFamily="18" charset="0"/>
                <a:cs typeface="Times New Roman" panose="02020603050405020304" pitchFamily="18" charset="0"/>
              </a:rPr>
              <a:t>recency</a:t>
            </a:r>
            <a:r>
              <a:rPr dirty="0" lang="en-US">
                <a:solidFill>
                  <a:srgbClr val="FF0000"/>
                </a:solidFill>
                <a:latin typeface="Times New Roman" panose="02020603050405020304" pitchFamily="18" charset="0"/>
                <a:cs typeface="Times New Roman" panose="02020603050405020304" pitchFamily="18" charset="0"/>
              </a:rPr>
              <a:t> effect.</a:t>
            </a:r>
            <a:endParaRPr dirty="0" lang="am-ET">
              <a:solidFill>
                <a:srgbClr val="FF0000"/>
              </a:solidFill>
              <a:cs typeface="Times New Roman" panose="02020603050405020304" pitchFamily="18" charset="0"/>
            </a:endParaRPr>
          </a:p>
        </p:txBody>
      </p:sp>
    </p:spTree>
  </p:cSld>
  <p:clrMapOvr>
    <a:masterClrMapping/>
  </p:clrMapOvr>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365" name=""/>
        <p:cNvGrpSpPr/>
        <p:nvPr/>
      </p:nvGrpSpPr>
      <p:grpSpPr>
        <a:xfrm>
          <a:off x="0" y="0"/>
          <a:ext cx="0" cy="0"/>
          <a:chOff x="0" y="0"/>
          <a:chExt cx="0" cy="0"/>
        </a:xfrm>
      </p:grpSpPr>
      <p:sp>
        <p:nvSpPr>
          <p:cNvPr id="1048736" name="Title 1"/>
          <p:cNvSpPr>
            <a:spLocks noGrp="1"/>
          </p:cNvSpPr>
          <p:nvPr>
            <p:ph type="title"/>
          </p:nvPr>
        </p:nvSpPr>
        <p:spPr>
          <a:xfrm>
            <a:off x="457200" y="274638"/>
            <a:ext cx="8229600" cy="487362"/>
          </a:xfrm>
        </p:spPr>
        <p:txBody>
          <a:bodyPr>
            <a:normAutofit fontScale="90000"/>
          </a:bodyPr>
          <a:p>
            <a:r>
              <a:rPr dirty="0" lang="en-US" smtClean="0">
                <a:solidFill>
                  <a:srgbClr val="FF0000"/>
                </a:solidFill>
                <a:latin typeface="Times New Roman" panose="02020603050405020304" pitchFamily="18" charset="0"/>
                <a:cs typeface="Times New Roman" panose="02020603050405020304" pitchFamily="18" charset="0"/>
              </a:rPr>
              <a:t>Factors affecting memory</a:t>
            </a:r>
            <a:endParaRPr dirty="0" lang="am-ET">
              <a:solidFill>
                <a:srgbClr val="FF0000"/>
              </a:solidFill>
              <a:cs typeface="Times New Roman" panose="02020603050405020304" pitchFamily="18" charset="0"/>
            </a:endParaRPr>
          </a:p>
        </p:txBody>
      </p:sp>
      <p:sp>
        <p:nvSpPr>
          <p:cNvPr id="1048737" name="Content Placeholder 2"/>
          <p:cNvSpPr>
            <a:spLocks noGrp="1"/>
          </p:cNvSpPr>
          <p:nvPr>
            <p:ph idx="1"/>
          </p:nvPr>
        </p:nvSpPr>
        <p:spPr>
          <a:xfrm>
            <a:off x="76200" y="762000"/>
            <a:ext cx="9067800" cy="6019800"/>
          </a:xfrm>
        </p:spPr>
        <p:txBody>
          <a:bodyPr>
            <a:normAutofit fontScale="77500" lnSpcReduction="20000"/>
          </a:bodyPr>
          <a:p>
            <a:pPr>
              <a:buFont typeface="Wingdings" panose="05000000000000000000" pitchFamily="2" charset="2"/>
              <a:buChar char="ü"/>
            </a:pPr>
            <a:r>
              <a:rPr b="1" dirty="0" lang="en-US">
                <a:latin typeface="Times New Roman" panose="02020603050405020304" pitchFamily="18" charset="0"/>
                <a:cs typeface="Times New Roman" panose="02020603050405020304" pitchFamily="18" charset="0"/>
              </a:rPr>
              <a:t>Ability to retain</a:t>
            </a:r>
            <a:r>
              <a:rPr dirty="0" lang="en-US">
                <a:latin typeface="Times New Roman" panose="02020603050405020304" pitchFamily="18" charset="0"/>
                <a:cs typeface="Times New Roman" panose="02020603050405020304" pitchFamily="18" charset="0"/>
              </a:rPr>
              <a:t>: This depends upon good memory traces left in the brain by past  experiences. </a:t>
            </a:r>
            <a:endParaRPr dirty="0" lang="en-US"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ü"/>
            </a:pPr>
            <a:r>
              <a:rPr b="1" dirty="0" lang="en-US" smtClean="0">
                <a:latin typeface="Times New Roman" panose="02020603050405020304" pitchFamily="18" charset="0"/>
                <a:cs typeface="Times New Roman" panose="02020603050405020304" pitchFamily="18" charset="0"/>
              </a:rPr>
              <a:t>Good health</a:t>
            </a:r>
          </a:p>
          <a:p>
            <a:pPr>
              <a:buFont typeface="Wingdings" panose="05000000000000000000" pitchFamily="2" charset="2"/>
              <a:buChar char="ü"/>
            </a:pPr>
            <a:r>
              <a:rPr b="1" dirty="0" lang="en-US" smtClean="0">
                <a:latin typeface="Times New Roman" panose="02020603050405020304" pitchFamily="18" charset="0"/>
                <a:cs typeface="Times New Roman" panose="02020603050405020304" pitchFamily="18" charset="0"/>
              </a:rPr>
              <a:t>Age of the learner</a:t>
            </a:r>
            <a:r>
              <a:rPr dirty="0" lang="en-US" smtClean="0">
                <a:latin typeface="Times New Roman" panose="02020603050405020304" pitchFamily="18" charset="0"/>
                <a:cs typeface="Times New Roman" panose="02020603050405020304" pitchFamily="18" charset="0"/>
              </a:rPr>
              <a:t>: Youngsters </a:t>
            </a:r>
            <a:r>
              <a:rPr dirty="0" lang="en-US">
                <a:latin typeface="Times New Roman" panose="02020603050405020304" pitchFamily="18" charset="0"/>
                <a:cs typeface="Times New Roman" panose="02020603050405020304" pitchFamily="18" charset="0"/>
              </a:rPr>
              <a:t>can remember better than the aged. </a:t>
            </a:r>
            <a:endParaRPr dirty="0" lang="en-US"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ü"/>
            </a:pPr>
            <a:r>
              <a:rPr b="1" dirty="0" lang="en-US">
                <a:latin typeface="Times New Roman" panose="02020603050405020304" pitchFamily="18" charset="0"/>
                <a:cs typeface="Times New Roman" panose="02020603050405020304" pitchFamily="18" charset="0"/>
              </a:rPr>
              <a:t>Maturity: </a:t>
            </a:r>
            <a:r>
              <a:rPr dirty="0" lang="en-US">
                <a:latin typeface="Times New Roman" panose="02020603050405020304" pitchFamily="18" charset="0"/>
                <a:cs typeface="Times New Roman" panose="02020603050405020304" pitchFamily="18" charset="0"/>
              </a:rPr>
              <a:t>Very young children cannot retain and remember complex material</a:t>
            </a:r>
            <a:r>
              <a:rPr dirty="0" lang="en-US" smtClean="0">
                <a:latin typeface="Times New Roman" panose="02020603050405020304" pitchFamily="18" charset="0"/>
                <a:cs typeface="Times New Roman" panose="02020603050405020304" pitchFamily="18" charset="0"/>
              </a:rPr>
              <a:t>.</a:t>
            </a:r>
          </a:p>
          <a:p>
            <a:pPr>
              <a:buFont typeface="Wingdings" panose="05000000000000000000" pitchFamily="2" charset="2"/>
              <a:buChar char="ü"/>
            </a:pPr>
            <a:r>
              <a:rPr b="1" dirty="0" lang="en-US">
                <a:latin typeface="Times New Roman" panose="02020603050405020304" pitchFamily="18" charset="0"/>
                <a:cs typeface="Times New Roman" panose="02020603050405020304" pitchFamily="18" charset="0"/>
              </a:rPr>
              <a:t>Will to </a:t>
            </a:r>
            <a:r>
              <a:rPr b="1" dirty="0" lang="en-US" smtClean="0">
                <a:latin typeface="Times New Roman" panose="02020603050405020304" pitchFamily="18" charset="0"/>
                <a:cs typeface="Times New Roman" panose="02020603050405020304" pitchFamily="18" charset="0"/>
              </a:rPr>
              <a:t>remember</a:t>
            </a:r>
          </a:p>
          <a:p>
            <a:pPr>
              <a:buFont typeface="Wingdings" panose="05000000000000000000" pitchFamily="2" charset="2"/>
              <a:buChar char="ü"/>
            </a:pPr>
            <a:r>
              <a:rPr b="1" dirty="0" lang="en-US" smtClean="0">
                <a:latin typeface="Times New Roman" panose="02020603050405020304" pitchFamily="18" charset="0"/>
                <a:cs typeface="Times New Roman" panose="02020603050405020304" pitchFamily="18" charset="0"/>
              </a:rPr>
              <a:t>Intelligence</a:t>
            </a:r>
          </a:p>
          <a:p>
            <a:pPr>
              <a:buFont typeface="Wingdings" panose="05000000000000000000" pitchFamily="2" charset="2"/>
              <a:buChar char="ü"/>
            </a:pPr>
            <a:r>
              <a:rPr b="1" dirty="0" lang="en-US" smtClean="0">
                <a:latin typeface="Times New Roman" panose="02020603050405020304" pitchFamily="18" charset="0"/>
                <a:cs typeface="Times New Roman" panose="02020603050405020304" pitchFamily="18" charset="0"/>
              </a:rPr>
              <a:t>Interest</a:t>
            </a:r>
          </a:p>
          <a:p>
            <a:pPr>
              <a:buFont typeface="Wingdings" panose="05000000000000000000" pitchFamily="2" charset="2"/>
              <a:buChar char="ü"/>
            </a:pPr>
            <a:r>
              <a:rPr b="1" dirty="0" lang="en-US">
                <a:latin typeface="Times New Roman" panose="02020603050405020304" pitchFamily="18" charset="0"/>
                <a:cs typeface="Times New Roman" panose="02020603050405020304" pitchFamily="18" charset="0"/>
              </a:rPr>
              <a:t>Over learning: </a:t>
            </a:r>
            <a:r>
              <a:rPr dirty="0" lang="en-US">
                <a:latin typeface="Times New Roman" panose="02020603050405020304" pitchFamily="18" charset="0"/>
                <a:cs typeface="Times New Roman" panose="02020603050405020304" pitchFamily="18" charset="0"/>
              </a:rPr>
              <a:t>continuing to practice and study even when we think that we have mastered the material.</a:t>
            </a:r>
            <a:endParaRPr dirty="0" lang="en-US"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ü"/>
            </a:pPr>
            <a:r>
              <a:rPr b="1" dirty="0" lang="en-US">
                <a:latin typeface="Times New Roman" panose="02020603050405020304" pitchFamily="18" charset="0"/>
                <a:cs typeface="Times New Roman" panose="02020603050405020304" pitchFamily="18" charset="0"/>
              </a:rPr>
              <a:t>Speed of learning</a:t>
            </a:r>
            <a:r>
              <a:rPr dirty="0" lang="en-US">
                <a:latin typeface="Times New Roman" panose="02020603050405020304" pitchFamily="18" charset="0"/>
                <a:cs typeface="Times New Roman" panose="02020603050405020304" pitchFamily="18" charset="0"/>
              </a:rPr>
              <a:t>: Quicker learning leads to better </a:t>
            </a:r>
            <a:r>
              <a:rPr dirty="0" lang="en-US" smtClean="0">
                <a:latin typeface="Times New Roman" panose="02020603050405020304" pitchFamily="18" charset="0"/>
                <a:cs typeface="Times New Roman" panose="02020603050405020304" pitchFamily="18" charset="0"/>
              </a:rPr>
              <a:t>retention</a:t>
            </a:r>
          </a:p>
          <a:p>
            <a:pPr>
              <a:buFont typeface="Wingdings" panose="05000000000000000000" pitchFamily="2" charset="2"/>
              <a:buChar char="ü"/>
            </a:pPr>
            <a:r>
              <a:rPr dirty="0" lang="en-US">
                <a:latin typeface="Times New Roman" panose="02020603050405020304" pitchFamily="18" charset="0"/>
                <a:cs typeface="Times New Roman" panose="02020603050405020304" pitchFamily="18" charset="0"/>
              </a:rPr>
              <a:t> </a:t>
            </a:r>
            <a:r>
              <a:rPr b="1" dirty="0" lang="en-US">
                <a:latin typeface="Times New Roman" panose="02020603050405020304" pitchFamily="18" charset="0"/>
                <a:cs typeface="Times New Roman" panose="02020603050405020304" pitchFamily="18" charset="0"/>
              </a:rPr>
              <a:t>Meaningfulness of the material</a:t>
            </a:r>
            <a:r>
              <a:rPr dirty="0" lang="en-US">
                <a:latin typeface="Times New Roman" panose="02020603050405020304" pitchFamily="18" charset="0"/>
                <a:cs typeface="Times New Roman" panose="02020603050405020304" pitchFamily="18" charset="0"/>
              </a:rPr>
              <a:t>: Meaningful materials remain in our memory for longer period than for nonsense </a:t>
            </a:r>
            <a:r>
              <a:rPr dirty="0" lang="en-US" smtClean="0">
                <a:latin typeface="Times New Roman" panose="02020603050405020304" pitchFamily="18" charset="0"/>
                <a:cs typeface="Times New Roman" panose="02020603050405020304" pitchFamily="18" charset="0"/>
              </a:rPr>
              <a:t>material</a:t>
            </a:r>
          </a:p>
          <a:p>
            <a:pPr>
              <a:buFont typeface="Wingdings" panose="05000000000000000000" pitchFamily="2" charset="2"/>
              <a:buChar char="ü"/>
            </a:pPr>
            <a:endParaRPr dirty="0" lang="am-ET"/>
          </a:p>
        </p:txBody>
      </p:sp>
    </p:spTree>
  </p:cSld>
  <p:clrMapOvr>
    <a:masterClrMapping/>
  </p:clrMapOvr>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366" name=""/>
        <p:cNvGrpSpPr/>
        <p:nvPr/>
      </p:nvGrpSpPr>
      <p:grpSpPr>
        <a:xfrm>
          <a:off x="0" y="0"/>
          <a:ext cx="0" cy="0"/>
          <a:chOff x="0" y="0"/>
          <a:chExt cx="0" cy="0"/>
        </a:xfrm>
      </p:grpSpPr>
      <p:sp>
        <p:nvSpPr>
          <p:cNvPr id="1048738" name="Content Placeholder 2"/>
          <p:cNvSpPr>
            <a:spLocks noGrp="1"/>
          </p:cNvSpPr>
          <p:nvPr>
            <p:ph idx="1"/>
          </p:nvPr>
        </p:nvSpPr>
        <p:spPr>
          <a:xfrm>
            <a:off x="76200" y="152400"/>
            <a:ext cx="8915400" cy="6629400"/>
          </a:xfrm>
        </p:spPr>
        <p:txBody>
          <a:bodyPr>
            <a:normAutofit fontScale="85000" lnSpcReduction="20000"/>
          </a:bodyPr>
          <a:p>
            <a:pPr>
              <a:buFont typeface="Wingdings" panose="05000000000000000000" pitchFamily="2" charset="2"/>
              <a:buChar char="ü"/>
            </a:pPr>
            <a:r>
              <a:rPr dirty="0" lang="en-US">
                <a:latin typeface="Times New Roman" panose="02020603050405020304" pitchFamily="18" charset="0"/>
                <a:cs typeface="Times New Roman" panose="02020603050405020304" pitchFamily="18" charset="0"/>
              </a:rPr>
              <a:t> </a:t>
            </a:r>
            <a:r>
              <a:rPr b="1" dirty="0" lang="en-US">
                <a:latin typeface="Times New Roman" panose="02020603050405020304" pitchFamily="18" charset="0"/>
                <a:cs typeface="Times New Roman" panose="02020603050405020304" pitchFamily="18" charset="0"/>
              </a:rPr>
              <a:t>Sleep or rest: </a:t>
            </a:r>
            <a:r>
              <a:rPr dirty="0" lang="en-US">
                <a:latin typeface="Times New Roman" panose="02020603050405020304" pitchFamily="18" charset="0"/>
                <a:cs typeface="Times New Roman" panose="02020603050405020304" pitchFamily="18" charset="0"/>
              </a:rPr>
              <a:t>Sleep or rest immediately after learning strengthens connections in the brain and helps for clear memory. </a:t>
            </a:r>
            <a:endParaRPr dirty="0" lang="en-US" smtClean="0">
              <a:latin typeface="Times New Roman" panose="02020603050405020304" pitchFamily="18" charset="0"/>
              <a:cs typeface="Times New Roman" panose="02020603050405020304" pitchFamily="18" charset="0"/>
            </a:endParaRPr>
          </a:p>
          <a:p>
            <a:pPr algn="ctr" indent="0" marL="0">
              <a:buNone/>
            </a:pPr>
            <a:r>
              <a:rPr dirty="0" sz="3600" lang="en-US" smtClean="0">
                <a:solidFill>
                  <a:srgbClr val="FF0000"/>
                </a:solidFill>
                <a:latin typeface="Times New Roman" panose="02020603050405020304" pitchFamily="18" charset="0"/>
                <a:cs typeface="Times New Roman" panose="02020603050405020304" pitchFamily="18" charset="0"/>
              </a:rPr>
              <a:t>Forgetting </a:t>
            </a:r>
          </a:p>
          <a:p>
            <a:pPr>
              <a:buFont typeface="Wingdings" panose="05000000000000000000" pitchFamily="2" charset="2"/>
              <a:buChar char="Ø"/>
            </a:pPr>
            <a:r>
              <a:rPr dirty="0" sz="3600" lang="en-US" smtClean="0">
                <a:latin typeface="Times New Roman" panose="02020603050405020304" pitchFamily="18" charset="0"/>
                <a:cs typeface="Times New Roman" panose="02020603050405020304" pitchFamily="18" charset="0"/>
              </a:rPr>
              <a:t>It is the </a:t>
            </a:r>
            <a:r>
              <a:rPr dirty="0" sz="3600" lang="en-US">
                <a:latin typeface="Times New Roman" panose="02020603050405020304" pitchFamily="18" charset="0"/>
                <a:cs typeface="Times New Roman" panose="02020603050405020304" pitchFamily="18" charset="0"/>
              </a:rPr>
              <a:t>loss of information or the inability to access previously encoded information within </a:t>
            </a:r>
            <a:r>
              <a:rPr dirty="0" sz="3600" lang="en-US" smtClean="0">
                <a:latin typeface="Times New Roman" panose="02020603050405020304" pitchFamily="18" charset="0"/>
                <a:cs typeface="Times New Roman" panose="02020603050405020304" pitchFamily="18" charset="0"/>
              </a:rPr>
              <a:t>memory</a:t>
            </a:r>
          </a:p>
          <a:p>
            <a:pPr>
              <a:buFont typeface="Wingdings" panose="05000000000000000000" pitchFamily="2" charset="2"/>
              <a:buChar char="Ø"/>
            </a:pPr>
            <a:r>
              <a:rPr dirty="0" sz="3600" lang="en-US" smtClean="0">
                <a:latin typeface="Times New Roman" panose="02020603050405020304" pitchFamily="18" charset="0"/>
                <a:cs typeface="Times New Roman" panose="02020603050405020304" pitchFamily="18" charset="0"/>
              </a:rPr>
              <a:t>Psychologists </a:t>
            </a:r>
            <a:r>
              <a:rPr dirty="0" sz="3600" lang="en-US">
                <a:latin typeface="Times New Roman" panose="02020603050405020304" pitchFamily="18" charset="0"/>
                <a:cs typeface="Times New Roman" panose="02020603050405020304" pitchFamily="18" charset="0"/>
              </a:rPr>
              <a:t>generally use the term forgetting to refer to the </a:t>
            </a:r>
            <a:r>
              <a:rPr dirty="0" sz="3600" i="1" lang="en-US">
                <a:solidFill>
                  <a:srgbClr val="FF0000"/>
                </a:solidFill>
                <a:latin typeface="Times New Roman" panose="02020603050405020304" pitchFamily="18" charset="0"/>
                <a:cs typeface="Times New Roman" panose="02020603050405020304" pitchFamily="18" charset="0"/>
              </a:rPr>
              <a:t>apparent loss of information already encoded and stored in the long-term memory.</a:t>
            </a:r>
            <a:r>
              <a:rPr dirty="0" sz="3600" lang="en-US">
                <a:latin typeface="Times New Roman" panose="02020603050405020304" pitchFamily="18" charset="0"/>
                <a:cs typeface="Times New Roman" panose="02020603050405020304" pitchFamily="18" charset="0"/>
              </a:rPr>
              <a:t> </a:t>
            </a:r>
            <a:endParaRPr dirty="0" sz="3600" lang="en-US"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dirty="0" sz="3600" lang="en-US">
                <a:latin typeface="Times New Roman" panose="02020603050405020304" pitchFamily="18" charset="0"/>
                <a:cs typeface="Times New Roman" panose="02020603050405020304" pitchFamily="18" charset="0"/>
              </a:rPr>
              <a:t>The first attempts to study forgetting were made by German psychologist Hermann </a:t>
            </a:r>
            <a:r>
              <a:rPr dirty="0" sz="3600" lang="en-US" err="1">
                <a:latin typeface="Times New Roman" panose="02020603050405020304" pitchFamily="18" charset="0"/>
                <a:cs typeface="Times New Roman" panose="02020603050405020304" pitchFamily="18" charset="0"/>
              </a:rPr>
              <a:t>Ebbinghaus</a:t>
            </a:r>
            <a:r>
              <a:rPr dirty="0" sz="3600" lang="en-US">
                <a:latin typeface="Times New Roman" panose="02020603050405020304" pitchFamily="18" charset="0"/>
                <a:cs typeface="Times New Roman" panose="02020603050405020304" pitchFamily="18" charset="0"/>
              </a:rPr>
              <a:t> (1885/1913</a:t>
            </a:r>
            <a:r>
              <a:rPr dirty="0" sz="3600" lang="en-US" smtClean="0">
                <a:latin typeface="Times New Roman" panose="02020603050405020304" pitchFamily="18" charset="0"/>
                <a:cs typeface="Times New Roman" panose="02020603050405020304" pitchFamily="18" charset="0"/>
              </a:rPr>
              <a:t>). According to him</a:t>
            </a:r>
          </a:p>
          <a:p>
            <a:pPr indent="0">
              <a:buFont typeface="Wingdings" panose="05000000000000000000" pitchFamily="2" charset="2"/>
              <a:buChar char="Ø"/>
            </a:pPr>
            <a:r>
              <a:rPr dirty="0" sz="3600" lang="en-US">
                <a:latin typeface="Times New Roman" panose="02020603050405020304" pitchFamily="18" charset="0"/>
                <a:cs typeface="Times New Roman" panose="02020603050405020304" pitchFamily="18" charset="0"/>
              </a:rPr>
              <a:t> The most rapid forgetting occurs in the first hours, and particularly in the first hour. </a:t>
            </a:r>
            <a:endParaRPr dirty="0" sz="3600" lang="en-US" smtClean="0">
              <a:latin typeface="Times New Roman" panose="02020603050405020304" pitchFamily="18" charset="0"/>
              <a:cs typeface="Times New Roman" panose="02020603050405020304" pitchFamily="18" charset="0"/>
            </a:endParaRPr>
          </a:p>
          <a:p>
            <a:pPr indent="0">
              <a:buFont typeface="Wingdings" panose="05000000000000000000" pitchFamily="2" charset="2"/>
              <a:buChar char="Ø"/>
            </a:pPr>
            <a:r>
              <a:rPr dirty="0" sz="3600" lang="en-US" smtClean="0">
                <a:latin typeface="Times New Roman" panose="02020603050405020304" pitchFamily="18" charset="0"/>
                <a:cs typeface="Times New Roman" panose="02020603050405020304" pitchFamily="18" charset="0"/>
              </a:rPr>
              <a:t>After </a:t>
            </a:r>
            <a:r>
              <a:rPr dirty="0" sz="3600" lang="en-US">
                <a:latin typeface="Times New Roman" panose="02020603050405020304" pitchFamily="18" charset="0"/>
                <a:cs typeface="Times New Roman" panose="02020603050405020304" pitchFamily="18" charset="0"/>
              </a:rPr>
              <a:t>nine hours, the rate of forgetting slows and declines little, even after the passage of many days</a:t>
            </a:r>
            <a:endParaRPr dirty="0" sz="3600" lang="am-ET">
              <a:cs typeface="Times New Roman" panose="02020603050405020304" pitchFamily="18" charset="0"/>
            </a:endParaRPr>
          </a:p>
        </p:txBody>
      </p:sp>
    </p:spTree>
  </p:cSld>
  <p:clrMapOvr>
    <a:masterClrMapping/>
  </p:clrMapOvr>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367" name=""/>
        <p:cNvGrpSpPr/>
        <p:nvPr/>
      </p:nvGrpSpPr>
      <p:grpSpPr>
        <a:xfrm>
          <a:off x="0" y="0"/>
          <a:ext cx="0" cy="0"/>
          <a:chOff x="0" y="0"/>
          <a:chExt cx="0" cy="0"/>
        </a:xfrm>
      </p:grpSpPr>
      <p:sp>
        <p:nvSpPr>
          <p:cNvPr id="1048739" name="Title 1"/>
          <p:cNvSpPr>
            <a:spLocks noGrp="1"/>
          </p:cNvSpPr>
          <p:nvPr>
            <p:ph type="title"/>
          </p:nvPr>
        </p:nvSpPr>
        <p:spPr>
          <a:xfrm>
            <a:off x="457200" y="274638"/>
            <a:ext cx="8229600" cy="411162"/>
          </a:xfrm>
        </p:spPr>
        <p:txBody>
          <a:bodyPr>
            <a:normAutofit fontScale="90000"/>
          </a:bodyPr>
          <a:p>
            <a:r>
              <a:rPr dirty="0" lang="en-US">
                <a:solidFill>
                  <a:srgbClr val="FF0000"/>
                </a:solidFill>
                <a:latin typeface="Times New Roman" panose="02020603050405020304" pitchFamily="18" charset="0"/>
                <a:cs typeface="Times New Roman" panose="02020603050405020304" pitchFamily="18" charset="0"/>
              </a:rPr>
              <a:t>Theories of Forgetting </a:t>
            </a:r>
            <a:endParaRPr dirty="0" lang="am-ET">
              <a:solidFill>
                <a:srgbClr val="FF0000"/>
              </a:solidFill>
              <a:cs typeface="Times New Roman" panose="02020603050405020304" pitchFamily="18" charset="0"/>
            </a:endParaRPr>
          </a:p>
        </p:txBody>
      </p:sp>
      <p:sp>
        <p:nvSpPr>
          <p:cNvPr id="1048740" name="Content Placeholder 2"/>
          <p:cNvSpPr>
            <a:spLocks noGrp="1"/>
          </p:cNvSpPr>
          <p:nvPr>
            <p:ph idx="1"/>
          </p:nvPr>
        </p:nvSpPr>
        <p:spPr>
          <a:xfrm>
            <a:off x="76200" y="762000"/>
            <a:ext cx="8991600" cy="6019800"/>
          </a:xfrm>
        </p:spPr>
        <p:txBody>
          <a:bodyPr>
            <a:normAutofit fontScale="92500" lnSpcReduction="20000"/>
          </a:bodyPr>
          <a:p>
            <a:pPr>
              <a:buAutoNum type="arabicPeriod"/>
            </a:pPr>
            <a:r>
              <a:rPr dirty="0" lang="en-US" smtClean="0">
                <a:solidFill>
                  <a:srgbClr val="00B0F0"/>
                </a:solidFill>
                <a:latin typeface="Times New Roman" panose="02020603050405020304" pitchFamily="18" charset="0"/>
                <a:cs typeface="Times New Roman" panose="02020603050405020304" pitchFamily="18" charset="0"/>
              </a:rPr>
              <a:t>The decay theory</a:t>
            </a:r>
          </a:p>
          <a:p>
            <a:pPr>
              <a:buFont typeface="Wingdings" panose="05000000000000000000" pitchFamily="2" charset="2"/>
              <a:buChar char="ü"/>
            </a:pPr>
            <a:r>
              <a:rPr dirty="0" lang="en-US" smtClean="0">
                <a:latin typeface="Times New Roman" panose="02020603050405020304" pitchFamily="18" charset="0"/>
                <a:cs typeface="Times New Roman" panose="02020603050405020304" pitchFamily="18" charset="0"/>
              </a:rPr>
              <a:t>Explains </a:t>
            </a:r>
            <a:r>
              <a:rPr dirty="0" lang="en-US">
                <a:latin typeface="Times New Roman" panose="02020603050405020304" pitchFamily="18" charset="0"/>
                <a:cs typeface="Times New Roman" panose="02020603050405020304" pitchFamily="18" charset="0"/>
              </a:rPr>
              <a:t>that information in short term memory will fade quickly without rehearsal. </a:t>
            </a:r>
            <a:endParaRPr dirty="0" lang="en-US"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ü"/>
            </a:pPr>
            <a:r>
              <a:rPr dirty="0" lang="en-US" smtClean="0">
                <a:latin typeface="Times New Roman" panose="02020603050405020304" pitchFamily="18" charset="0"/>
                <a:cs typeface="Times New Roman" panose="02020603050405020304" pitchFamily="18" charset="0"/>
              </a:rPr>
              <a:t>Most </a:t>
            </a:r>
            <a:r>
              <a:rPr dirty="0" lang="en-US">
                <a:latin typeface="Times New Roman" panose="02020603050405020304" pitchFamily="18" charset="0"/>
                <a:cs typeface="Times New Roman" panose="02020603050405020304" pitchFamily="18" charset="0"/>
              </a:rPr>
              <a:t>research does not support the concept of decay as a reason for the loss of information in long term memory</a:t>
            </a:r>
            <a:r>
              <a:rPr dirty="0" lang="en-US" smtClean="0">
                <a:latin typeface="Times New Roman" panose="02020603050405020304" pitchFamily="18" charset="0"/>
                <a:cs typeface="Times New Roman" panose="02020603050405020304" pitchFamily="18" charset="0"/>
              </a:rPr>
              <a:t>.</a:t>
            </a:r>
          </a:p>
          <a:p>
            <a:pPr lvl="0">
              <a:buFont typeface="Wingdings" panose="05000000000000000000" pitchFamily="2" charset="2"/>
              <a:buChar char="ü"/>
            </a:pPr>
            <a:r>
              <a:rPr dirty="0" lang="en-US">
                <a:latin typeface="Times New Roman" panose="02020603050405020304" pitchFamily="18" charset="0"/>
                <a:cs typeface="Times New Roman" panose="02020603050405020304" pitchFamily="18" charset="0"/>
              </a:rPr>
              <a:t> The decay theory holds that memory traces or engram fade with time if they are not </a:t>
            </a:r>
            <a:r>
              <a:rPr dirty="0" lang="en-US" smtClean="0">
                <a:latin typeface="Times New Roman" panose="02020603050405020304" pitchFamily="18" charset="0"/>
                <a:cs typeface="Times New Roman" panose="02020603050405020304" pitchFamily="18" charset="0"/>
              </a:rPr>
              <a:t>accessed </a:t>
            </a:r>
            <a:r>
              <a:rPr dirty="0" lang="en-US">
                <a:latin typeface="Times New Roman" panose="02020603050405020304" pitchFamily="18" charset="0"/>
                <a:cs typeface="Times New Roman" panose="02020603050405020304" pitchFamily="18" charset="0"/>
              </a:rPr>
              <a:t>now and then</a:t>
            </a:r>
            <a:r>
              <a:rPr dirty="0" lang="en-US" smtClean="0">
                <a:latin typeface="Times New Roman" panose="02020603050405020304" pitchFamily="18" charset="0"/>
                <a:cs typeface="Times New Roman" panose="02020603050405020304" pitchFamily="18" charset="0"/>
              </a:rPr>
              <a:t>.</a:t>
            </a:r>
            <a:r>
              <a:rPr dirty="0" lang="en-US">
                <a:solidFill>
                  <a:srgbClr val="000000"/>
                </a:solidFill>
                <a:latin typeface="Georgia"/>
              </a:rPr>
              <a:t> A trace is some form of physical and/or chemical change in the nervous system.</a:t>
            </a:r>
            <a:endParaRPr dirty="0" lang="en-US" smtClean="0">
              <a:latin typeface="Times New Roman" panose="02020603050405020304" pitchFamily="18" charset="0"/>
              <a:cs typeface="Times New Roman" panose="02020603050405020304" pitchFamily="18" charset="0"/>
            </a:endParaRPr>
          </a:p>
          <a:p>
            <a:pPr lvl="0">
              <a:buFont typeface="Wingdings" panose="05000000000000000000" pitchFamily="2" charset="2"/>
              <a:buChar char="ü"/>
            </a:pPr>
            <a:r>
              <a:rPr dirty="0" lang="en-US">
                <a:solidFill>
                  <a:prstClr val="black"/>
                </a:solidFill>
                <a:latin typeface="Times New Roman" panose="02020603050405020304" pitchFamily="18" charset="0"/>
                <a:cs typeface="Times New Roman" panose="02020603050405020304" pitchFamily="18" charset="0"/>
              </a:rPr>
              <a:t>W</a:t>
            </a:r>
            <a:r>
              <a:rPr dirty="0" lang="en-US" smtClean="0">
                <a:solidFill>
                  <a:prstClr val="black"/>
                </a:solidFill>
                <a:latin typeface="Times New Roman" panose="02020603050405020304" pitchFamily="18" charset="0"/>
                <a:cs typeface="Times New Roman" panose="02020603050405020304" pitchFamily="18" charset="0"/>
              </a:rPr>
              <a:t>hen </a:t>
            </a:r>
            <a:r>
              <a:rPr dirty="0" lang="en-US">
                <a:solidFill>
                  <a:prstClr val="black"/>
                </a:solidFill>
                <a:latin typeface="Times New Roman" panose="02020603050405020304" pitchFamily="18" charset="0"/>
                <a:cs typeface="Times New Roman" panose="02020603050405020304" pitchFamily="18" charset="0"/>
              </a:rPr>
              <a:t>new material is learned a memory trace or </a:t>
            </a:r>
            <a:r>
              <a:rPr dirty="0" lang="en-US" smtClean="0">
                <a:solidFill>
                  <a:prstClr val="black"/>
                </a:solidFill>
                <a:latin typeface="Times New Roman" panose="02020603050405020304" pitchFamily="18" charset="0"/>
                <a:cs typeface="Times New Roman" panose="02020603050405020304" pitchFamily="18" charset="0"/>
              </a:rPr>
              <a:t>engram </a:t>
            </a:r>
            <a:r>
              <a:rPr dirty="0" lang="en-US">
                <a:solidFill>
                  <a:prstClr val="black"/>
                </a:solidFill>
                <a:latin typeface="Times New Roman" panose="02020603050405020304" pitchFamily="18" charset="0"/>
                <a:cs typeface="Times New Roman" panose="02020603050405020304" pitchFamily="18" charset="0"/>
              </a:rPr>
              <a:t>an actual physical change in the brain- occurs</a:t>
            </a:r>
            <a:r>
              <a:rPr dirty="0" lang="en-US" smtClean="0">
                <a:solidFill>
                  <a:prstClr val="black"/>
                </a:solidFill>
                <a:latin typeface="Times New Roman" panose="02020603050405020304" pitchFamily="18" charset="0"/>
                <a:cs typeface="Times New Roman" panose="02020603050405020304" pitchFamily="18" charset="0"/>
              </a:rPr>
              <a:t>.</a:t>
            </a:r>
          </a:p>
          <a:p>
            <a:pPr lvl="0">
              <a:buFont typeface="Wingdings" panose="05000000000000000000" pitchFamily="2" charset="2"/>
              <a:buChar char="ü"/>
            </a:pPr>
            <a:r>
              <a:rPr dirty="0" lang="en-US" smtClean="0">
                <a:solidFill>
                  <a:prstClr val="black"/>
                </a:solidFill>
                <a:latin typeface="Times New Roman" panose="02020603050405020304" pitchFamily="18" charset="0"/>
                <a:cs typeface="Times New Roman" panose="02020603050405020304" pitchFamily="18" charset="0"/>
              </a:rPr>
              <a:t>It occurs </a:t>
            </a:r>
            <a:r>
              <a:rPr dirty="0" lang="en-US">
                <a:solidFill>
                  <a:prstClr val="black"/>
                </a:solidFill>
                <a:latin typeface="Times New Roman" panose="02020603050405020304" pitchFamily="18" charset="0"/>
                <a:cs typeface="Times New Roman" panose="02020603050405020304" pitchFamily="18" charset="0"/>
              </a:rPr>
              <a:t>in sensory memory and </a:t>
            </a:r>
            <a:r>
              <a:rPr dirty="0" lang="en-US" smtClean="0">
                <a:solidFill>
                  <a:prstClr val="black"/>
                </a:solidFill>
                <a:latin typeface="Times New Roman" panose="02020603050405020304" pitchFamily="18" charset="0"/>
                <a:cs typeface="Times New Roman" panose="02020603050405020304" pitchFamily="18" charset="0"/>
              </a:rPr>
              <a:t>in </a:t>
            </a:r>
            <a:r>
              <a:rPr dirty="0" lang="en-US">
                <a:solidFill>
                  <a:prstClr val="black"/>
                </a:solidFill>
                <a:latin typeface="Times New Roman" panose="02020603050405020304" pitchFamily="18" charset="0"/>
                <a:cs typeface="Times New Roman" panose="02020603050405020304" pitchFamily="18" charset="0"/>
              </a:rPr>
              <a:t>short term memory as well, unless we rehearse the material.</a:t>
            </a:r>
          </a:p>
          <a:p>
            <a:pPr>
              <a:buFont typeface="Wingdings" panose="05000000000000000000" pitchFamily="2" charset="2"/>
              <a:buChar char="ü"/>
            </a:pPr>
            <a:endParaRPr dirty="0" lang="en-US"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ü"/>
            </a:pPr>
            <a:endParaRPr dirty="0" lang="am-ET">
              <a:cs typeface="Times New Roman" panose="02020603050405020304" pitchFamily="18" charset="0"/>
            </a:endParaRPr>
          </a:p>
        </p:txBody>
      </p:sp>
    </p:spTree>
  </p:cSld>
  <p:clrMapOvr>
    <a:masterClrMapping/>
  </p:clrMapOvr>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368" name=""/>
        <p:cNvGrpSpPr/>
        <p:nvPr/>
      </p:nvGrpSpPr>
      <p:grpSpPr>
        <a:xfrm>
          <a:off x="0" y="0"/>
          <a:ext cx="0" cy="0"/>
          <a:chOff x="0" y="0"/>
          <a:chExt cx="0" cy="0"/>
        </a:xfrm>
      </p:grpSpPr>
      <p:sp>
        <p:nvSpPr>
          <p:cNvPr id="1048741" name="Content Placeholder 2"/>
          <p:cNvSpPr>
            <a:spLocks noGrp="1"/>
          </p:cNvSpPr>
          <p:nvPr>
            <p:ph idx="1"/>
          </p:nvPr>
        </p:nvSpPr>
        <p:spPr>
          <a:xfrm>
            <a:off x="152400" y="76200"/>
            <a:ext cx="8839200" cy="6629400"/>
          </a:xfrm>
        </p:spPr>
        <p:txBody>
          <a:bodyPr>
            <a:normAutofit fontScale="92500"/>
          </a:bodyPr>
          <a:p>
            <a:pPr>
              <a:buFont typeface="Wingdings" panose="05000000000000000000" pitchFamily="2" charset="2"/>
              <a:buChar char="ü"/>
            </a:pPr>
            <a:r>
              <a:rPr dirty="0" lang="en-US">
                <a:latin typeface="Times New Roman" panose="02020603050405020304" pitchFamily="18" charset="0"/>
                <a:cs typeface="Times New Roman" panose="02020603050405020304" pitchFamily="18" charset="0"/>
              </a:rPr>
              <a:t>However, the mere passage of time does not account so well for forgetting in long-term memory. </a:t>
            </a:r>
            <a:endParaRPr dirty="0" lang="en-US" smtClean="0">
              <a:latin typeface="Times New Roman" panose="02020603050405020304" pitchFamily="18" charset="0"/>
              <a:cs typeface="Times New Roman" panose="02020603050405020304" pitchFamily="18" charset="0"/>
            </a:endParaRPr>
          </a:p>
          <a:p>
            <a:pPr indent="0" marL="0">
              <a:buNone/>
            </a:pPr>
            <a:r>
              <a:rPr dirty="0" lang="en-US">
                <a:solidFill>
                  <a:srgbClr val="00B0F0"/>
                </a:solidFill>
                <a:latin typeface="Times New Roman" panose="02020603050405020304" pitchFamily="18" charset="0"/>
                <a:cs typeface="Times New Roman" panose="02020603050405020304" pitchFamily="18" charset="0"/>
              </a:rPr>
              <a:t>2. Interference </a:t>
            </a:r>
            <a:r>
              <a:rPr dirty="0" lang="en-US" smtClean="0">
                <a:solidFill>
                  <a:srgbClr val="00B0F0"/>
                </a:solidFill>
                <a:latin typeface="Times New Roman" panose="02020603050405020304" pitchFamily="18" charset="0"/>
                <a:cs typeface="Times New Roman" panose="02020603050405020304" pitchFamily="18" charset="0"/>
              </a:rPr>
              <a:t>theory </a:t>
            </a:r>
          </a:p>
          <a:p>
            <a:pPr indent="0" marL="0">
              <a:buNone/>
            </a:pPr>
            <a:r>
              <a:rPr dirty="0" lang="en-US">
                <a:latin typeface="Times New Roman" panose="02020603050405020304" pitchFamily="18" charset="0"/>
                <a:cs typeface="Times New Roman" panose="02020603050405020304" pitchFamily="18" charset="0"/>
              </a:rPr>
              <a:t>According to interference </a:t>
            </a:r>
            <a:r>
              <a:rPr dirty="0" lang="en-US" smtClean="0">
                <a:latin typeface="Times New Roman" panose="02020603050405020304" pitchFamily="18" charset="0"/>
                <a:cs typeface="Times New Roman" panose="02020603050405020304" pitchFamily="18" charset="0"/>
              </a:rPr>
              <a:t>theory;</a:t>
            </a:r>
          </a:p>
          <a:p>
            <a:pPr>
              <a:buFont typeface="Wingdings" panose="05000000000000000000" pitchFamily="2" charset="2"/>
              <a:buChar char="Ø"/>
            </a:pPr>
            <a:r>
              <a:rPr dirty="0" lang="en-US" smtClean="0">
                <a:latin typeface="Times New Roman" panose="02020603050405020304" pitchFamily="18" charset="0"/>
                <a:cs typeface="Times New Roman" panose="02020603050405020304" pitchFamily="18" charset="0"/>
              </a:rPr>
              <a:t>Our </a:t>
            </a:r>
            <a:r>
              <a:rPr dirty="0" lang="en-US">
                <a:latin typeface="Times New Roman" panose="02020603050405020304" pitchFamily="18" charset="0"/>
                <a:cs typeface="Times New Roman" panose="02020603050405020304" pitchFamily="18" charset="0"/>
              </a:rPr>
              <a:t>existing memories can influence our new learning. </a:t>
            </a:r>
            <a:endParaRPr dirty="0" lang="en-US"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dirty="0" lang="en-US" smtClean="0">
                <a:latin typeface="Times New Roman" panose="02020603050405020304" pitchFamily="18" charset="0"/>
                <a:cs typeface="Times New Roman" panose="02020603050405020304" pitchFamily="18" charset="0"/>
              </a:rPr>
              <a:t>This </a:t>
            </a:r>
            <a:r>
              <a:rPr dirty="0" lang="en-US">
                <a:latin typeface="Times New Roman" panose="02020603050405020304" pitchFamily="18" charset="0"/>
                <a:cs typeface="Times New Roman" panose="02020603050405020304" pitchFamily="18" charset="0"/>
              </a:rPr>
              <a:t>may occur either in a backward way or a forward way. </a:t>
            </a:r>
            <a:endParaRPr dirty="0" lang="en-US" smtClean="0">
              <a:latin typeface="Times New Roman" panose="02020603050405020304" pitchFamily="18" charset="0"/>
              <a:cs typeface="Times New Roman" panose="02020603050405020304" pitchFamily="18" charset="0"/>
            </a:endParaRPr>
          </a:p>
          <a:p>
            <a:pPr lvl="0">
              <a:buFont typeface="Wingdings" panose="05000000000000000000" pitchFamily="2" charset="2"/>
              <a:buChar char="Ø"/>
            </a:pPr>
            <a:r>
              <a:rPr dirty="0" lang="en-US">
                <a:solidFill>
                  <a:prstClr val="black"/>
                </a:solidFill>
                <a:latin typeface="Times New Roman" panose="02020603050405020304" pitchFamily="18" charset="0"/>
                <a:cs typeface="Times New Roman" panose="02020603050405020304" pitchFamily="18" charset="0"/>
              </a:rPr>
              <a:t>It holds that forgetting occurs because similar items of information interfere with one another in either storage or retrieval. </a:t>
            </a:r>
            <a:endParaRPr dirty="0" lang="en-US" smtClean="0">
              <a:solidFill>
                <a:prstClr val="black"/>
              </a:solidFill>
              <a:latin typeface="Times New Roman" panose="02020603050405020304" pitchFamily="18" charset="0"/>
              <a:cs typeface="Times New Roman" panose="02020603050405020304" pitchFamily="18" charset="0"/>
            </a:endParaRPr>
          </a:p>
          <a:p>
            <a:pPr lvl="0">
              <a:buFont typeface="Wingdings" panose="05000000000000000000" pitchFamily="2" charset="2"/>
              <a:buChar char="Ø"/>
            </a:pPr>
            <a:r>
              <a:rPr dirty="0" lang="en-US">
                <a:solidFill>
                  <a:prstClr val="black"/>
                </a:solidFill>
                <a:latin typeface="Times New Roman" panose="02020603050405020304" pitchFamily="18" charset="0"/>
                <a:cs typeface="Times New Roman" panose="02020603050405020304" pitchFamily="18" charset="0"/>
              </a:rPr>
              <a:t>The information may get into memory, but it becomes confused with other information. </a:t>
            </a:r>
          </a:p>
          <a:p>
            <a:pPr>
              <a:buFont typeface="Wingdings" panose="05000000000000000000" pitchFamily="2" charset="2"/>
              <a:buChar char="Ø"/>
            </a:pPr>
            <a:endParaRPr dirty="0" lang="am-ET">
              <a:cs typeface="Times New Roman" panose="02020603050405020304" pitchFamily="18" charset="0"/>
            </a:endParaRPr>
          </a:p>
        </p:txBody>
      </p:sp>
    </p:spTree>
  </p:cSld>
  <p:clrMapOvr>
    <a:masterClrMapping/>
  </p:clrMapOvr>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369" name=""/>
        <p:cNvGrpSpPr/>
        <p:nvPr/>
      </p:nvGrpSpPr>
      <p:grpSpPr>
        <a:xfrm>
          <a:off x="0" y="0"/>
          <a:ext cx="0" cy="0"/>
          <a:chOff x="0" y="0"/>
          <a:chExt cx="0" cy="0"/>
        </a:xfrm>
      </p:grpSpPr>
      <p:sp>
        <p:nvSpPr>
          <p:cNvPr id="1048742" name="Content Placeholder 2"/>
          <p:cNvSpPr>
            <a:spLocks noGrp="1"/>
          </p:cNvSpPr>
          <p:nvPr>
            <p:ph idx="1"/>
          </p:nvPr>
        </p:nvSpPr>
        <p:spPr>
          <a:xfrm>
            <a:off x="152400" y="152400"/>
            <a:ext cx="8915400" cy="6629400"/>
          </a:xfrm>
        </p:spPr>
        <p:txBody>
          <a:bodyPr>
            <a:normAutofit/>
          </a:bodyPr>
          <a:p>
            <a:pPr indent="0" marL="0">
              <a:buNone/>
            </a:pPr>
            <a:r>
              <a:rPr dirty="0" sz="2800" lang="en-US">
                <a:latin typeface="Times New Roman" panose="02020603050405020304" pitchFamily="18" charset="0"/>
                <a:cs typeface="Times New Roman" panose="02020603050405020304" pitchFamily="18" charset="0"/>
              </a:rPr>
              <a:t>There are two kinds of interference that influence forgetting: </a:t>
            </a:r>
            <a:r>
              <a:rPr dirty="0" sz="2800" lang="en-US">
                <a:solidFill>
                  <a:srgbClr val="00B0F0"/>
                </a:solidFill>
                <a:latin typeface="Times New Roman" panose="02020603050405020304" pitchFamily="18" charset="0"/>
                <a:cs typeface="Times New Roman" panose="02020603050405020304" pitchFamily="18" charset="0"/>
              </a:rPr>
              <a:t>proactive</a:t>
            </a:r>
            <a:r>
              <a:rPr dirty="0" sz="2800" lang="en-US">
                <a:latin typeface="Times New Roman" panose="02020603050405020304" pitchFamily="18" charset="0"/>
                <a:cs typeface="Times New Roman" panose="02020603050405020304" pitchFamily="18" charset="0"/>
              </a:rPr>
              <a:t> and </a:t>
            </a:r>
            <a:r>
              <a:rPr dirty="0" sz="2800" lang="en-US">
                <a:solidFill>
                  <a:srgbClr val="00B0F0"/>
                </a:solidFill>
                <a:latin typeface="Times New Roman" panose="02020603050405020304" pitchFamily="18" charset="0"/>
                <a:cs typeface="Times New Roman" panose="02020603050405020304" pitchFamily="18" charset="0"/>
              </a:rPr>
              <a:t>retroactive. </a:t>
            </a:r>
            <a:endParaRPr dirty="0" sz="2800" lang="en-US" smtClean="0">
              <a:solidFill>
                <a:srgbClr val="00B0F0"/>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b="1" dirty="0" sz="2800" lang="en-US">
                <a:latin typeface="Times New Roman" panose="02020603050405020304" pitchFamily="18" charset="0"/>
                <a:cs typeface="Times New Roman" panose="02020603050405020304" pitchFamily="18" charset="0"/>
              </a:rPr>
              <a:t>Proactive interference </a:t>
            </a:r>
            <a:r>
              <a:rPr dirty="0" sz="2800" lang="en-US">
                <a:latin typeface="Times New Roman" panose="02020603050405020304" pitchFamily="18" charset="0"/>
                <a:cs typeface="Times New Roman" panose="02020603050405020304" pitchFamily="18" charset="0"/>
              </a:rPr>
              <a:t>occurs when earlier learning impairs our ability to encode information that we try to learn later. </a:t>
            </a:r>
            <a:r>
              <a:rPr dirty="0" sz="2800" lang="en-US" err="1" smtClean="0">
                <a:latin typeface="Times New Roman" panose="02020603050405020304" pitchFamily="18" charset="0"/>
                <a:cs typeface="Times New Roman" panose="02020603050405020304" pitchFamily="18" charset="0"/>
              </a:rPr>
              <a:t>E.g</a:t>
            </a:r>
            <a:endParaRPr dirty="0" sz="2800" lang="en-US" smtClean="0">
              <a:latin typeface="Times New Roman" panose="02020603050405020304" pitchFamily="18" charset="0"/>
              <a:cs typeface="Times New Roman" panose="02020603050405020304" pitchFamily="18" charset="0"/>
            </a:endParaRPr>
          </a:p>
          <a:p>
            <a:pPr indent="-457200" marL="800100"/>
            <a:r>
              <a:rPr dirty="0" sz="2800" lang="en-US">
                <a:latin typeface="Times New Roman" panose="02020603050405020304" pitchFamily="18" charset="0"/>
                <a:cs typeface="Times New Roman" panose="02020603050405020304" pitchFamily="18" charset="0"/>
              </a:rPr>
              <a:t>H</a:t>
            </a:r>
            <a:r>
              <a:rPr dirty="0" sz="2800" lang="en-US" smtClean="0">
                <a:latin typeface="Times New Roman" panose="02020603050405020304" pitchFamily="18" charset="0"/>
                <a:cs typeface="Times New Roman" panose="02020603050405020304" pitchFamily="18" charset="0"/>
              </a:rPr>
              <a:t>ave </a:t>
            </a:r>
            <a:r>
              <a:rPr dirty="0" sz="2800" lang="en-US">
                <a:latin typeface="Times New Roman" panose="02020603050405020304" pitchFamily="18" charset="0"/>
                <a:cs typeface="Times New Roman" panose="02020603050405020304" pitchFamily="18" charset="0"/>
              </a:rPr>
              <a:t>you ever written the previous year down when writing the date? </a:t>
            </a:r>
            <a:endParaRPr dirty="0" sz="2800" lang="en-US" smtClean="0">
              <a:latin typeface="Times New Roman" panose="02020603050405020304" pitchFamily="18" charset="0"/>
              <a:cs typeface="Times New Roman" panose="02020603050405020304" pitchFamily="18" charset="0"/>
            </a:endParaRPr>
          </a:p>
          <a:p>
            <a:pPr indent="-457200" lvl="0" marL="800100"/>
            <a:r>
              <a:rPr dirty="0" sz="2800" lang="en-US">
                <a:solidFill>
                  <a:prstClr val="black"/>
                </a:solidFill>
                <a:latin typeface="Times New Roman" panose="02020603050405020304" pitchFamily="18" charset="0"/>
                <a:cs typeface="Times New Roman" panose="02020603050405020304" pitchFamily="18" charset="0"/>
              </a:rPr>
              <a:t>Many parents find themselves calling a younger child by an older child's name.  </a:t>
            </a:r>
          </a:p>
          <a:p>
            <a:pPr indent="-287338" lvl="0" marL="341313">
              <a:buFont typeface="Wingdings" panose="05000000000000000000" pitchFamily="2" charset="2"/>
              <a:buChar char="Ø"/>
            </a:pPr>
            <a:r>
              <a:rPr b="1" dirty="0" sz="2800" lang="en-US" smtClean="0">
                <a:latin typeface="Times New Roman" panose="02020603050405020304" pitchFamily="18" charset="0"/>
                <a:cs typeface="Times New Roman" panose="02020603050405020304" pitchFamily="18" charset="0"/>
              </a:rPr>
              <a:t>Retroactive </a:t>
            </a:r>
            <a:r>
              <a:rPr b="1" dirty="0" sz="2800" lang="en-US">
                <a:latin typeface="Times New Roman" panose="02020603050405020304" pitchFamily="18" charset="0"/>
                <a:cs typeface="Times New Roman" panose="02020603050405020304" pitchFamily="18" charset="0"/>
              </a:rPr>
              <a:t>interference </a:t>
            </a:r>
            <a:r>
              <a:rPr dirty="0" sz="2800" lang="en-US">
                <a:latin typeface="Times New Roman" panose="02020603050405020304" pitchFamily="18" charset="0"/>
                <a:cs typeface="Times New Roman" panose="02020603050405020304" pitchFamily="18" charset="0"/>
              </a:rPr>
              <a:t>occurs when learning something new impairs our ability to retrieve information that was learned earlier. </a:t>
            </a:r>
            <a:r>
              <a:rPr dirty="0" sz="2800" lang="en-US" err="1" smtClean="0">
                <a:latin typeface="Times New Roman" panose="02020603050405020304" pitchFamily="18" charset="0"/>
                <a:cs typeface="Times New Roman" panose="02020603050405020304" pitchFamily="18" charset="0"/>
              </a:rPr>
              <a:t>E.g</a:t>
            </a:r>
            <a:endParaRPr dirty="0" sz="2800" lang="en-US" smtClean="0">
              <a:latin typeface="Times New Roman" panose="02020603050405020304" pitchFamily="18" charset="0"/>
              <a:cs typeface="Times New Roman" panose="02020603050405020304" pitchFamily="18" charset="0"/>
            </a:endParaRPr>
          </a:p>
          <a:p>
            <a:pPr indent="-457200" lvl="0" marL="800100"/>
            <a:r>
              <a:rPr dirty="0" sz="2800" lang="en-US">
                <a:solidFill>
                  <a:prstClr val="black"/>
                </a:solidFill>
                <a:latin typeface="Times New Roman" panose="02020603050405020304" pitchFamily="18" charset="0"/>
                <a:cs typeface="Times New Roman" panose="02020603050405020304" pitchFamily="18" charset="0"/>
              </a:rPr>
              <a:t>Someone may call their </a:t>
            </a:r>
            <a:r>
              <a:rPr dirty="0" sz="2800" lang="en-US" smtClean="0">
                <a:solidFill>
                  <a:prstClr val="black"/>
                </a:solidFill>
                <a:latin typeface="Times New Roman" panose="02020603050405020304" pitchFamily="18" charset="0"/>
                <a:cs typeface="Times New Roman" panose="02020603050405020304" pitchFamily="18" charset="0"/>
              </a:rPr>
              <a:t>old </a:t>
            </a:r>
            <a:r>
              <a:rPr dirty="0" sz="2800" lang="en-US">
                <a:solidFill>
                  <a:prstClr val="black"/>
                </a:solidFill>
                <a:latin typeface="Times New Roman" panose="02020603050405020304" pitchFamily="18" charset="0"/>
                <a:cs typeface="Times New Roman" panose="02020603050405020304" pitchFamily="18" charset="0"/>
              </a:rPr>
              <a:t>boyfriend or girlfriend by a </a:t>
            </a:r>
            <a:r>
              <a:rPr dirty="0" sz="2800" lang="en-US" smtClean="0">
                <a:solidFill>
                  <a:prstClr val="black"/>
                </a:solidFill>
                <a:latin typeface="Times New Roman" panose="02020603050405020304" pitchFamily="18" charset="0"/>
                <a:cs typeface="Times New Roman" panose="02020603050405020304" pitchFamily="18" charset="0"/>
              </a:rPr>
              <a:t>new </a:t>
            </a:r>
            <a:r>
              <a:rPr dirty="0" sz="2800" lang="en-US">
                <a:solidFill>
                  <a:prstClr val="black"/>
                </a:solidFill>
                <a:latin typeface="Times New Roman" panose="02020603050405020304" pitchFamily="18" charset="0"/>
                <a:cs typeface="Times New Roman" panose="02020603050405020304" pitchFamily="18" charset="0"/>
              </a:rPr>
              <a:t>partner's name</a:t>
            </a:r>
          </a:p>
          <a:p>
            <a:pPr indent="0" lvl="0">
              <a:buNone/>
            </a:pPr>
            <a:endParaRPr dirty="0" sz="2800" lang="en-US" smtClean="0">
              <a:latin typeface="Times New Roman" panose="02020603050405020304" pitchFamily="18" charset="0"/>
              <a:cs typeface="Times New Roman" panose="02020603050405020304" pitchFamily="18" charset="0"/>
            </a:endParaRPr>
          </a:p>
        </p:txBody>
      </p:sp>
    </p:spTree>
  </p:cSld>
  <p:clrMapOvr>
    <a:masterClrMapping/>
  </p:clrMapOvr>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370" name=""/>
        <p:cNvGrpSpPr/>
        <p:nvPr/>
      </p:nvGrpSpPr>
      <p:grpSpPr>
        <a:xfrm>
          <a:off x="0" y="0"/>
          <a:ext cx="0" cy="0"/>
          <a:chOff x="0" y="0"/>
          <a:chExt cx="0" cy="0"/>
        </a:xfrm>
      </p:grpSpPr>
      <p:sp>
        <p:nvSpPr>
          <p:cNvPr id="1048743" name="Title 1"/>
          <p:cNvSpPr>
            <a:spLocks noGrp="1"/>
          </p:cNvSpPr>
          <p:nvPr>
            <p:ph type="title"/>
          </p:nvPr>
        </p:nvSpPr>
        <p:spPr>
          <a:xfrm>
            <a:off x="457200" y="274638"/>
            <a:ext cx="8229600" cy="411162"/>
          </a:xfrm>
        </p:spPr>
        <p:txBody>
          <a:bodyPr>
            <a:normAutofit fontScale="90000"/>
          </a:bodyPr>
          <a:p>
            <a:r>
              <a:rPr dirty="0" sz="3600" lang="en-US" smtClean="0">
                <a:solidFill>
                  <a:srgbClr val="00B0F0"/>
                </a:solidFill>
                <a:latin typeface="Times New Roman" panose="02020603050405020304" pitchFamily="18" charset="0"/>
                <a:cs typeface="Times New Roman" panose="02020603050405020304" pitchFamily="18" charset="0"/>
              </a:rPr>
              <a:t>3. Displacement/new memory for old theory/ </a:t>
            </a:r>
            <a:endParaRPr dirty="0" sz="3600" lang="am-ET">
              <a:solidFill>
                <a:srgbClr val="00B0F0"/>
              </a:solidFill>
              <a:cs typeface="Times New Roman" panose="02020603050405020304" pitchFamily="18" charset="0"/>
            </a:endParaRPr>
          </a:p>
        </p:txBody>
      </p:sp>
      <p:sp>
        <p:nvSpPr>
          <p:cNvPr id="1048744" name="Content Placeholder 2"/>
          <p:cNvSpPr>
            <a:spLocks noGrp="1"/>
          </p:cNvSpPr>
          <p:nvPr>
            <p:ph idx="1"/>
          </p:nvPr>
        </p:nvSpPr>
        <p:spPr>
          <a:xfrm>
            <a:off x="76200" y="685800"/>
            <a:ext cx="8991600" cy="6096000"/>
          </a:xfrm>
        </p:spPr>
        <p:txBody>
          <a:bodyPr>
            <a:normAutofit lnSpcReduction="10000"/>
          </a:bodyPr>
          <a:p>
            <a:r>
              <a:rPr b="1" dirty="0" lang="en-US">
                <a:solidFill>
                  <a:srgbClr val="000000"/>
                </a:solidFill>
                <a:latin typeface="Times New Roman" panose="02020603050405020304" pitchFamily="18" charset="0"/>
                <a:cs typeface="Times New Roman" panose="02020603050405020304" pitchFamily="18" charset="0"/>
              </a:rPr>
              <a:t>Displacement</a:t>
            </a:r>
            <a:r>
              <a:rPr dirty="0" lang="en-US">
                <a:solidFill>
                  <a:srgbClr val="000000"/>
                </a:solidFill>
                <a:latin typeface="Times New Roman" panose="02020603050405020304" pitchFamily="18" charset="0"/>
                <a:cs typeface="Times New Roman" panose="02020603050405020304" pitchFamily="18" charset="0"/>
              </a:rPr>
              <a:t> seeks to explain forgetting in short term memory, and suggests it’s due to a lack of availability</a:t>
            </a:r>
            <a:r>
              <a:rPr dirty="0" lang="en-US" smtClean="0">
                <a:solidFill>
                  <a:srgbClr val="000000"/>
                </a:solidFill>
                <a:latin typeface="Times New Roman" panose="02020603050405020304" pitchFamily="18" charset="0"/>
                <a:cs typeface="Times New Roman" panose="02020603050405020304" pitchFamily="18" charset="0"/>
              </a:rPr>
              <a:t>.</a:t>
            </a:r>
          </a:p>
          <a:p>
            <a:r>
              <a:rPr dirty="0" lang="en-US">
                <a:solidFill>
                  <a:srgbClr val="000000"/>
                </a:solidFill>
                <a:latin typeface="Times New Roman" panose="02020603050405020304" pitchFamily="18" charset="0"/>
                <a:cs typeface="Times New Roman" panose="02020603050405020304" pitchFamily="18" charset="0"/>
              </a:rPr>
              <a:t>Because of its limited capacity, suggested by Miller to be 7+/- 2 </a:t>
            </a:r>
            <a:r>
              <a:rPr dirty="0" lang="en-US" smtClean="0">
                <a:solidFill>
                  <a:srgbClr val="000000"/>
                </a:solidFill>
                <a:latin typeface="Times New Roman" panose="02020603050405020304" pitchFamily="18" charset="0"/>
                <a:cs typeface="Times New Roman" panose="02020603050405020304" pitchFamily="18" charset="0"/>
              </a:rPr>
              <a:t>items(chunks), </a:t>
            </a:r>
            <a:r>
              <a:rPr dirty="0" lang="en-US">
                <a:solidFill>
                  <a:srgbClr val="000000"/>
                </a:solidFill>
                <a:latin typeface="Times New Roman" panose="02020603050405020304" pitchFamily="18" charset="0"/>
                <a:cs typeface="Times New Roman" panose="02020603050405020304" pitchFamily="18" charset="0"/>
              </a:rPr>
              <a:t>STM can only hold small amounts of information</a:t>
            </a:r>
            <a:r>
              <a:rPr dirty="0" lang="en-US" smtClean="0">
                <a:solidFill>
                  <a:srgbClr val="000000"/>
                </a:solidFill>
                <a:latin typeface="Times New Roman" panose="02020603050405020304" pitchFamily="18" charset="0"/>
                <a:cs typeface="Times New Roman" panose="02020603050405020304" pitchFamily="18" charset="0"/>
              </a:rPr>
              <a:t>.</a:t>
            </a:r>
          </a:p>
          <a:p>
            <a:r>
              <a:rPr dirty="0" lang="en-US">
                <a:solidFill>
                  <a:srgbClr val="000000"/>
                </a:solidFill>
                <a:latin typeface="Times New Roman" panose="02020603050405020304" pitchFamily="18" charset="0"/>
                <a:cs typeface="Times New Roman" panose="02020603050405020304" pitchFamily="18" charset="0"/>
              </a:rPr>
              <a:t>When STM is 'full', new information displaces or 'pushes out’ old information and takes its place.  </a:t>
            </a:r>
            <a:endParaRPr dirty="0" lang="en-US" smtClean="0">
              <a:solidFill>
                <a:srgbClr val="000000"/>
              </a:solidFill>
              <a:latin typeface="Times New Roman" panose="02020603050405020304" pitchFamily="18" charset="0"/>
              <a:cs typeface="Times New Roman" panose="02020603050405020304" pitchFamily="18" charset="0"/>
            </a:endParaRPr>
          </a:p>
          <a:p>
            <a:r>
              <a:rPr dirty="0" lang="en-US" smtClean="0">
                <a:solidFill>
                  <a:srgbClr val="000000"/>
                </a:solidFill>
                <a:latin typeface="Times New Roman" panose="02020603050405020304" pitchFamily="18" charset="0"/>
                <a:cs typeface="Times New Roman" panose="02020603050405020304" pitchFamily="18" charset="0"/>
              </a:rPr>
              <a:t>The </a:t>
            </a:r>
            <a:r>
              <a:rPr dirty="0" lang="en-US">
                <a:solidFill>
                  <a:srgbClr val="000000"/>
                </a:solidFill>
                <a:latin typeface="Times New Roman" panose="02020603050405020304" pitchFamily="18" charset="0"/>
                <a:cs typeface="Times New Roman" panose="02020603050405020304" pitchFamily="18" charset="0"/>
              </a:rPr>
              <a:t>old information which is displaced is forgotten in STM</a:t>
            </a:r>
            <a:r>
              <a:rPr dirty="0" lang="en-US" smtClean="0">
                <a:solidFill>
                  <a:srgbClr val="000000"/>
                </a:solidFill>
                <a:latin typeface="Times New Roman" panose="02020603050405020304" pitchFamily="18" charset="0"/>
                <a:cs typeface="Times New Roman" panose="02020603050405020304" pitchFamily="18" charset="0"/>
              </a:rPr>
              <a:t>.</a:t>
            </a:r>
          </a:p>
          <a:p>
            <a:pPr indent="0" marL="0">
              <a:buNone/>
            </a:pPr>
            <a:r>
              <a:rPr dirty="0" lang="en-US">
                <a:latin typeface="Times New Roman" panose="02020603050405020304" pitchFamily="18" charset="0"/>
                <a:cs typeface="Times New Roman" panose="02020603050405020304" pitchFamily="18" charset="0"/>
              </a:rPr>
              <a:t>It cannot be associated with the LTM because of its virtually unlimited capacity. </a:t>
            </a:r>
            <a:endParaRPr dirty="0" lang="am-ET">
              <a:cs typeface="Times New Roman" panose="02020603050405020304" pitchFamily="18" charset="0"/>
            </a:endParaRPr>
          </a:p>
        </p:txBody>
      </p:sp>
    </p:spTree>
  </p:cSld>
  <p:clrMapOvr>
    <a:masterClrMapping/>
  </p:clrMapOvr>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371" name=""/>
        <p:cNvGrpSpPr/>
        <p:nvPr/>
      </p:nvGrpSpPr>
      <p:grpSpPr>
        <a:xfrm>
          <a:off x="0" y="0"/>
          <a:ext cx="0" cy="0"/>
          <a:chOff x="0" y="0"/>
          <a:chExt cx="0" cy="0"/>
        </a:xfrm>
      </p:grpSpPr>
      <p:sp>
        <p:nvSpPr>
          <p:cNvPr id="1048745" name="Title 1"/>
          <p:cNvSpPr>
            <a:spLocks noGrp="1"/>
          </p:cNvSpPr>
          <p:nvPr>
            <p:ph type="title"/>
          </p:nvPr>
        </p:nvSpPr>
        <p:spPr>
          <a:xfrm>
            <a:off x="457200" y="274638"/>
            <a:ext cx="8229600" cy="487362"/>
          </a:xfrm>
        </p:spPr>
        <p:txBody>
          <a:bodyPr>
            <a:normAutofit fontScale="90000"/>
          </a:bodyPr>
          <a:p>
            <a:r>
              <a:rPr dirty="0" lang="en-US" smtClean="0">
                <a:solidFill>
                  <a:srgbClr val="00B0F0"/>
                </a:solidFill>
                <a:latin typeface="Times New Roman" panose="02020603050405020304" pitchFamily="18" charset="0"/>
                <a:cs typeface="Times New Roman" panose="02020603050405020304" pitchFamily="18" charset="0"/>
              </a:rPr>
              <a:t>4. Motivated forgetting </a:t>
            </a:r>
            <a:endParaRPr dirty="0" lang="am-ET">
              <a:solidFill>
                <a:srgbClr val="00B0F0"/>
              </a:solidFill>
              <a:cs typeface="Times New Roman" panose="02020603050405020304" pitchFamily="18" charset="0"/>
            </a:endParaRPr>
          </a:p>
        </p:txBody>
      </p:sp>
      <p:sp>
        <p:nvSpPr>
          <p:cNvPr id="1048746" name="Content Placeholder 2"/>
          <p:cNvSpPr>
            <a:spLocks noGrp="1"/>
          </p:cNvSpPr>
          <p:nvPr>
            <p:ph idx="1"/>
          </p:nvPr>
        </p:nvSpPr>
        <p:spPr>
          <a:xfrm>
            <a:off x="152400" y="762000"/>
            <a:ext cx="8915400" cy="6019800"/>
          </a:xfrm>
        </p:spPr>
        <p:txBody>
          <a:bodyPr/>
          <a:p>
            <a:r>
              <a:rPr dirty="0" lang="en-US">
                <a:latin typeface="Times New Roman" panose="02020603050405020304" pitchFamily="18" charset="0"/>
                <a:cs typeface="Times New Roman" panose="02020603050405020304" pitchFamily="18" charset="0"/>
              </a:rPr>
              <a:t>Sigmund Freud maintained that people forget because they block from consciousness those memories that are </a:t>
            </a:r>
            <a:r>
              <a:rPr dirty="0" lang="en-US" smtClean="0">
                <a:latin typeface="Times New Roman" panose="02020603050405020304" pitchFamily="18" charset="0"/>
                <a:cs typeface="Times New Roman" panose="02020603050405020304" pitchFamily="18" charset="0"/>
              </a:rPr>
              <a:t>too </a:t>
            </a:r>
            <a:r>
              <a:rPr dirty="0" lang="en-US">
                <a:latin typeface="Times New Roman" panose="02020603050405020304" pitchFamily="18" charset="0"/>
                <a:cs typeface="Times New Roman" panose="02020603050405020304" pitchFamily="18" charset="0"/>
              </a:rPr>
              <a:t>threatening or painful to live with, and he called this self-protective process </a:t>
            </a:r>
            <a:r>
              <a:rPr b="1" dirty="0" lang="en-US">
                <a:solidFill>
                  <a:srgbClr val="FF0000"/>
                </a:solidFill>
                <a:latin typeface="Times New Roman" panose="02020603050405020304" pitchFamily="18" charset="0"/>
                <a:cs typeface="Times New Roman" panose="02020603050405020304" pitchFamily="18" charset="0"/>
              </a:rPr>
              <a:t>Repression</a:t>
            </a:r>
            <a:r>
              <a:rPr dirty="0" lang="en-US" smtClean="0">
                <a:latin typeface="Times New Roman" panose="02020603050405020304" pitchFamily="18" charset="0"/>
                <a:cs typeface="Times New Roman" panose="02020603050405020304" pitchFamily="18" charset="0"/>
              </a:rPr>
              <a:t>.</a:t>
            </a:r>
          </a:p>
          <a:p>
            <a:r>
              <a:rPr dirty="0" lang="en-US">
                <a:latin typeface="Times New Roman" panose="02020603050405020304" pitchFamily="18" charset="0"/>
                <a:cs typeface="Times New Roman" panose="02020603050405020304" pitchFamily="18" charset="0"/>
              </a:rPr>
              <a:t> Today many psychologists prefer to use a more general term, motivated forgetting.</a:t>
            </a:r>
            <a:endParaRPr dirty="0" lang="am-ET">
              <a:cs typeface="Times New Roman" panose="02020603050405020304" pitchFamily="18" charset="0"/>
            </a:endParaRPr>
          </a:p>
        </p:txBody>
      </p:sp>
    </p:spTree>
  </p:cSld>
  <p:clrMapOvr>
    <a:masterClrMapping/>
  </p:clrMapOvr>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372" name=""/>
        <p:cNvGrpSpPr/>
        <p:nvPr/>
      </p:nvGrpSpPr>
      <p:grpSpPr>
        <a:xfrm>
          <a:off x="0" y="0"/>
          <a:ext cx="0" cy="0"/>
          <a:chOff x="0" y="0"/>
          <a:chExt cx="0" cy="0"/>
        </a:xfrm>
      </p:grpSpPr>
      <p:sp>
        <p:nvSpPr>
          <p:cNvPr id="1048747" name="Title 1"/>
          <p:cNvSpPr>
            <a:spLocks noGrp="1"/>
          </p:cNvSpPr>
          <p:nvPr>
            <p:ph type="title"/>
          </p:nvPr>
        </p:nvSpPr>
        <p:spPr>
          <a:xfrm>
            <a:off x="457200" y="274638"/>
            <a:ext cx="8229600" cy="487362"/>
          </a:xfrm>
        </p:spPr>
        <p:txBody>
          <a:bodyPr>
            <a:normAutofit fontScale="90000"/>
          </a:bodyPr>
          <a:p>
            <a:r>
              <a:rPr dirty="0" lang="en-US">
                <a:solidFill>
                  <a:srgbClr val="00B0F0"/>
                </a:solidFill>
                <a:latin typeface="Times New Roman" panose="02020603050405020304" pitchFamily="18" charset="0"/>
                <a:cs typeface="Times New Roman" panose="02020603050405020304" pitchFamily="18" charset="0"/>
              </a:rPr>
              <a:t>5. Cue Dependent Forgetting </a:t>
            </a:r>
            <a:endParaRPr dirty="0" lang="am-ET">
              <a:solidFill>
                <a:srgbClr val="00B0F0"/>
              </a:solidFill>
              <a:cs typeface="Times New Roman" panose="02020603050405020304" pitchFamily="18" charset="0"/>
            </a:endParaRPr>
          </a:p>
        </p:txBody>
      </p:sp>
      <p:sp>
        <p:nvSpPr>
          <p:cNvPr id="1048748" name="Content Placeholder 2"/>
          <p:cNvSpPr>
            <a:spLocks noGrp="1"/>
          </p:cNvSpPr>
          <p:nvPr>
            <p:ph idx="1"/>
          </p:nvPr>
        </p:nvSpPr>
        <p:spPr>
          <a:xfrm>
            <a:off x="76200" y="838200"/>
            <a:ext cx="8915400" cy="5867400"/>
          </a:xfrm>
        </p:spPr>
        <p:txBody>
          <a:bodyPr>
            <a:normAutofit lnSpcReduction="10000"/>
          </a:bodyPr>
          <a:p>
            <a:r>
              <a:rPr dirty="0" lang="en-US" smtClean="0">
                <a:solidFill>
                  <a:srgbClr val="3A3A3A"/>
                </a:solidFill>
                <a:latin typeface="Times New Roman" panose="02020603050405020304" pitchFamily="18" charset="0"/>
                <a:cs typeface="Times New Roman" panose="02020603050405020304" pitchFamily="18" charset="0"/>
              </a:rPr>
              <a:t>Forgetting is </a:t>
            </a:r>
            <a:r>
              <a:rPr dirty="0" lang="en-US">
                <a:solidFill>
                  <a:srgbClr val="3A3A3A"/>
                </a:solidFill>
                <a:latin typeface="Times New Roman" panose="02020603050405020304" pitchFamily="18" charset="0"/>
                <a:cs typeface="Times New Roman" panose="02020603050405020304" pitchFamily="18" charset="0"/>
              </a:rPr>
              <a:t>the failure to recall a </a:t>
            </a:r>
            <a:r>
              <a:rPr dirty="0" lang="en-US" smtClean="0">
                <a:solidFill>
                  <a:srgbClr val="3A3A3A"/>
                </a:solidFill>
                <a:latin typeface="Times New Roman" panose="02020603050405020304" pitchFamily="18" charset="0"/>
                <a:cs typeface="Times New Roman" panose="02020603050405020304" pitchFamily="18" charset="0"/>
              </a:rPr>
              <a:t>memory</a:t>
            </a:r>
            <a:r>
              <a:rPr dirty="0" lang="en-US">
                <a:solidFill>
                  <a:srgbClr val="3A3A3A"/>
                </a:solidFill>
                <a:latin typeface="Times New Roman" panose="02020603050405020304" pitchFamily="18" charset="0"/>
                <a:cs typeface="Times New Roman" panose="02020603050405020304" pitchFamily="18" charset="0"/>
              </a:rPr>
              <a:t> </a:t>
            </a:r>
            <a:r>
              <a:rPr dirty="0" lang="en-US">
                <a:solidFill>
                  <a:srgbClr val="FF0000"/>
                </a:solidFill>
                <a:latin typeface="Times New Roman" panose="02020603050405020304" pitchFamily="18" charset="0"/>
                <a:cs typeface="Times New Roman" panose="02020603050405020304" pitchFamily="18" charset="0"/>
              </a:rPr>
              <a:t>due to missing </a:t>
            </a:r>
            <a:r>
              <a:rPr dirty="0" lang="en-US" smtClean="0">
                <a:solidFill>
                  <a:srgbClr val="FF0000"/>
                </a:solidFill>
                <a:latin typeface="Times New Roman" panose="02020603050405020304" pitchFamily="18" charset="0"/>
                <a:cs typeface="Times New Roman" panose="02020603050405020304" pitchFamily="18" charset="0"/>
              </a:rPr>
              <a:t>stimuli</a:t>
            </a:r>
            <a:r>
              <a:rPr dirty="0" lang="en-US">
                <a:solidFill>
                  <a:srgbClr val="FF0000"/>
                </a:solidFill>
                <a:latin typeface="Times New Roman" panose="02020603050405020304" pitchFamily="18" charset="0"/>
                <a:cs typeface="Times New Roman" panose="02020603050405020304" pitchFamily="18" charset="0"/>
              </a:rPr>
              <a:t> or cues</a:t>
            </a:r>
            <a:r>
              <a:rPr dirty="0" lang="en-US">
                <a:solidFill>
                  <a:srgbClr val="3A3A3A"/>
                </a:solidFill>
                <a:latin typeface="Times New Roman" panose="02020603050405020304" pitchFamily="18" charset="0"/>
                <a:cs typeface="Times New Roman" panose="02020603050405020304" pitchFamily="18" charset="0"/>
              </a:rPr>
              <a:t> that were present at the time the </a:t>
            </a:r>
            <a:r>
              <a:rPr dirty="0" lang="en-US" smtClean="0">
                <a:solidFill>
                  <a:srgbClr val="3A3A3A"/>
                </a:solidFill>
                <a:latin typeface="Times New Roman" panose="02020603050405020304" pitchFamily="18" charset="0"/>
                <a:cs typeface="Times New Roman" panose="02020603050405020304" pitchFamily="18" charset="0"/>
              </a:rPr>
              <a:t>memory </a:t>
            </a:r>
            <a:r>
              <a:rPr dirty="0" lang="en-US">
                <a:solidFill>
                  <a:srgbClr val="3A3A3A"/>
                </a:solidFill>
                <a:latin typeface="Times New Roman" panose="02020603050405020304" pitchFamily="18" charset="0"/>
                <a:cs typeface="Times New Roman" panose="02020603050405020304" pitchFamily="18" charset="0"/>
              </a:rPr>
              <a:t>was encoded</a:t>
            </a:r>
            <a:r>
              <a:rPr dirty="0" lang="en-US" smtClean="0">
                <a:solidFill>
                  <a:srgbClr val="3A3A3A"/>
                </a:solidFill>
                <a:latin typeface="Times New Roman" panose="02020603050405020304" pitchFamily="18" charset="0"/>
                <a:cs typeface="Times New Roman" panose="02020603050405020304" pitchFamily="18" charset="0"/>
              </a:rPr>
              <a:t>.</a:t>
            </a:r>
          </a:p>
          <a:p>
            <a:r>
              <a:rPr dirty="0" lang="en-US">
                <a:latin typeface="Times New Roman" panose="02020603050405020304" pitchFamily="18" charset="0"/>
                <a:cs typeface="Times New Roman" panose="02020603050405020304" pitchFamily="18" charset="0"/>
              </a:rPr>
              <a:t>For example, students would sometimes forget what they had studied before an exam. This occurs because of the examination room's environmental conditions are different to the room or place </a:t>
            </a:r>
            <a:r>
              <a:rPr dirty="0" lang="en-US" smtClean="0">
                <a:latin typeface="Times New Roman" panose="02020603050405020304" pitchFamily="18" charset="0"/>
                <a:cs typeface="Times New Roman" panose="02020603050405020304" pitchFamily="18" charset="0"/>
              </a:rPr>
              <a:t>where learning</a:t>
            </a:r>
            <a:r>
              <a:rPr dirty="0" lang="en-US">
                <a:latin typeface="Times New Roman" panose="02020603050405020304" pitchFamily="18" charset="0"/>
                <a:cs typeface="Times New Roman" panose="02020603050405020304" pitchFamily="18" charset="0"/>
              </a:rPr>
              <a:t> occurred</a:t>
            </a:r>
            <a:r>
              <a:rPr dirty="0" lang="en-US" smtClean="0">
                <a:latin typeface="Times New Roman" panose="02020603050405020304" pitchFamily="18" charset="0"/>
                <a:cs typeface="Times New Roman" panose="02020603050405020304" pitchFamily="18" charset="0"/>
              </a:rPr>
              <a:t>.</a:t>
            </a:r>
          </a:p>
          <a:p>
            <a:r>
              <a:rPr dirty="0" lang="en-US">
                <a:latin typeface="Times New Roman" panose="02020603050405020304" pitchFamily="18" charset="0"/>
                <a:cs typeface="Times New Roman" panose="02020603050405020304" pitchFamily="18" charset="0"/>
              </a:rPr>
              <a:t>In long-term memory, this type of memory failure may be the most common type of all</a:t>
            </a:r>
            <a:r>
              <a:rPr dirty="0" lang="en-US" smtClean="0">
                <a:latin typeface="Times New Roman" panose="02020603050405020304" pitchFamily="18" charset="0"/>
                <a:cs typeface="Times New Roman" panose="02020603050405020304" pitchFamily="18" charset="0"/>
              </a:rPr>
              <a:t>.</a:t>
            </a:r>
          </a:p>
          <a:p>
            <a:r>
              <a:rPr dirty="0" lang="en-US">
                <a:solidFill>
                  <a:srgbClr val="3A3A3A"/>
                </a:solidFill>
                <a:latin typeface="Times New Roman" panose="02020603050405020304" pitchFamily="18" charset="0"/>
                <a:cs typeface="Times New Roman" panose="02020603050405020304" pitchFamily="18" charset="0"/>
              </a:rPr>
              <a:t>There are two different types of cues: </a:t>
            </a:r>
            <a:r>
              <a:rPr dirty="0" lang="en-US">
                <a:solidFill>
                  <a:srgbClr val="00B050"/>
                </a:solidFill>
                <a:latin typeface="Times New Roman" panose="02020603050405020304" pitchFamily="18" charset="0"/>
                <a:cs typeface="Times New Roman" panose="02020603050405020304" pitchFamily="18" charset="0"/>
              </a:rPr>
              <a:t>state-dependent cues</a:t>
            </a:r>
            <a:r>
              <a:rPr dirty="0" lang="en-US">
                <a:solidFill>
                  <a:srgbClr val="3A3A3A"/>
                </a:solidFill>
                <a:latin typeface="Times New Roman" panose="02020603050405020304" pitchFamily="18" charset="0"/>
                <a:cs typeface="Times New Roman" panose="02020603050405020304" pitchFamily="18" charset="0"/>
              </a:rPr>
              <a:t> and </a:t>
            </a:r>
            <a:r>
              <a:rPr dirty="0" lang="en-US">
                <a:solidFill>
                  <a:srgbClr val="00B050"/>
                </a:solidFill>
                <a:latin typeface="Times New Roman" panose="02020603050405020304" pitchFamily="18" charset="0"/>
                <a:cs typeface="Times New Roman" panose="02020603050405020304" pitchFamily="18" charset="0"/>
              </a:rPr>
              <a:t>context-dependent cues</a:t>
            </a:r>
            <a:endParaRPr dirty="0" lang="am-ET">
              <a:solidFill>
                <a:srgbClr val="00B050"/>
              </a:solidFill>
              <a:cs typeface="Times New Roman" panose="02020603050405020304" pitchFamily="18" charset="0"/>
            </a:endParaRPr>
          </a:p>
        </p:txBody>
      </p:sp>
    </p:spTree>
  </p:cSld>
  <p:clrMapOvr>
    <a:masterClrMapping/>
  </p:clrMapOvr>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373" name=""/>
        <p:cNvGrpSpPr/>
        <p:nvPr/>
      </p:nvGrpSpPr>
      <p:grpSpPr>
        <a:xfrm>
          <a:off x="0" y="0"/>
          <a:ext cx="0" cy="0"/>
          <a:chOff x="0" y="0"/>
          <a:chExt cx="0" cy="0"/>
        </a:xfrm>
      </p:grpSpPr>
      <p:sp>
        <p:nvSpPr>
          <p:cNvPr id="1048749" name="Content Placeholder 2"/>
          <p:cNvSpPr>
            <a:spLocks noGrp="1"/>
          </p:cNvSpPr>
          <p:nvPr>
            <p:ph idx="1"/>
          </p:nvPr>
        </p:nvSpPr>
        <p:spPr>
          <a:xfrm>
            <a:off x="76200" y="76200"/>
            <a:ext cx="8915400" cy="6705600"/>
          </a:xfrm>
        </p:spPr>
        <p:txBody>
          <a:bodyPr>
            <a:normAutofit fontScale="85000" lnSpcReduction="20000"/>
          </a:bodyPr>
          <a:p>
            <a:pPr fontAlgn="base" indent="0" marL="0">
              <a:buNone/>
            </a:pPr>
            <a:r>
              <a:rPr b="1" dirty="0" lang="en-US">
                <a:solidFill>
                  <a:srgbClr val="3A3A3A"/>
                </a:solidFill>
                <a:latin typeface="Times New Roman" panose="02020603050405020304" pitchFamily="18" charset="0"/>
                <a:cs typeface="Times New Roman" panose="02020603050405020304" pitchFamily="18" charset="0"/>
              </a:rPr>
              <a:t>State-Dependent </a:t>
            </a:r>
            <a:r>
              <a:rPr b="1" dirty="0" lang="en-US" smtClean="0">
                <a:solidFill>
                  <a:srgbClr val="3A3A3A"/>
                </a:solidFill>
                <a:latin typeface="Times New Roman" panose="02020603050405020304" pitchFamily="18" charset="0"/>
                <a:cs typeface="Times New Roman" panose="02020603050405020304" pitchFamily="18" charset="0"/>
              </a:rPr>
              <a:t>Cues</a:t>
            </a:r>
          </a:p>
          <a:p>
            <a:pPr fontAlgn="base">
              <a:buFont typeface="Wingdings" panose="05000000000000000000" pitchFamily="2" charset="2"/>
              <a:buChar char="ü"/>
            </a:pPr>
            <a:r>
              <a:rPr dirty="0" lang="en-US">
                <a:solidFill>
                  <a:srgbClr val="3A3A3A"/>
                </a:solidFill>
                <a:latin typeface="Times New Roman" panose="02020603050405020304" pitchFamily="18" charset="0"/>
                <a:cs typeface="Times New Roman" panose="02020603050405020304" pitchFamily="18" charset="0"/>
              </a:rPr>
              <a:t>These are dependent on your </a:t>
            </a:r>
            <a:r>
              <a:rPr dirty="0" lang="en-US">
                <a:solidFill>
                  <a:srgbClr val="CC2200"/>
                </a:solidFill>
                <a:latin typeface="Times New Roman" panose="02020603050405020304" pitchFamily="18" charset="0"/>
                <a:cs typeface="Times New Roman" panose="02020603050405020304" pitchFamily="18" charset="0"/>
              </a:rPr>
              <a:t>state of mind</a:t>
            </a:r>
            <a:r>
              <a:rPr dirty="0" lang="en-US">
                <a:solidFill>
                  <a:srgbClr val="3A3A3A"/>
                </a:solidFill>
                <a:latin typeface="Times New Roman" panose="02020603050405020304" pitchFamily="18" charset="0"/>
                <a:cs typeface="Times New Roman" panose="02020603050405020304" pitchFamily="18" charset="0"/>
              </a:rPr>
              <a:t> and </a:t>
            </a:r>
            <a:r>
              <a:rPr dirty="0" lang="en-US">
                <a:solidFill>
                  <a:srgbClr val="FF0000"/>
                </a:solidFill>
                <a:latin typeface="Times New Roman" panose="02020603050405020304" pitchFamily="18" charset="0"/>
                <a:cs typeface="Times New Roman" panose="02020603050405020304" pitchFamily="18" charset="0"/>
              </a:rPr>
              <a:t>being</a:t>
            </a:r>
            <a:r>
              <a:rPr dirty="0" lang="en-US">
                <a:solidFill>
                  <a:srgbClr val="3A3A3A"/>
                </a:solidFill>
                <a:latin typeface="Times New Roman" panose="02020603050405020304" pitchFamily="18" charset="0"/>
                <a:cs typeface="Times New Roman" panose="02020603050405020304" pitchFamily="18" charset="0"/>
              </a:rPr>
              <a:t> at the time: </a:t>
            </a:r>
            <a:endParaRPr dirty="0" lang="en-US" smtClean="0">
              <a:solidFill>
                <a:srgbClr val="3A3A3A"/>
              </a:solidFill>
              <a:latin typeface="Times New Roman" panose="02020603050405020304" pitchFamily="18" charset="0"/>
              <a:cs typeface="Times New Roman" panose="02020603050405020304" pitchFamily="18" charset="0"/>
            </a:endParaRPr>
          </a:p>
          <a:p>
            <a:pPr fontAlgn="base">
              <a:buFont typeface="Wingdings" panose="05000000000000000000" pitchFamily="2" charset="2"/>
              <a:buChar char="ü"/>
            </a:pPr>
            <a:r>
              <a:rPr dirty="0" lang="en-US">
                <a:solidFill>
                  <a:srgbClr val="3A3A3A"/>
                </a:solidFill>
                <a:latin typeface="Times New Roman" panose="02020603050405020304" pitchFamily="18" charset="0"/>
                <a:cs typeface="Times New Roman" panose="02020603050405020304" pitchFamily="18" charset="0"/>
              </a:rPr>
              <a:t>I</a:t>
            </a:r>
            <a:r>
              <a:rPr dirty="0" lang="en-US" smtClean="0">
                <a:solidFill>
                  <a:srgbClr val="3A3A3A"/>
                </a:solidFill>
                <a:latin typeface="Times New Roman" panose="02020603050405020304" pitchFamily="18" charset="0"/>
                <a:cs typeface="Times New Roman" panose="02020603050405020304" pitchFamily="18" charset="0"/>
              </a:rPr>
              <a:t>f </a:t>
            </a:r>
            <a:r>
              <a:rPr dirty="0" lang="en-US">
                <a:solidFill>
                  <a:srgbClr val="3A3A3A"/>
                </a:solidFill>
                <a:latin typeface="Times New Roman" panose="02020603050405020304" pitchFamily="18" charset="0"/>
                <a:cs typeface="Times New Roman" panose="02020603050405020304" pitchFamily="18" charset="0"/>
              </a:rPr>
              <a:t>you </a:t>
            </a:r>
            <a:r>
              <a:rPr dirty="0" lang="en-US" smtClean="0">
                <a:solidFill>
                  <a:srgbClr val="3A3A3A"/>
                </a:solidFill>
                <a:latin typeface="Times New Roman" panose="02020603050405020304" pitchFamily="18" charset="0"/>
                <a:cs typeface="Times New Roman" panose="02020603050405020304" pitchFamily="18" charset="0"/>
              </a:rPr>
              <a:t>were </a:t>
            </a:r>
            <a:r>
              <a:rPr dirty="0" lang="en-US">
                <a:solidFill>
                  <a:srgbClr val="FF0000"/>
                </a:solidFill>
                <a:latin typeface="Times New Roman" panose="02020603050405020304" pitchFamily="18" charset="0"/>
                <a:cs typeface="Times New Roman" panose="02020603050405020304" pitchFamily="18" charset="0"/>
              </a:rPr>
              <a:t>drugged</a:t>
            </a:r>
            <a:r>
              <a:rPr dirty="0" lang="en-US">
                <a:solidFill>
                  <a:srgbClr val="3A3A3A"/>
                </a:solidFill>
                <a:latin typeface="Times New Roman" panose="02020603050405020304" pitchFamily="18" charset="0"/>
                <a:cs typeface="Times New Roman" panose="02020603050405020304" pitchFamily="18" charset="0"/>
              </a:rPr>
              <a:t>, </a:t>
            </a:r>
            <a:r>
              <a:rPr dirty="0" lang="en-US">
                <a:solidFill>
                  <a:srgbClr val="00B050"/>
                </a:solidFill>
                <a:latin typeface="Times New Roman" panose="02020603050405020304" pitchFamily="18" charset="0"/>
                <a:cs typeface="Times New Roman" panose="02020603050405020304" pitchFamily="18" charset="0"/>
              </a:rPr>
              <a:t>upset</a:t>
            </a:r>
            <a:r>
              <a:rPr dirty="0" lang="en-US">
                <a:solidFill>
                  <a:srgbClr val="3A3A3A"/>
                </a:solidFill>
                <a:latin typeface="Times New Roman" panose="02020603050405020304" pitchFamily="18" charset="0"/>
                <a:cs typeface="Times New Roman" panose="02020603050405020304" pitchFamily="18" charset="0"/>
              </a:rPr>
              <a:t>, </a:t>
            </a:r>
            <a:r>
              <a:rPr dirty="0" lang="en-US">
                <a:solidFill>
                  <a:srgbClr val="0070C0"/>
                </a:solidFill>
                <a:latin typeface="Times New Roman" panose="02020603050405020304" pitchFamily="18" charset="0"/>
                <a:cs typeface="Times New Roman" panose="02020603050405020304" pitchFamily="18" charset="0"/>
              </a:rPr>
              <a:t>anxious</a:t>
            </a:r>
            <a:r>
              <a:rPr dirty="0" lang="en-US">
                <a:solidFill>
                  <a:srgbClr val="3A3A3A"/>
                </a:solidFill>
                <a:latin typeface="Times New Roman" panose="02020603050405020304" pitchFamily="18" charset="0"/>
                <a:cs typeface="Times New Roman" panose="02020603050405020304" pitchFamily="18" charset="0"/>
              </a:rPr>
              <a:t>, </a:t>
            </a:r>
            <a:r>
              <a:rPr dirty="0" lang="en-US">
                <a:solidFill>
                  <a:schemeClr val="accent3"/>
                </a:solidFill>
                <a:latin typeface="Times New Roman" panose="02020603050405020304" pitchFamily="18" charset="0"/>
                <a:cs typeface="Times New Roman" panose="02020603050405020304" pitchFamily="18" charset="0"/>
              </a:rPr>
              <a:t>happy</a:t>
            </a:r>
            <a:r>
              <a:rPr dirty="0" lang="en-US">
                <a:solidFill>
                  <a:srgbClr val="3A3A3A"/>
                </a:solidFill>
                <a:latin typeface="Times New Roman" panose="02020603050405020304" pitchFamily="18" charset="0"/>
                <a:cs typeface="Times New Roman" panose="02020603050405020304" pitchFamily="18" charset="0"/>
              </a:rPr>
              <a:t>, </a:t>
            </a:r>
            <a:r>
              <a:rPr dirty="0" lang="en-US">
                <a:solidFill>
                  <a:srgbClr val="FFC000"/>
                </a:solidFill>
                <a:latin typeface="Times New Roman" panose="02020603050405020304" pitchFamily="18" charset="0"/>
                <a:cs typeface="Times New Roman" panose="02020603050405020304" pitchFamily="18" charset="0"/>
              </a:rPr>
              <a:t>in love</a:t>
            </a:r>
            <a:r>
              <a:rPr dirty="0" lang="en-US">
                <a:solidFill>
                  <a:srgbClr val="3A3A3A"/>
                </a:solidFill>
                <a:latin typeface="Times New Roman" panose="02020603050405020304" pitchFamily="18" charset="0"/>
                <a:cs typeface="Times New Roman" panose="02020603050405020304" pitchFamily="18" charset="0"/>
              </a:rPr>
              <a:t>, or in any other state such as these when you processed a memory, you are more likely to be able to retrieve the memory if you </a:t>
            </a:r>
            <a:r>
              <a:rPr dirty="0" lang="en-US">
                <a:solidFill>
                  <a:srgbClr val="FF0000"/>
                </a:solidFill>
                <a:latin typeface="Times New Roman" panose="02020603050405020304" pitchFamily="18" charset="0"/>
                <a:cs typeface="Times New Roman" panose="02020603050405020304" pitchFamily="18" charset="0"/>
              </a:rPr>
              <a:t>are in the same state</a:t>
            </a:r>
            <a:r>
              <a:rPr dirty="0" lang="en-US" smtClean="0">
                <a:solidFill>
                  <a:srgbClr val="3A3A3A"/>
                </a:solidFill>
                <a:latin typeface="Times New Roman" panose="02020603050405020304" pitchFamily="18" charset="0"/>
                <a:cs typeface="Times New Roman" panose="02020603050405020304" pitchFamily="18" charset="0"/>
              </a:rPr>
              <a:t>.</a:t>
            </a:r>
          </a:p>
          <a:p>
            <a:pPr fontAlgn="base" indent="0" marL="0">
              <a:buNone/>
            </a:pPr>
            <a:r>
              <a:rPr b="1" dirty="0" lang="en-US" smtClean="0">
                <a:solidFill>
                  <a:srgbClr val="3A3A3A"/>
                </a:solidFill>
                <a:latin typeface="Times New Roman" panose="02020603050405020304" pitchFamily="18" charset="0"/>
                <a:cs typeface="Times New Roman" panose="02020603050405020304" pitchFamily="18" charset="0"/>
              </a:rPr>
              <a:t>Context dependent cues</a:t>
            </a:r>
          </a:p>
          <a:p>
            <a:pPr fontAlgn="base" indent="0" marL="0">
              <a:buNone/>
            </a:pPr>
            <a:r>
              <a:rPr dirty="0" lang="en-US">
                <a:solidFill>
                  <a:srgbClr val="3A3A3A"/>
                </a:solidFill>
                <a:latin typeface="Times New Roman" panose="02020603050405020304" pitchFamily="18" charset="0"/>
                <a:cs typeface="Times New Roman" panose="02020603050405020304" pitchFamily="18" charset="0"/>
              </a:rPr>
              <a:t>These are dependent on </a:t>
            </a:r>
            <a:r>
              <a:rPr dirty="0" lang="en-US" smtClean="0">
                <a:solidFill>
                  <a:srgbClr val="3A3A3A"/>
                </a:solidFill>
                <a:latin typeface="Times New Roman" panose="02020603050405020304" pitchFamily="18" charset="0"/>
                <a:cs typeface="Times New Roman" panose="02020603050405020304" pitchFamily="18" charset="0"/>
              </a:rPr>
              <a:t>the environment</a:t>
            </a:r>
            <a:r>
              <a:rPr dirty="0" lang="en-US">
                <a:solidFill>
                  <a:srgbClr val="3A3A3A"/>
                </a:solidFill>
                <a:latin typeface="Times New Roman" panose="02020603050405020304" pitchFamily="18" charset="0"/>
                <a:cs typeface="Times New Roman" panose="02020603050405020304" pitchFamily="18" charset="0"/>
              </a:rPr>
              <a:t> and situation</a:t>
            </a:r>
            <a:r>
              <a:rPr dirty="0" lang="en-US" smtClean="0">
                <a:solidFill>
                  <a:srgbClr val="3A3A3A"/>
                </a:solidFill>
                <a:latin typeface="Times New Roman" panose="02020603050405020304" pitchFamily="18" charset="0"/>
                <a:cs typeface="Times New Roman" panose="02020603050405020304" pitchFamily="18" charset="0"/>
              </a:rPr>
              <a:t>:</a:t>
            </a:r>
          </a:p>
          <a:p>
            <a:pPr fontAlgn="base">
              <a:buFont typeface="Wingdings" panose="05000000000000000000" pitchFamily="2" charset="2"/>
              <a:buChar char="ü"/>
            </a:pPr>
            <a:r>
              <a:rPr dirty="0" lang="en-US" smtClean="0">
                <a:solidFill>
                  <a:srgbClr val="3A3A3A"/>
                </a:solidFill>
                <a:latin typeface="Times New Roman" panose="02020603050405020304" pitchFamily="18" charset="0"/>
                <a:cs typeface="Times New Roman" panose="02020603050405020304" pitchFamily="18" charset="0"/>
              </a:rPr>
              <a:t> If </a:t>
            </a:r>
            <a:r>
              <a:rPr dirty="0" lang="en-US">
                <a:solidFill>
                  <a:srgbClr val="3A3A3A"/>
                </a:solidFill>
                <a:latin typeface="Times New Roman" panose="02020603050405020304" pitchFamily="18" charset="0"/>
                <a:cs typeface="Times New Roman" panose="02020603050405020304" pitchFamily="18" charset="0"/>
              </a:rPr>
              <a:t>you were </a:t>
            </a:r>
            <a:r>
              <a:rPr dirty="0" i="1" lang="en-US" smtClean="0">
                <a:solidFill>
                  <a:srgbClr val="3A3A3A"/>
                </a:solidFill>
                <a:latin typeface="Times New Roman" panose="02020603050405020304" pitchFamily="18" charset="0"/>
                <a:cs typeface="Times New Roman" panose="02020603050405020304" pitchFamily="18" charset="0"/>
              </a:rPr>
              <a:t>cold</a:t>
            </a:r>
          </a:p>
          <a:p>
            <a:pPr fontAlgn="base">
              <a:buFont typeface="Wingdings" panose="05000000000000000000" pitchFamily="2" charset="2"/>
              <a:buChar char="ü"/>
            </a:pPr>
            <a:r>
              <a:rPr dirty="0" lang="en-US" smtClean="0">
                <a:solidFill>
                  <a:srgbClr val="3A3A3A"/>
                </a:solidFill>
                <a:latin typeface="Times New Roman" panose="02020603050405020304" pitchFamily="18" charset="0"/>
                <a:cs typeface="Times New Roman" panose="02020603050405020304" pitchFamily="18" charset="0"/>
              </a:rPr>
              <a:t> </a:t>
            </a:r>
            <a:r>
              <a:rPr dirty="0" lang="en-US">
                <a:solidFill>
                  <a:srgbClr val="3A3A3A"/>
                </a:solidFill>
                <a:latin typeface="Times New Roman" panose="02020603050405020304" pitchFamily="18" charset="0"/>
                <a:cs typeface="Times New Roman" panose="02020603050405020304" pitchFamily="18" charset="0"/>
              </a:rPr>
              <a:t>with a certain </a:t>
            </a:r>
            <a:r>
              <a:rPr dirty="0" lang="en-US" smtClean="0">
                <a:solidFill>
                  <a:srgbClr val="3A3A3A"/>
                </a:solidFill>
                <a:latin typeface="Times New Roman" panose="02020603050405020304" pitchFamily="18" charset="0"/>
                <a:cs typeface="Times New Roman" panose="02020603050405020304" pitchFamily="18" charset="0"/>
              </a:rPr>
              <a:t>person</a:t>
            </a:r>
          </a:p>
          <a:p>
            <a:pPr fontAlgn="base">
              <a:buFont typeface="Wingdings" panose="05000000000000000000" pitchFamily="2" charset="2"/>
              <a:buChar char="ü"/>
            </a:pPr>
            <a:r>
              <a:rPr dirty="0" lang="en-US" smtClean="0">
                <a:solidFill>
                  <a:srgbClr val="3A3A3A"/>
                </a:solidFill>
                <a:latin typeface="Times New Roman" panose="02020603050405020304" pitchFamily="18" charset="0"/>
                <a:cs typeface="Times New Roman" panose="02020603050405020304" pitchFamily="18" charset="0"/>
              </a:rPr>
              <a:t> Smelt </a:t>
            </a:r>
            <a:r>
              <a:rPr dirty="0" lang="en-US">
                <a:solidFill>
                  <a:srgbClr val="3A3A3A"/>
                </a:solidFill>
                <a:latin typeface="Times New Roman" panose="02020603050405020304" pitchFamily="18" charset="0"/>
                <a:cs typeface="Times New Roman" panose="02020603050405020304" pitchFamily="18" charset="0"/>
              </a:rPr>
              <a:t>a certain </a:t>
            </a:r>
            <a:r>
              <a:rPr dirty="0" lang="en-US" smtClean="0">
                <a:solidFill>
                  <a:srgbClr val="3A3A3A"/>
                </a:solidFill>
                <a:latin typeface="Times New Roman" panose="02020603050405020304" pitchFamily="18" charset="0"/>
                <a:cs typeface="Times New Roman" panose="02020603050405020304" pitchFamily="18" charset="0"/>
              </a:rPr>
              <a:t>smell</a:t>
            </a:r>
          </a:p>
          <a:p>
            <a:pPr fontAlgn="base">
              <a:buFont typeface="Wingdings" panose="05000000000000000000" pitchFamily="2" charset="2"/>
              <a:buChar char="ü"/>
            </a:pPr>
            <a:r>
              <a:rPr dirty="0" lang="en-US">
                <a:solidFill>
                  <a:srgbClr val="3A3A3A"/>
                </a:solidFill>
                <a:latin typeface="Times New Roman" panose="02020603050405020304" pitchFamily="18" charset="0"/>
                <a:cs typeface="Times New Roman" panose="02020603050405020304" pitchFamily="18" charset="0"/>
              </a:rPr>
              <a:t>H</a:t>
            </a:r>
            <a:r>
              <a:rPr dirty="0" lang="en-US" smtClean="0">
                <a:solidFill>
                  <a:srgbClr val="3A3A3A"/>
                </a:solidFill>
                <a:latin typeface="Times New Roman" panose="02020603050405020304" pitchFamily="18" charset="0"/>
                <a:cs typeface="Times New Roman" panose="02020603050405020304" pitchFamily="18" charset="0"/>
              </a:rPr>
              <a:t>eard </a:t>
            </a:r>
            <a:r>
              <a:rPr dirty="0" lang="en-US">
                <a:solidFill>
                  <a:srgbClr val="3A3A3A"/>
                </a:solidFill>
                <a:latin typeface="Times New Roman" panose="02020603050405020304" pitchFamily="18" charset="0"/>
                <a:cs typeface="Times New Roman" panose="02020603050405020304" pitchFamily="18" charset="0"/>
              </a:rPr>
              <a:t>a certain </a:t>
            </a:r>
            <a:r>
              <a:rPr dirty="0" lang="en-US" smtClean="0">
                <a:solidFill>
                  <a:srgbClr val="3A3A3A"/>
                </a:solidFill>
                <a:latin typeface="Times New Roman" panose="02020603050405020304" pitchFamily="18" charset="0"/>
                <a:cs typeface="Times New Roman" panose="02020603050405020304" pitchFamily="18" charset="0"/>
              </a:rPr>
              <a:t>phrase,</a:t>
            </a:r>
          </a:p>
          <a:p>
            <a:pPr fontAlgn="base">
              <a:buFont typeface="Wingdings" panose="05000000000000000000" pitchFamily="2" charset="2"/>
              <a:buChar char="ü"/>
            </a:pPr>
            <a:r>
              <a:rPr dirty="0" lang="en-US">
                <a:solidFill>
                  <a:srgbClr val="3A3A3A"/>
                </a:solidFill>
                <a:latin typeface="Times New Roman" panose="02020603050405020304" pitchFamily="18" charset="0"/>
                <a:cs typeface="Times New Roman" panose="02020603050405020304" pitchFamily="18" charset="0"/>
              </a:rPr>
              <a:t>E</a:t>
            </a:r>
            <a:r>
              <a:rPr dirty="0" lang="en-US" smtClean="0">
                <a:solidFill>
                  <a:srgbClr val="3A3A3A"/>
                </a:solidFill>
                <a:latin typeface="Times New Roman" panose="02020603050405020304" pitchFamily="18" charset="0"/>
                <a:cs typeface="Times New Roman" panose="02020603050405020304" pitchFamily="18" charset="0"/>
              </a:rPr>
              <a:t>xperiencing </a:t>
            </a:r>
            <a:r>
              <a:rPr dirty="0" lang="en-US">
                <a:solidFill>
                  <a:srgbClr val="3A3A3A"/>
                </a:solidFill>
                <a:latin typeface="Times New Roman" panose="02020603050405020304" pitchFamily="18" charset="0"/>
                <a:cs typeface="Times New Roman" panose="02020603050405020304" pitchFamily="18" charset="0"/>
              </a:rPr>
              <a:t>a certain type of weather, or in any context like those when you processed the memory, you are more likely to be able to retrieve the memory if you are in the same context.</a:t>
            </a:r>
            <a:endParaRPr b="1" dirty="0" lang="en-US">
              <a:solidFill>
                <a:srgbClr val="3A3A3A"/>
              </a:solidFill>
              <a:latin typeface="Times New Roman" panose="02020603050405020304" pitchFamily="18" charset="0"/>
              <a:cs typeface="Times New Roman" panose="02020603050405020304" pitchFamily="18" charset="0"/>
            </a:endParaRPr>
          </a:p>
          <a:p>
            <a:pPr indent="0" marL="0">
              <a:buNone/>
            </a:pPr>
            <a:endParaRPr dirty="0" lang="am-ET"/>
          </a:p>
        </p:txBody>
      </p:sp>
    </p:spTree>
  </p:cSld>
  <p:clrMapOvr>
    <a:masterClrMapping/>
  </p:clrMapOvr>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282" name=""/>
        <p:cNvGrpSpPr/>
        <p:nvPr/>
      </p:nvGrpSpPr>
      <p:grpSpPr>
        <a:xfrm>
          <a:off x="0" y="0"/>
          <a:ext cx="0" cy="0"/>
          <a:chOff x="0" y="0"/>
          <a:chExt cx="0" cy="0"/>
        </a:xfrm>
      </p:grpSpPr>
      <p:sp>
        <p:nvSpPr>
          <p:cNvPr id="1048615" name="Content Placeholder 2"/>
          <p:cNvSpPr>
            <a:spLocks noGrp="1"/>
          </p:cNvSpPr>
          <p:nvPr>
            <p:ph idx="1"/>
          </p:nvPr>
        </p:nvSpPr>
        <p:spPr>
          <a:xfrm>
            <a:off x="152400" y="152400"/>
            <a:ext cx="8915400" cy="6553200"/>
          </a:xfrm>
        </p:spPr>
        <p:txBody>
          <a:bodyPr>
            <a:normAutofit fontScale="96875" lnSpcReduction="10000"/>
          </a:bodyPr>
          <a:p>
            <a:pPr indent="0" marL="0">
              <a:buNone/>
            </a:pPr>
            <a:r>
              <a:rPr dirty="0" lang="en-US" smtClean="0">
                <a:latin typeface="Times New Roman" panose="02020603050405020304" pitchFamily="18" charset="0"/>
                <a:cs typeface="Times New Roman" panose="02020603050405020304" pitchFamily="18" charset="0"/>
              </a:rPr>
              <a:t>To sum up, the above three school of thoughts try to examine </a:t>
            </a:r>
            <a:r>
              <a:rPr dirty="0" lang="en-US" smtClean="0">
                <a:solidFill>
                  <a:srgbClr val="FF0000"/>
                </a:solidFill>
                <a:latin typeface="Times New Roman" panose="02020603050405020304" pitchFamily="18" charset="0"/>
                <a:cs typeface="Times New Roman" panose="02020603050405020304" pitchFamily="18" charset="0"/>
              </a:rPr>
              <a:t>the human mind</a:t>
            </a:r>
            <a:r>
              <a:rPr dirty="0" lang="en-US" smtClean="0">
                <a:latin typeface="Times New Roman" panose="02020603050405020304" pitchFamily="18" charset="0"/>
                <a:cs typeface="Times New Roman" panose="02020603050405020304" pitchFamily="18" charset="0"/>
              </a:rPr>
              <a:t>; which is an internal, not visible, and hidden experience of human beings.</a:t>
            </a:r>
          </a:p>
          <a:p>
            <a:pPr>
              <a:buFont typeface="Wingdings" panose="05000000000000000000" pitchFamily="2" charset="2"/>
              <a:buChar char="v"/>
            </a:pPr>
            <a:r>
              <a:rPr dirty="0" lang="en-US" smtClean="0">
                <a:latin typeface="Times New Roman" panose="02020603050405020304" pitchFamily="18" charset="0"/>
                <a:cs typeface="Times New Roman" panose="02020603050405020304" pitchFamily="18" charset="0"/>
              </a:rPr>
              <a:t>Although it could be useful to understand this experience, it was believed that this subjective, private </a:t>
            </a:r>
            <a:r>
              <a:rPr dirty="0" lang="en-US" smtClean="0">
                <a:solidFill>
                  <a:srgbClr val="00B0F0"/>
                </a:solidFill>
                <a:latin typeface="Times New Roman" panose="02020603050405020304" pitchFamily="18" charset="0"/>
                <a:cs typeface="Times New Roman" panose="02020603050405020304" pitchFamily="18" charset="0"/>
              </a:rPr>
              <a:t>experience can‘t be observable, measurable, and hence can‘t be studied scientifically.</a:t>
            </a:r>
            <a:r>
              <a:rPr dirty="0" lang="en-US" smtClean="0">
                <a:latin typeface="Times New Roman" panose="02020603050405020304" pitchFamily="18" charset="0"/>
                <a:cs typeface="Times New Roman" panose="02020603050405020304" pitchFamily="18" charset="0"/>
              </a:rPr>
              <a:t> </a:t>
            </a:r>
          </a:p>
          <a:p>
            <a:pPr>
              <a:buFont typeface="Wingdings" panose="05000000000000000000" pitchFamily="2" charset="2"/>
              <a:buChar char="v"/>
            </a:pPr>
            <a:r>
              <a:rPr dirty="0" lang="en-US" smtClean="0">
                <a:latin typeface="Times New Roman" panose="02020603050405020304" pitchFamily="18" charset="0"/>
                <a:cs typeface="Times New Roman" panose="02020603050405020304" pitchFamily="18" charset="0"/>
              </a:rPr>
              <a:t>Therefore, psychology needs to get rid of dealing with subjectivity in all its forms and rather focus on studying behavior</a:t>
            </a:r>
          </a:p>
          <a:p>
            <a:pPr>
              <a:buFont typeface="Wingdings" panose="05000000000000000000" pitchFamily="2" charset="2"/>
              <a:buChar char="v"/>
            </a:pPr>
            <a:r>
              <a:rPr dirty="0" lang="en-US" smtClean="0">
                <a:latin typeface="Times New Roman" panose="02020603050405020304" pitchFamily="18" charset="0"/>
                <a:cs typeface="Times New Roman" panose="02020603050405020304" pitchFamily="18" charset="0"/>
              </a:rPr>
              <a:t>This has led to the birth of a new paradigm of thought about psychology called ‘</a:t>
            </a:r>
            <a:r>
              <a:rPr dirty="0" lang="en-US" smtClean="0">
                <a:solidFill>
                  <a:srgbClr val="FF0000"/>
                </a:solidFill>
                <a:latin typeface="Times New Roman" panose="02020603050405020304" pitchFamily="18" charset="0"/>
                <a:cs typeface="Times New Roman" panose="02020603050405020304" pitchFamily="18" charset="0"/>
              </a:rPr>
              <a:t>behaviorism’</a:t>
            </a:r>
            <a:r>
              <a:rPr dirty="0" lang="en-US" smtClean="0">
                <a:latin typeface="Times New Roman" panose="02020603050405020304" pitchFamily="18" charset="0"/>
                <a:cs typeface="Times New Roman" panose="02020603050405020304" pitchFamily="18" charset="0"/>
              </a:rPr>
              <a:t>. </a:t>
            </a:r>
            <a:endParaRPr dirty="0" lang="am-ET">
              <a:cs typeface="Times New Roman" panose="02020603050405020304" pitchFamily="18" charset="0"/>
            </a:endParaRPr>
          </a:p>
        </p:txBody>
      </p:sp>
    </p:spTree>
  </p:cSld>
  <p:clrMapOvr>
    <a:masterClrMapping/>
  </p:clrMapOvr>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374" name=""/>
        <p:cNvGrpSpPr/>
        <p:nvPr/>
      </p:nvGrpSpPr>
      <p:grpSpPr>
        <a:xfrm>
          <a:off x="0" y="0"/>
          <a:ext cx="0" cy="0"/>
          <a:chOff x="0" y="0"/>
          <a:chExt cx="0" cy="0"/>
        </a:xfrm>
      </p:grpSpPr>
      <p:sp>
        <p:nvSpPr>
          <p:cNvPr id="1048750" name="Title 1"/>
          <p:cNvSpPr>
            <a:spLocks noGrp="1"/>
          </p:cNvSpPr>
          <p:nvPr>
            <p:ph type="title"/>
          </p:nvPr>
        </p:nvSpPr>
        <p:spPr>
          <a:xfrm>
            <a:off x="457200" y="274638"/>
            <a:ext cx="8229600" cy="411162"/>
          </a:xfrm>
        </p:spPr>
        <p:txBody>
          <a:bodyPr>
            <a:normAutofit fontScale="90000"/>
          </a:bodyPr>
          <a:p>
            <a:r>
              <a:rPr dirty="0" lang="en-US" smtClean="0">
                <a:solidFill>
                  <a:srgbClr val="FF0000"/>
                </a:solidFill>
                <a:latin typeface="Times New Roman" panose="02020603050405020304" pitchFamily="18" charset="0"/>
                <a:cs typeface="Times New Roman" panose="02020603050405020304" pitchFamily="18" charset="0"/>
              </a:rPr>
              <a:t>Memory impairment</a:t>
            </a:r>
            <a:endParaRPr dirty="0" lang="am-ET">
              <a:solidFill>
                <a:srgbClr val="FF0000"/>
              </a:solidFill>
              <a:cs typeface="Times New Roman" panose="02020603050405020304" pitchFamily="18" charset="0"/>
            </a:endParaRPr>
          </a:p>
        </p:txBody>
      </p:sp>
      <p:sp>
        <p:nvSpPr>
          <p:cNvPr id="1048751" name="Content Placeholder 2"/>
          <p:cNvSpPr>
            <a:spLocks noGrp="1"/>
          </p:cNvSpPr>
          <p:nvPr>
            <p:ph idx="1"/>
          </p:nvPr>
        </p:nvSpPr>
        <p:spPr>
          <a:xfrm>
            <a:off x="0" y="685800"/>
            <a:ext cx="9144000" cy="6019800"/>
          </a:xfrm>
        </p:spPr>
        <p:txBody>
          <a:bodyPr>
            <a:normAutofit fontScale="92500" lnSpcReduction="20000"/>
          </a:bodyPr>
          <a:p>
            <a:r>
              <a:rPr dirty="0" lang="en-US" smtClean="0">
                <a:solidFill>
                  <a:srgbClr val="333333"/>
                </a:solidFill>
                <a:latin typeface="Times New Roman" panose="02020603050405020304" pitchFamily="18" charset="0"/>
                <a:cs typeface="Times New Roman" panose="02020603050405020304" pitchFamily="18" charset="0"/>
              </a:rPr>
              <a:t>It is lack </a:t>
            </a:r>
            <a:r>
              <a:rPr dirty="0" lang="en-US">
                <a:solidFill>
                  <a:srgbClr val="333333"/>
                </a:solidFill>
                <a:latin typeface="Times New Roman" panose="02020603050405020304" pitchFamily="18" charset="0"/>
                <a:cs typeface="Times New Roman" panose="02020603050405020304" pitchFamily="18" charset="0"/>
              </a:rPr>
              <a:t>of a person’s ability to consistently recollect information to the extent of impairing the daily activities of the person</a:t>
            </a:r>
            <a:r>
              <a:rPr dirty="0" lang="en-US" smtClean="0">
                <a:solidFill>
                  <a:srgbClr val="333333"/>
                </a:solidFill>
                <a:latin typeface="Times New Roman" panose="02020603050405020304" pitchFamily="18" charset="0"/>
                <a:cs typeface="Times New Roman" panose="02020603050405020304" pitchFamily="18" charset="0"/>
              </a:rPr>
              <a:t>.</a:t>
            </a:r>
          </a:p>
          <a:p>
            <a:r>
              <a:rPr dirty="0" lang="en-US">
                <a:solidFill>
                  <a:srgbClr val="333333"/>
                </a:solidFill>
                <a:latin typeface="Times New Roman" panose="02020603050405020304" pitchFamily="18" charset="0"/>
                <a:cs typeface="Times New Roman" panose="02020603050405020304" pitchFamily="18" charset="0"/>
              </a:rPr>
              <a:t>when a person shows severe lapses of memory than is usual for his age, it is usually a sign of </a:t>
            </a:r>
            <a:r>
              <a:rPr b="1" dirty="0" lang="en-US">
                <a:solidFill>
                  <a:srgbClr val="00B0F0"/>
                </a:solidFill>
                <a:latin typeface="Times New Roman" panose="02020603050405020304" pitchFamily="18" charset="0"/>
                <a:cs typeface="Times New Roman" panose="02020603050405020304" pitchFamily="18" charset="0"/>
              </a:rPr>
              <a:t>memory </a:t>
            </a:r>
            <a:r>
              <a:rPr b="1" dirty="0" lang="en-US" smtClean="0">
                <a:solidFill>
                  <a:srgbClr val="00B0F0"/>
                </a:solidFill>
                <a:latin typeface="Times New Roman" panose="02020603050405020304" pitchFamily="18" charset="0"/>
                <a:cs typeface="Times New Roman" panose="02020603050405020304" pitchFamily="18" charset="0"/>
              </a:rPr>
              <a:t>Impairment.</a:t>
            </a:r>
          </a:p>
          <a:p>
            <a:pPr algn="ctr" indent="0" marL="0">
              <a:buNone/>
            </a:pPr>
            <a:r>
              <a:rPr dirty="0" lang="en-US" smtClean="0">
                <a:solidFill>
                  <a:srgbClr val="FF0000"/>
                </a:solidFill>
                <a:latin typeface="Times New Roman" panose="02020603050405020304" pitchFamily="18" charset="0"/>
                <a:cs typeface="Times New Roman" panose="02020603050405020304" pitchFamily="18" charset="0"/>
              </a:rPr>
              <a:t>Causes of memory impairment</a:t>
            </a:r>
          </a:p>
          <a:p>
            <a:pPr indent="0" marL="0">
              <a:buNone/>
            </a:pPr>
            <a:r>
              <a:rPr dirty="0" lang="en-US">
                <a:solidFill>
                  <a:srgbClr val="333333"/>
                </a:solidFill>
                <a:latin typeface="Times New Roman" panose="02020603050405020304" pitchFamily="18" charset="0"/>
                <a:cs typeface="Times New Roman" panose="02020603050405020304" pitchFamily="18" charset="0"/>
              </a:rPr>
              <a:t>Acute or sudden memory loss is usually caused </a:t>
            </a:r>
            <a:r>
              <a:rPr dirty="0" lang="en-US" smtClean="0">
                <a:solidFill>
                  <a:srgbClr val="333333"/>
                </a:solidFill>
                <a:latin typeface="Times New Roman" panose="02020603050405020304" pitchFamily="18" charset="0"/>
                <a:cs typeface="Times New Roman" panose="02020603050405020304" pitchFamily="18" charset="0"/>
              </a:rPr>
              <a:t>by:</a:t>
            </a:r>
            <a:r>
              <a:rPr dirty="0" lang="en-US">
                <a:solidFill>
                  <a:srgbClr val="333333"/>
                </a:solidFill>
                <a:latin typeface="Times New Roman" panose="02020603050405020304" pitchFamily="18" charset="0"/>
                <a:cs typeface="Times New Roman" panose="02020603050405020304" pitchFamily="18" charset="0"/>
              </a:rPr>
              <a:t> </a:t>
            </a:r>
            <a:endParaRPr dirty="0" lang="en-US" smtClean="0">
              <a:solidFill>
                <a:srgbClr val="333333"/>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ü"/>
            </a:pPr>
            <a:r>
              <a:rPr dirty="0" lang="en-US">
                <a:solidFill>
                  <a:srgbClr val="333333"/>
                </a:solidFill>
                <a:latin typeface="Times New Roman" panose="02020603050405020304" pitchFamily="18" charset="0"/>
                <a:cs typeface="Times New Roman" panose="02020603050405020304" pitchFamily="18" charset="0"/>
              </a:rPr>
              <a:t>B</a:t>
            </a:r>
            <a:r>
              <a:rPr dirty="0" lang="en-US" smtClean="0">
                <a:solidFill>
                  <a:srgbClr val="333333"/>
                </a:solidFill>
                <a:latin typeface="Times New Roman" panose="02020603050405020304" pitchFamily="18" charset="0"/>
                <a:cs typeface="Times New Roman" panose="02020603050405020304" pitchFamily="18" charset="0"/>
              </a:rPr>
              <a:t>rain trauma</a:t>
            </a:r>
          </a:p>
          <a:p>
            <a:pPr>
              <a:buFont typeface="Wingdings" panose="05000000000000000000" pitchFamily="2" charset="2"/>
              <a:buChar char="ü"/>
            </a:pPr>
            <a:r>
              <a:rPr dirty="0" lang="en-US">
                <a:solidFill>
                  <a:srgbClr val="333333"/>
                </a:solidFill>
                <a:latin typeface="Times New Roman" panose="02020603050405020304" pitchFamily="18" charset="0"/>
                <a:cs typeface="Times New Roman" panose="02020603050405020304" pitchFamily="18" charset="0"/>
              </a:rPr>
              <a:t>S</a:t>
            </a:r>
            <a:r>
              <a:rPr dirty="0" lang="en-US" smtClean="0">
                <a:solidFill>
                  <a:srgbClr val="333333"/>
                </a:solidFill>
                <a:latin typeface="Times New Roman" panose="02020603050405020304" pitchFamily="18" charset="0"/>
                <a:cs typeface="Times New Roman" panose="02020603050405020304" pitchFamily="18" charset="0"/>
              </a:rPr>
              <a:t>troke</a:t>
            </a:r>
            <a:r>
              <a:rPr dirty="0" lang="en-US">
                <a:solidFill>
                  <a:srgbClr val="333333"/>
                </a:solidFill>
                <a:latin typeface="Times New Roman" panose="02020603050405020304" pitchFamily="18" charset="0"/>
                <a:cs typeface="Times New Roman" panose="02020603050405020304" pitchFamily="18" charset="0"/>
              </a:rPr>
              <a:t>, or as a side effect of medications like statin drugs and chemotherapy, </a:t>
            </a:r>
            <a:endParaRPr dirty="0" lang="en-US" smtClean="0">
              <a:solidFill>
                <a:srgbClr val="333333"/>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ü"/>
            </a:pPr>
            <a:r>
              <a:rPr dirty="0" lang="en-US">
                <a:solidFill>
                  <a:srgbClr val="333333"/>
                </a:solidFill>
                <a:latin typeface="Times New Roman" panose="02020603050405020304" pitchFamily="18" charset="0"/>
                <a:cs typeface="Times New Roman" panose="02020603050405020304" pitchFamily="18" charset="0"/>
              </a:rPr>
              <a:t>B</a:t>
            </a:r>
            <a:r>
              <a:rPr dirty="0" lang="en-US" smtClean="0">
                <a:solidFill>
                  <a:srgbClr val="333333"/>
                </a:solidFill>
                <a:latin typeface="Times New Roman" panose="02020603050405020304" pitchFamily="18" charset="0"/>
                <a:cs typeface="Times New Roman" panose="02020603050405020304" pitchFamily="18" charset="0"/>
              </a:rPr>
              <a:t>rain </a:t>
            </a:r>
            <a:r>
              <a:rPr dirty="0" lang="en-US">
                <a:solidFill>
                  <a:srgbClr val="333333"/>
                </a:solidFill>
                <a:latin typeface="Times New Roman" panose="02020603050405020304" pitchFamily="18" charset="0"/>
                <a:cs typeface="Times New Roman" panose="02020603050405020304" pitchFamily="18" charset="0"/>
              </a:rPr>
              <a:t>infections, </a:t>
            </a:r>
            <a:endParaRPr dirty="0" lang="en-US" smtClean="0">
              <a:solidFill>
                <a:srgbClr val="333333"/>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ü"/>
            </a:pPr>
            <a:r>
              <a:rPr dirty="0" lang="en-US">
                <a:solidFill>
                  <a:srgbClr val="333333"/>
                </a:solidFill>
                <a:latin typeface="Times New Roman" panose="02020603050405020304" pitchFamily="18" charset="0"/>
                <a:cs typeface="Times New Roman" panose="02020603050405020304" pitchFamily="18" charset="0"/>
              </a:rPr>
              <a:t>B</a:t>
            </a:r>
            <a:r>
              <a:rPr dirty="0" lang="en-US" smtClean="0">
                <a:solidFill>
                  <a:srgbClr val="333333"/>
                </a:solidFill>
                <a:latin typeface="Times New Roman" panose="02020603050405020304" pitchFamily="18" charset="0"/>
                <a:cs typeface="Times New Roman" panose="02020603050405020304" pitchFamily="18" charset="0"/>
              </a:rPr>
              <a:t>rain </a:t>
            </a:r>
            <a:r>
              <a:rPr dirty="0" lang="en-US">
                <a:solidFill>
                  <a:srgbClr val="333333"/>
                </a:solidFill>
                <a:latin typeface="Times New Roman" panose="02020603050405020304" pitchFamily="18" charset="0"/>
                <a:cs typeface="Times New Roman" panose="02020603050405020304" pitchFamily="18" charset="0"/>
              </a:rPr>
              <a:t>surgery, or Electroconvulsive Therapy.</a:t>
            </a:r>
            <a:endParaRPr dirty="0" lang="am-ET">
              <a:cs typeface="Times New Roman" panose="02020603050405020304" pitchFamily="18" charset="0"/>
            </a:endParaRPr>
          </a:p>
        </p:txBody>
      </p:sp>
    </p:spTree>
  </p:cSld>
  <p:clrMapOvr>
    <a:masterClrMapping/>
  </p:clrMapOvr>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375" name=""/>
        <p:cNvGrpSpPr/>
        <p:nvPr/>
      </p:nvGrpSpPr>
      <p:grpSpPr>
        <a:xfrm>
          <a:off x="0" y="0"/>
          <a:ext cx="0" cy="0"/>
          <a:chOff x="0" y="0"/>
          <a:chExt cx="0" cy="0"/>
        </a:xfrm>
      </p:grpSpPr>
      <p:sp>
        <p:nvSpPr>
          <p:cNvPr id="1048752" name="Content Placeholder 2"/>
          <p:cNvSpPr>
            <a:spLocks noGrp="1"/>
          </p:cNvSpPr>
          <p:nvPr>
            <p:ph idx="1"/>
          </p:nvPr>
        </p:nvSpPr>
        <p:spPr>
          <a:xfrm>
            <a:off x="76200" y="152400"/>
            <a:ext cx="8991600" cy="6553200"/>
          </a:xfrm>
        </p:spPr>
        <p:txBody>
          <a:bodyPr>
            <a:normAutofit fontScale="92500" lnSpcReduction="10000"/>
          </a:bodyPr>
          <a:p>
            <a:pPr indent="0" marL="0">
              <a:buNone/>
            </a:pPr>
            <a:r>
              <a:rPr dirty="0" lang="en-US">
                <a:solidFill>
                  <a:srgbClr val="333333"/>
                </a:solidFill>
                <a:latin typeface="Times New Roman" panose="02020603050405020304" pitchFamily="18" charset="0"/>
                <a:cs typeface="Times New Roman" panose="02020603050405020304" pitchFamily="18" charset="0"/>
              </a:rPr>
              <a:t>Most progressive memory impairments are permanent and may be caused by various underlying factors including</a:t>
            </a:r>
            <a:r>
              <a:rPr dirty="0" lang="en-US" smtClean="0">
                <a:solidFill>
                  <a:srgbClr val="333333"/>
                </a:solidFill>
                <a:latin typeface="Times New Roman" panose="02020603050405020304" pitchFamily="18" charset="0"/>
                <a:cs typeface="Times New Roman" panose="02020603050405020304" pitchFamily="18" charset="0"/>
              </a:rPr>
              <a:t>:</a:t>
            </a:r>
          </a:p>
          <a:p>
            <a:pPr>
              <a:buFont typeface="Arial"/>
              <a:buChar char="•"/>
            </a:pPr>
            <a:r>
              <a:rPr dirty="0" lang="en-US">
                <a:solidFill>
                  <a:srgbClr val="333333"/>
                </a:solidFill>
                <a:latin typeface="Times New Roman" panose="02020603050405020304" pitchFamily="18" charset="0"/>
                <a:cs typeface="Times New Roman" panose="02020603050405020304" pitchFamily="18" charset="0"/>
              </a:rPr>
              <a:t>Long standing diseases like meningitis or epilepsy.</a:t>
            </a:r>
          </a:p>
          <a:p>
            <a:pPr>
              <a:buFont typeface="Arial"/>
              <a:buChar char="•"/>
            </a:pPr>
            <a:r>
              <a:rPr dirty="0" lang="en-US">
                <a:solidFill>
                  <a:srgbClr val="333333"/>
                </a:solidFill>
                <a:latin typeface="Times New Roman" panose="02020603050405020304" pitchFamily="18" charset="0"/>
                <a:cs typeface="Times New Roman" panose="02020603050405020304" pitchFamily="18" charset="0"/>
              </a:rPr>
              <a:t>Abuse of psychedelic drugs</a:t>
            </a:r>
          </a:p>
          <a:p>
            <a:pPr>
              <a:buFont typeface="Arial"/>
              <a:buChar char="•"/>
            </a:pPr>
            <a:r>
              <a:rPr dirty="0" lang="en-US">
                <a:solidFill>
                  <a:srgbClr val="333333"/>
                </a:solidFill>
                <a:latin typeface="Times New Roman" panose="02020603050405020304" pitchFamily="18" charset="0"/>
                <a:cs typeface="Times New Roman" panose="02020603050405020304" pitchFamily="18" charset="0"/>
              </a:rPr>
              <a:t>Certain forms of mental illnesses</a:t>
            </a:r>
          </a:p>
          <a:p>
            <a:pPr>
              <a:buFont typeface="Arial"/>
              <a:buChar char="•"/>
            </a:pPr>
            <a:r>
              <a:rPr dirty="0" lang="en-US">
                <a:solidFill>
                  <a:srgbClr val="333333"/>
                </a:solidFill>
                <a:latin typeface="Times New Roman" panose="02020603050405020304" pitchFamily="18" charset="0"/>
                <a:cs typeface="Times New Roman" panose="02020603050405020304" pitchFamily="18" charset="0"/>
              </a:rPr>
              <a:t>Certain types of brain tumors or cancers.</a:t>
            </a:r>
          </a:p>
          <a:p>
            <a:pPr>
              <a:buFont typeface="Arial"/>
              <a:buChar char="•"/>
            </a:pPr>
            <a:r>
              <a:rPr dirty="0" lang="en-US">
                <a:solidFill>
                  <a:srgbClr val="333333"/>
                </a:solidFill>
                <a:latin typeface="Times New Roman" panose="02020603050405020304" pitchFamily="18" charset="0"/>
                <a:cs typeface="Times New Roman" panose="02020603050405020304" pitchFamily="18" charset="0"/>
              </a:rPr>
              <a:t>As a symptom of diseases such as Alzheimer’s disease, Parkinson’s disease, and Huntington’s disease.</a:t>
            </a:r>
          </a:p>
          <a:p>
            <a:pPr>
              <a:buFont typeface="Arial"/>
              <a:buChar char="•"/>
            </a:pPr>
            <a:r>
              <a:rPr dirty="0" lang="en-US">
                <a:solidFill>
                  <a:srgbClr val="333333"/>
                </a:solidFill>
                <a:latin typeface="Times New Roman" panose="02020603050405020304" pitchFamily="18" charset="0"/>
                <a:cs typeface="Times New Roman" panose="02020603050405020304" pitchFamily="18" charset="0"/>
              </a:rPr>
              <a:t>Pregnancy can at times cause transient mild memory impairment</a:t>
            </a:r>
            <a:r>
              <a:rPr dirty="0" lang="en-US" smtClean="0">
                <a:solidFill>
                  <a:srgbClr val="333333"/>
                </a:solidFill>
                <a:latin typeface="Times New Roman" panose="02020603050405020304" pitchFamily="18" charset="0"/>
                <a:cs typeface="Times New Roman" panose="02020603050405020304" pitchFamily="18" charset="0"/>
              </a:rPr>
              <a:t>.</a:t>
            </a:r>
          </a:p>
          <a:p>
            <a:pPr indent="0" marL="0">
              <a:buNone/>
            </a:pPr>
            <a:r>
              <a:rPr dirty="0" lang="en-US">
                <a:solidFill>
                  <a:srgbClr val="333333"/>
                </a:solidFill>
                <a:latin typeface="Times New Roman" panose="02020603050405020304" pitchFamily="18" charset="0"/>
                <a:cs typeface="Times New Roman" panose="02020603050405020304" pitchFamily="18" charset="0"/>
              </a:rPr>
              <a:t>Apart from the aforementioned conditions, aging is a major potential cause of memory impairment.</a:t>
            </a:r>
          </a:p>
          <a:p>
            <a:pPr indent="0" marL="0">
              <a:buNone/>
            </a:pPr>
            <a:endParaRPr dirty="0" lang="am-ET"/>
          </a:p>
        </p:txBody>
      </p:sp>
    </p:spTree>
  </p:cSld>
  <p:clrMapOvr>
    <a:masterClrMapping/>
  </p:clrMapOvr>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376" name=""/>
        <p:cNvGrpSpPr/>
        <p:nvPr/>
      </p:nvGrpSpPr>
      <p:grpSpPr>
        <a:xfrm>
          <a:off x="0" y="0"/>
          <a:ext cx="0" cy="0"/>
          <a:chOff x="0" y="0"/>
          <a:chExt cx="0" cy="0"/>
        </a:xfrm>
      </p:grpSpPr>
      <p:sp>
        <p:nvSpPr>
          <p:cNvPr id="1048753" name="Title 1"/>
          <p:cNvSpPr>
            <a:spLocks noGrp="1"/>
          </p:cNvSpPr>
          <p:nvPr>
            <p:ph type="title"/>
          </p:nvPr>
        </p:nvSpPr>
        <p:spPr>
          <a:xfrm>
            <a:off x="457200" y="274638"/>
            <a:ext cx="8229600" cy="487362"/>
          </a:xfrm>
        </p:spPr>
        <p:txBody>
          <a:bodyPr>
            <a:normAutofit fontScale="90000"/>
          </a:bodyPr>
          <a:p>
            <a:r>
              <a:rPr dirty="0" lang="en-US" smtClean="0">
                <a:solidFill>
                  <a:srgbClr val="FF0000"/>
                </a:solidFill>
                <a:latin typeface="Times New Roman" panose="02020603050405020304" pitchFamily="18" charset="0"/>
                <a:cs typeface="Times New Roman" panose="02020603050405020304" pitchFamily="18" charset="0"/>
              </a:rPr>
              <a:t>Improving memory</a:t>
            </a:r>
            <a:endParaRPr dirty="0" lang="am-ET">
              <a:solidFill>
                <a:srgbClr val="FF0000"/>
              </a:solidFill>
              <a:cs typeface="Times New Roman" panose="02020603050405020304" pitchFamily="18" charset="0"/>
            </a:endParaRPr>
          </a:p>
        </p:txBody>
      </p:sp>
      <p:sp>
        <p:nvSpPr>
          <p:cNvPr id="1048754" name="Content Placeholder 2"/>
          <p:cNvSpPr>
            <a:spLocks noGrp="1"/>
          </p:cNvSpPr>
          <p:nvPr>
            <p:ph idx="1"/>
          </p:nvPr>
        </p:nvSpPr>
        <p:spPr>
          <a:xfrm>
            <a:off x="76200" y="762000"/>
            <a:ext cx="8915400" cy="6019800"/>
          </a:xfrm>
        </p:spPr>
        <p:txBody>
          <a:bodyPr>
            <a:normAutofit fontScale="92500" lnSpcReduction="10000"/>
          </a:bodyPr>
          <a:p>
            <a:pPr>
              <a:buFont typeface="Wingdings" panose="05000000000000000000" pitchFamily="2" charset="2"/>
              <a:buChar char="ü"/>
            </a:pPr>
            <a:r>
              <a:rPr dirty="0" sz="2800" lang="en-US" smtClean="0">
                <a:latin typeface="Times New Roman" panose="02020603050405020304" pitchFamily="18" charset="0"/>
                <a:cs typeface="Times New Roman" panose="02020603050405020304" pitchFamily="18" charset="0"/>
              </a:rPr>
              <a:t>Drugs </a:t>
            </a:r>
            <a:r>
              <a:rPr dirty="0" sz="2800" lang="en-US">
                <a:latin typeface="Times New Roman" panose="02020603050405020304" pitchFamily="18" charset="0"/>
                <a:cs typeface="Times New Roman" panose="02020603050405020304" pitchFamily="18" charset="0"/>
              </a:rPr>
              <a:t>may be available to help people with memory deficiencies to increase normal memory performance. </a:t>
            </a:r>
            <a:endParaRPr dirty="0" sz="2800" lang="en-US"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ü"/>
            </a:pPr>
            <a:r>
              <a:rPr dirty="0" sz="2800" lang="en-US" smtClean="0">
                <a:latin typeface="Times New Roman" panose="02020603050405020304" pitchFamily="18" charset="0"/>
                <a:cs typeface="Times New Roman" panose="02020603050405020304" pitchFamily="18" charset="0"/>
              </a:rPr>
              <a:t>For </a:t>
            </a:r>
            <a:r>
              <a:rPr dirty="0" sz="2800" lang="en-US">
                <a:latin typeface="Times New Roman" panose="02020603050405020304" pitchFamily="18" charset="0"/>
                <a:cs typeface="Times New Roman" panose="02020603050405020304" pitchFamily="18" charset="0"/>
              </a:rPr>
              <a:t>the time being, however, those of us who hope to improve our memories must rely on mental strategies. </a:t>
            </a:r>
            <a:endParaRPr dirty="0" sz="2800" lang="en-US"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ü"/>
            </a:pPr>
            <a:r>
              <a:rPr dirty="0" sz="2800" lang="en-US">
                <a:latin typeface="Times New Roman" panose="02020603050405020304" pitchFamily="18" charset="0"/>
                <a:cs typeface="Times New Roman" panose="02020603050405020304" pitchFamily="18" charset="0"/>
              </a:rPr>
              <a:t>Some simple mnemonics can be useful, but complicated ones are often more bothersome than they are worth. </a:t>
            </a:r>
            <a:endParaRPr dirty="0" sz="2800" lang="en-US"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ü"/>
            </a:pPr>
            <a:r>
              <a:rPr dirty="0" sz="2800" lang="en-US">
                <a:latin typeface="Times New Roman" panose="02020603050405020304" pitchFamily="18" charset="0"/>
                <a:cs typeface="Times New Roman" panose="02020603050405020304" pitchFamily="18" charset="0"/>
              </a:rPr>
              <a:t>A better approach is to follow some general </a:t>
            </a:r>
            <a:r>
              <a:rPr dirty="0" sz="2800" lang="en-US" smtClean="0">
                <a:latin typeface="Times New Roman" panose="02020603050405020304" pitchFamily="18" charset="0"/>
                <a:cs typeface="Times New Roman" panose="02020603050405020304" pitchFamily="18" charset="0"/>
              </a:rPr>
              <a:t>guidelines;</a:t>
            </a:r>
          </a:p>
          <a:p>
            <a:pPr indent="-457200" marL="800100">
              <a:buFont typeface="Wingdings" panose="05000000000000000000" pitchFamily="2" charset="2"/>
              <a:buChar char="v"/>
            </a:pPr>
            <a:r>
              <a:rPr dirty="0" lang="en-US" smtClean="0">
                <a:latin typeface="Times New Roman" panose="02020603050405020304" pitchFamily="18" charset="0"/>
                <a:cs typeface="Times New Roman" panose="02020603050405020304" pitchFamily="18" charset="0"/>
              </a:rPr>
              <a:t>Pay attention </a:t>
            </a:r>
          </a:p>
          <a:p>
            <a:pPr indent="-457200" marL="800100">
              <a:buFont typeface="Wingdings" panose="05000000000000000000" pitchFamily="2" charset="2"/>
              <a:buChar char="v"/>
            </a:pPr>
            <a:r>
              <a:rPr dirty="0" lang="en-US">
                <a:latin typeface="Times New Roman" panose="02020603050405020304" pitchFamily="18" charset="0"/>
                <a:cs typeface="Times New Roman" panose="02020603050405020304" pitchFamily="18" charset="0"/>
              </a:rPr>
              <a:t>Encode information in more than one </a:t>
            </a:r>
            <a:r>
              <a:rPr dirty="0" lang="en-US" smtClean="0">
                <a:latin typeface="Times New Roman" panose="02020603050405020304" pitchFamily="18" charset="0"/>
                <a:cs typeface="Times New Roman" panose="02020603050405020304" pitchFamily="18" charset="0"/>
              </a:rPr>
              <a:t>way</a:t>
            </a:r>
          </a:p>
          <a:p>
            <a:pPr indent="-457200" marL="800100">
              <a:buFont typeface="Wingdings" panose="05000000000000000000" pitchFamily="2" charset="2"/>
              <a:buChar char="v"/>
            </a:pPr>
            <a:r>
              <a:rPr dirty="0" lang="en-US">
                <a:latin typeface="Times New Roman" panose="02020603050405020304" pitchFamily="18" charset="0"/>
                <a:cs typeface="Times New Roman" panose="02020603050405020304" pitchFamily="18" charset="0"/>
              </a:rPr>
              <a:t>Add meaning</a:t>
            </a:r>
            <a:r>
              <a:rPr dirty="0" lang="en-US" smtClean="0">
                <a:latin typeface="Times New Roman" panose="02020603050405020304" pitchFamily="18" charset="0"/>
                <a:cs typeface="Times New Roman" panose="02020603050405020304" pitchFamily="18" charset="0"/>
              </a:rPr>
              <a:t>:</a:t>
            </a:r>
          </a:p>
          <a:p>
            <a:pPr indent="-457200" marL="800100">
              <a:buFont typeface="Wingdings" panose="05000000000000000000" pitchFamily="2" charset="2"/>
              <a:buChar char="v"/>
            </a:pPr>
            <a:r>
              <a:rPr dirty="0" lang="en-US">
                <a:latin typeface="Times New Roman" panose="02020603050405020304" pitchFamily="18" charset="0"/>
                <a:cs typeface="Times New Roman" panose="02020603050405020304" pitchFamily="18" charset="0"/>
              </a:rPr>
              <a:t>Take your </a:t>
            </a:r>
            <a:r>
              <a:rPr dirty="0" lang="en-US" smtClean="0">
                <a:latin typeface="Times New Roman" panose="02020603050405020304" pitchFamily="18" charset="0"/>
                <a:cs typeface="Times New Roman" panose="02020603050405020304" pitchFamily="18" charset="0"/>
              </a:rPr>
              <a:t>time: if </a:t>
            </a:r>
            <a:r>
              <a:rPr dirty="0" lang="en-US">
                <a:latin typeface="Times New Roman" panose="02020603050405020304" pitchFamily="18" charset="0"/>
                <a:cs typeface="Times New Roman" panose="02020603050405020304" pitchFamily="18" charset="0"/>
              </a:rPr>
              <a:t>possible, minimize interference by using study breaks for rest or recreation. Sleep is the ultimate way to reduce interference. </a:t>
            </a:r>
            <a:endParaRPr dirty="0" lang="en-US" smtClean="0">
              <a:latin typeface="Times New Roman" panose="02020603050405020304" pitchFamily="18" charset="0"/>
              <a:cs typeface="Times New Roman" panose="02020603050405020304" pitchFamily="18" charset="0"/>
            </a:endParaRPr>
          </a:p>
          <a:p>
            <a:pPr indent="0">
              <a:buNone/>
            </a:pPr>
            <a:endParaRPr dirty="0" lang="am-ET">
              <a:cs typeface="Times New Roman" panose="02020603050405020304" pitchFamily="18" charset="0"/>
            </a:endParaRPr>
          </a:p>
        </p:txBody>
      </p:sp>
    </p:spTree>
  </p:cSld>
  <p:clrMapOvr>
    <a:masterClrMapping/>
  </p:clrMapOvr>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377" name=""/>
        <p:cNvGrpSpPr/>
        <p:nvPr/>
      </p:nvGrpSpPr>
      <p:grpSpPr>
        <a:xfrm>
          <a:off x="0" y="0"/>
          <a:ext cx="0" cy="0"/>
          <a:chOff x="0" y="0"/>
          <a:chExt cx="0" cy="0"/>
        </a:xfrm>
      </p:grpSpPr>
      <p:sp>
        <p:nvSpPr>
          <p:cNvPr id="1048755" name="Content Placeholder 2"/>
          <p:cNvSpPr>
            <a:spLocks noGrp="1"/>
          </p:cNvSpPr>
          <p:nvPr>
            <p:ph idx="1"/>
          </p:nvPr>
        </p:nvSpPr>
        <p:spPr>
          <a:xfrm>
            <a:off x="152400" y="152400"/>
            <a:ext cx="8839200" cy="6553200"/>
          </a:xfrm>
        </p:spPr>
        <p:txBody>
          <a:bodyPr/>
          <a:p>
            <a:pPr indent="-457200" lvl="0" marL="800100">
              <a:buFont typeface="Wingdings" panose="05000000000000000000" pitchFamily="2" charset="2"/>
              <a:buChar char="v"/>
            </a:pPr>
            <a:r>
              <a:rPr b="1" dirty="0" sz="2500" lang="en-US">
                <a:solidFill>
                  <a:prstClr val="black"/>
                </a:solidFill>
                <a:latin typeface="Times New Roman" panose="02020603050405020304" pitchFamily="18" charset="0"/>
                <a:cs typeface="Times New Roman" panose="02020603050405020304" pitchFamily="18" charset="0"/>
              </a:rPr>
              <a:t>Over learn:  </a:t>
            </a:r>
            <a:r>
              <a:rPr dirty="0" sz="2500" lang="en-US">
                <a:solidFill>
                  <a:prstClr val="black"/>
                </a:solidFill>
                <a:latin typeface="Times New Roman" panose="02020603050405020304" pitchFamily="18" charset="0"/>
                <a:cs typeface="Times New Roman" panose="02020603050405020304" pitchFamily="18" charset="0"/>
              </a:rPr>
              <a:t>Studying information even after you think you already know it- is one of the best ways to ensure that you‘ll remember it. </a:t>
            </a:r>
          </a:p>
          <a:p>
            <a:pPr indent="-457200" lvl="0" marL="800100">
              <a:buFont typeface="Wingdings" panose="05000000000000000000" pitchFamily="2" charset="2"/>
              <a:buChar char="v"/>
            </a:pPr>
            <a:r>
              <a:rPr b="1" dirty="0" sz="2500" lang="en-US">
                <a:solidFill>
                  <a:prstClr val="black"/>
                </a:solidFill>
                <a:latin typeface="Times New Roman" panose="02020603050405020304" pitchFamily="18" charset="0"/>
                <a:cs typeface="Times New Roman" panose="02020603050405020304" pitchFamily="18" charset="0"/>
              </a:rPr>
              <a:t>Monitor your learning: </a:t>
            </a:r>
            <a:r>
              <a:rPr dirty="0" sz="2500" lang="en-US">
                <a:solidFill>
                  <a:prstClr val="black"/>
                </a:solidFill>
                <a:latin typeface="Times New Roman" panose="02020603050405020304" pitchFamily="18" charset="0"/>
                <a:cs typeface="Times New Roman" panose="02020603050405020304" pitchFamily="18" charset="0"/>
              </a:rPr>
              <a:t>By testing yourself frequently, rehearsing thoroughly, and reviewing periodically, you will have a better idea of how you are doing </a:t>
            </a:r>
            <a:endParaRPr dirty="0" sz="2500" lang="en-US" smtClean="0">
              <a:solidFill>
                <a:prstClr val="black"/>
              </a:solidFill>
              <a:latin typeface="Times New Roman" panose="02020603050405020304" pitchFamily="18" charset="0"/>
              <a:cs typeface="Times New Roman" panose="02020603050405020304" pitchFamily="18" charset="0"/>
            </a:endParaRPr>
          </a:p>
          <a:p>
            <a:pPr indent="-457200" lvl="0" marL="800100">
              <a:buFont typeface="Wingdings" panose="05000000000000000000" pitchFamily="2" charset="2"/>
              <a:buChar char="v"/>
            </a:pPr>
            <a:r>
              <a:rPr b="1" dirty="0" sz="2500" lang="en-US" smtClean="0">
                <a:solidFill>
                  <a:prstClr val="black"/>
                </a:solidFill>
                <a:latin typeface="Times New Roman" panose="02020603050405020304" pitchFamily="18" charset="0"/>
                <a:cs typeface="Times New Roman" panose="02020603050405020304" pitchFamily="18" charset="0"/>
              </a:rPr>
              <a:t>Physical exercise</a:t>
            </a:r>
          </a:p>
          <a:p>
            <a:pPr indent="-457200" lvl="0" marL="800100">
              <a:buFont typeface="Wingdings" panose="05000000000000000000" pitchFamily="2" charset="2"/>
              <a:buChar char="v"/>
            </a:pPr>
            <a:r>
              <a:rPr b="1" dirty="0" sz="2500" lang="en-US" smtClean="0">
                <a:solidFill>
                  <a:prstClr val="black"/>
                </a:solidFill>
                <a:latin typeface="Times New Roman" panose="02020603050405020304" pitchFamily="18" charset="0"/>
                <a:cs typeface="Times New Roman" panose="02020603050405020304" pitchFamily="18" charset="0"/>
              </a:rPr>
              <a:t>Food</a:t>
            </a:r>
            <a:r>
              <a:rPr dirty="0" sz="2500" lang="en-US" smtClean="0">
                <a:solidFill>
                  <a:prstClr val="black"/>
                </a:solidFill>
                <a:latin typeface="Times New Roman" panose="02020603050405020304" pitchFamily="18" charset="0"/>
                <a:cs typeface="Times New Roman" panose="02020603050405020304" pitchFamily="18" charset="0"/>
              </a:rPr>
              <a:t> (</a:t>
            </a:r>
            <a:r>
              <a:rPr dirty="0" sz="2800" lang="en-US" smtClean="0">
                <a:latin typeface="Times New Roman" panose="02020603050405020304" pitchFamily="18" charset="0"/>
                <a:cs typeface="Times New Roman" panose="02020603050405020304" pitchFamily="18" charset="0"/>
              </a:rPr>
              <a:t>Apples, Avocados, Bananas, Grapes, </a:t>
            </a:r>
            <a:r>
              <a:rPr dirty="0" sz="2800" lang="en-US">
                <a:latin typeface="Times New Roman" panose="02020603050405020304" pitchFamily="18" charset="0"/>
                <a:cs typeface="Times New Roman" panose="02020603050405020304" pitchFamily="18" charset="0"/>
              </a:rPr>
              <a:t>Dried </a:t>
            </a:r>
            <a:r>
              <a:rPr dirty="0" sz="2800" lang="en-US" smtClean="0">
                <a:latin typeface="Times New Roman" panose="02020603050405020304" pitchFamily="18" charset="0"/>
                <a:cs typeface="Times New Roman" panose="02020603050405020304" pitchFamily="18" charset="0"/>
              </a:rPr>
              <a:t>Fruit, Onions, Eggs, Legumes,  </a:t>
            </a:r>
            <a:r>
              <a:rPr dirty="0" sz="2800" lang="en-US">
                <a:latin typeface="Times New Roman" panose="02020603050405020304" pitchFamily="18" charset="0"/>
                <a:cs typeface="Times New Roman" panose="02020603050405020304" pitchFamily="18" charset="0"/>
              </a:rPr>
              <a:t>Nuts and </a:t>
            </a:r>
            <a:r>
              <a:rPr dirty="0" sz="2800" lang="en-US" smtClean="0">
                <a:latin typeface="Times New Roman" panose="02020603050405020304" pitchFamily="18" charset="0"/>
                <a:cs typeface="Times New Roman" panose="02020603050405020304" pitchFamily="18" charset="0"/>
              </a:rPr>
              <a:t>Seeds, Whole Grains, Salmon, Green Tea etc.)</a:t>
            </a:r>
            <a:endParaRPr dirty="0" sz="2500" lang="en-US" smtClean="0">
              <a:solidFill>
                <a:prstClr val="black"/>
              </a:solidFill>
              <a:latin typeface="Times New Roman" panose="02020603050405020304" pitchFamily="18" charset="0"/>
              <a:cs typeface="Times New Roman" panose="02020603050405020304" pitchFamily="18" charset="0"/>
            </a:endParaRPr>
          </a:p>
          <a:p>
            <a:pPr indent="-457200" lvl="0" marL="800100">
              <a:buFont typeface="Wingdings" panose="05000000000000000000" pitchFamily="2" charset="2"/>
              <a:buChar char="v"/>
            </a:pPr>
            <a:endParaRPr dirty="0" sz="2500" lang="en-US">
              <a:solidFill>
                <a:prstClr val="black"/>
              </a:solidFill>
              <a:latin typeface="Times New Roman" panose="02020603050405020304" pitchFamily="18" charset="0"/>
              <a:cs typeface="Times New Roman" panose="02020603050405020304" pitchFamily="18" charset="0"/>
            </a:endParaRPr>
          </a:p>
          <a:p>
            <a:pPr indent="0" marL="0">
              <a:buNone/>
            </a:pPr>
            <a:endParaRPr dirty="0" lang="am-ET"/>
          </a:p>
        </p:txBody>
      </p:sp>
    </p:spTree>
  </p:cSld>
  <p:clrMapOvr>
    <a:masterClrMapping/>
  </p:clrMapOvr>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378" name=""/>
        <p:cNvGrpSpPr/>
        <p:nvPr/>
      </p:nvGrpSpPr>
      <p:grpSpPr>
        <a:xfrm>
          <a:off x="0" y="0"/>
          <a:ext cx="0" cy="0"/>
          <a:chOff x="0" y="0"/>
          <a:chExt cx="0" cy="0"/>
        </a:xfrm>
      </p:grpSpPr>
      <p:sp>
        <p:nvSpPr>
          <p:cNvPr id="1048756" name="Title 1"/>
          <p:cNvSpPr>
            <a:spLocks noGrp="1"/>
          </p:cNvSpPr>
          <p:nvPr>
            <p:ph type="title"/>
          </p:nvPr>
        </p:nvSpPr>
        <p:spPr>
          <a:xfrm>
            <a:off x="457200" y="274638"/>
            <a:ext cx="8229600" cy="411162"/>
          </a:xfrm>
        </p:spPr>
        <p:txBody>
          <a:bodyPr>
            <a:normAutofit fontScale="90000"/>
          </a:bodyPr>
          <a:p>
            <a:r>
              <a:rPr dirty="0" lang="en-US" smtClean="0">
                <a:solidFill>
                  <a:srgbClr val="FF0000"/>
                </a:solidFill>
                <a:latin typeface="Times New Roman" panose="02020603050405020304" pitchFamily="18" charset="0"/>
                <a:cs typeface="Times New Roman" panose="02020603050405020304" pitchFamily="18" charset="0"/>
              </a:rPr>
              <a:t>Chapter Five </a:t>
            </a:r>
            <a:endParaRPr dirty="0" lang="am-ET">
              <a:solidFill>
                <a:srgbClr val="FF0000"/>
              </a:solidFill>
              <a:cs typeface="Times New Roman" panose="02020603050405020304" pitchFamily="18" charset="0"/>
            </a:endParaRPr>
          </a:p>
        </p:txBody>
      </p:sp>
      <p:sp>
        <p:nvSpPr>
          <p:cNvPr id="1048757" name="Content Placeholder 2"/>
          <p:cNvSpPr>
            <a:spLocks noGrp="1"/>
          </p:cNvSpPr>
          <p:nvPr>
            <p:ph idx="1"/>
          </p:nvPr>
        </p:nvSpPr>
        <p:spPr>
          <a:xfrm>
            <a:off x="0" y="762000"/>
            <a:ext cx="8991600" cy="5943600"/>
          </a:xfrm>
        </p:spPr>
        <p:txBody>
          <a:bodyPr>
            <a:normAutofit lnSpcReduction="10000"/>
          </a:bodyPr>
          <a:p>
            <a:pPr algn="ctr" indent="0" marL="0">
              <a:buNone/>
            </a:pPr>
            <a:r>
              <a:rPr dirty="0" lang="en-US" smtClean="0">
                <a:solidFill>
                  <a:srgbClr val="00B0F0"/>
                </a:solidFill>
                <a:latin typeface="Times New Roman" panose="02020603050405020304" pitchFamily="18" charset="0"/>
                <a:cs typeface="Times New Roman" panose="02020603050405020304" pitchFamily="18" charset="0"/>
              </a:rPr>
              <a:t>Motivation and Emotion</a:t>
            </a:r>
          </a:p>
          <a:p>
            <a:pPr indent="0" marL="0">
              <a:buNone/>
            </a:pPr>
            <a:r>
              <a:rPr dirty="0" lang="en-US">
                <a:solidFill>
                  <a:srgbClr val="00B0F0"/>
                </a:solidFill>
              </a:rPr>
              <a:t> </a:t>
            </a:r>
            <a:r>
              <a:rPr dirty="0" lang="en-US">
                <a:latin typeface="Times New Roman" panose="02020603050405020304" pitchFamily="18" charset="0"/>
                <a:cs typeface="Times New Roman" panose="02020603050405020304" pitchFamily="18" charset="0"/>
              </a:rPr>
              <a:t>Learning Outcomes </a:t>
            </a:r>
          </a:p>
          <a:p>
            <a:pPr indent="0" marL="0">
              <a:buNone/>
            </a:pPr>
            <a:r>
              <a:rPr dirty="0" lang="en-US">
                <a:latin typeface="Times New Roman" panose="02020603050405020304" pitchFamily="18" charset="0"/>
                <a:cs typeface="Times New Roman" panose="02020603050405020304" pitchFamily="18" charset="0"/>
              </a:rPr>
              <a:t>After successful completion of this chapter, you are expected to: </a:t>
            </a:r>
          </a:p>
          <a:p>
            <a:pPr>
              <a:buFont typeface="Wingdings" panose="05000000000000000000" pitchFamily="2" charset="2"/>
              <a:buChar char="ü"/>
            </a:pPr>
            <a:r>
              <a:rPr dirty="0" lang="en-US" smtClean="0">
                <a:latin typeface="Times New Roman" panose="02020603050405020304" pitchFamily="18" charset="0"/>
                <a:cs typeface="Times New Roman" panose="02020603050405020304" pitchFamily="18" charset="0"/>
              </a:rPr>
              <a:t>Define </a:t>
            </a:r>
            <a:r>
              <a:rPr dirty="0" lang="en-US">
                <a:latin typeface="Times New Roman" panose="02020603050405020304" pitchFamily="18" charset="0"/>
                <a:cs typeface="Times New Roman" panose="02020603050405020304" pitchFamily="18" charset="0"/>
              </a:rPr>
              <a:t>what motivation is </a:t>
            </a:r>
          </a:p>
          <a:p>
            <a:pPr>
              <a:buFont typeface="Wingdings" panose="05000000000000000000" pitchFamily="2" charset="2"/>
              <a:buChar char="ü"/>
            </a:pPr>
            <a:r>
              <a:rPr dirty="0" lang="en-US" smtClean="0">
                <a:latin typeface="Times New Roman" panose="02020603050405020304" pitchFamily="18" charset="0"/>
                <a:cs typeface="Times New Roman" panose="02020603050405020304" pitchFamily="18" charset="0"/>
              </a:rPr>
              <a:t>Identify </a:t>
            </a:r>
            <a:r>
              <a:rPr dirty="0" lang="en-US">
                <a:latin typeface="Times New Roman" panose="02020603050405020304" pitchFamily="18" charset="0"/>
                <a:cs typeface="Times New Roman" panose="02020603050405020304" pitchFamily="18" charset="0"/>
              </a:rPr>
              <a:t>the two types of motivation </a:t>
            </a:r>
          </a:p>
          <a:p>
            <a:pPr>
              <a:buFont typeface="Wingdings" panose="05000000000000000000" pitchFamily="2" charset="2"/>
              <a:buChar char="ü"/>
            </a:pPr>
            <a:r>
              <a:rPr dirty="0" lang="en-US">
                <a:latin typeface="Times New Roman" panose="02020603050405020304" pitchFamily="18" charset="0"/>
                <a:cs typeface="Times New Roman" panose="02020603050405020304" pitchFamily="18" charset="0"/>
              </a:rPr>
              <a:t>C</a:t>
            </a:r>
            <a:r>
              <a:rPr dirty="0" lang="en-US" smtClean="0">
                <a:latin typeface="Times New Roman" panose="02020603050405020304" pitchFamily="18" charset="0"/>
                <a:cs typeface="Times New Roman" panose="02020603050405020304" pitchFamily="18" charset="0"/>
              </a:rPr>
              <a:t>ompare </a:t>
            </a:r>
            <a:r>
              <a:rPr dirty="0" lang="en-US">
                <a:latin typeface="Times New Roman" panose="02020603050405020304" pitchFamily="18" charset="0"/>
                <a:cs typeface="Times New Roman" panose="02020603050405020304" pitchFamily="18" charset="0"/>
              </a:rPr>
              <a:t>the different theories of motivation </a:t>
            </a:r>
          </a:p>
          <a:p>
            <a:pPr>
              <a:buFont typeface="Wingdings" panose="05000000000000000000" pitchFamily="2" charset="2"/>
              <a:buChar char="ü"/>
            </a:pPr>
            <a:r>
              <a:rPr dirty="0" lang="en-US" smtClean="0">
                <a:latin typeface="Times New Roman" panose="02020603050405020304" pitchFamily="18" charset="0"/>
                <a:cs typeface="Times New Roman" panose="02020603050405020304" pitchFamily="18" charset="0"/>
              </a:rPr>
              <a:t>Explain </a:t>
            </a:r>
            <a:r>
              <a:rPr dirty="0" lang="en-US">
                <a:latin typeface="Times New Roman" panose="02020603050405020304" pitchFamily="18" charset="0"/>
                <a:cs typeface="Times New Roman" panose="02020603050405020304" pitchFamily="18" charset="0"/>
              </a:rPr>
              <a:t>the different types of  conflicts of motives </a:t>
            </a:r>
          </a:p>
          <a:p>
            <a:pPr>
              <a:buFont typeface="Wingdings" panose="05000000000000000000" pitchFamily="2" charset="2"/>
              <a:buChar char="ü"/>
            </a:pPr>
            <a:r>
              <a:rPr dirty="0" lang="en-US" smtClean="0">
                <a:latin typeface="Times New Roman" panose="02020603050405020304" pitchFamily="18" charset="0"/>
                <a:cs typeface="Times New Roman" panose="02020603050405020304" pitchFamily="18" charset="0"/>
              </a:rPr>
              <a:t>Define </a:t>
            </a:r>
            <a:r>
              <a:rPr dirty="0" lang="en-US">
                <a:latin typeface="Times New Roman" panose="02020603050405020304" pitchFamily="18" charset="0"/>
                <a:cs typeface="Times New Roman" panose="02020603050405020304" pitchFamily="18" charset="0"/>
              </a:rPr>
              <a:t>what emotion is </a:t>
            </a:r>
          </a:p>
          <a:p>
            <a:pPr>
              <a:buFont typeface="Wingdings" panose="05000000000000000000" pitchFamily="2" charset="2"/>
              <a:buChar char="ü"/>
            </a:pPr>
            <a:r>
              <a:rPr dirty="0" lang="en-US" smtClean="0">
                <a:latin typeface="Times New Roman" panose="02020603050405020304" pitchFamily="18" charset="0"/>
                <a:cs typeface="Times New Roman" panose="02020603050405020304" pitchFamily="18" charset="0"/>
              </a:rPr>
              <a:t>Discuss </a:t>
            </a:r>
            <a:r>
              <a:rPr dirty="0" lang="en-US">
                <a:latin typeface="Times New Roman" panose="02020603050405020304" pitchFamily="18" charset="0"/>
                <a:cs typeface="Times New Roman" panose="02020603050405020304" pitchFamily="18" charset="0"/>
              </a:rPr>
              <a:t>the three  elements of emotion </a:t>
            </a:r>
          </a:p>
          <a:p>
            <a:pPr>
              <a:buFont typeface="Wingdings" panose="05000000000000000000" pitchFamily="2" charset="2"/>
              <a:buChar char="ü"/>
            </a:pPr>
            <a:r>
              <a:rPr dirty="0" lang="en-US" smtClean="0">
                <a:latin typeface="Times New Roman" panose="02020603050405020304" pitchFamily="18" charset="0"/>
                <a:cs typeface="Times New Roman" panose="02020603050405020304" pitchFamily="18" charset="0"/>
              </a:rPr>
              <a:t>Discuss </a:t>
            </a:r>
            <a:r>
              <a:rPr dirty="0" lang="en-US">
                <a:latin typeface="Times New Roman" panose="02020603050405020304" pitchFamily="18" charset="0"/>
                <a:cs typeface="Times New Roman" panose="02020603050405020304" pitchFamily="18" charset="0"/>
              </a:rPr>
              <a:t>the different theories of emotion </a:t>
            </a:r>
            <a:endParaRPr dirty="0" lang="am-ET">
              <a:cs typeface="Times New Roman" panose="02020603050405020304" pitchFamily="18" charset="0"/>
            </a:endParaRPr>
          </a:p>
        </p:txBody>
      </p:sp>
    </p:spTree>
  </p:cSld>
  <p:clrMapOvr>
    <a:masterClrMapping/>
  </p:clrMapOvr>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379" name=""/>
        <p:cNvGrpSpPr/>
        <p:nvPr/>
      </p:nvGrpSpPr>
      <p:grpSpPr>
        <a:xfrm>
          <a:off x="0" y="0"/>
          <a:ext cx="0" cy="0"/>
          <a:chOff x="0" y="0"/>
          <a:chExt cx="0" cy="0"/>
        </a:xfrm>
      </p:grpSpPr>
      <p:sp>
        <p:nvSpPr>
          <p:cNvPr id="1048758" name="Title 1"/>
          <p:cNvSpPr>
            <a:spLocks noGrp="1"/>
          </p:cNvSpPr>
          <p:nvPr>
            <p:ph type="title"/>
          </p:nvPr>
        </p:nvSpPr>
        <p:spPr>
          <a:xfrm>
            <a:off x="457200" y="274638"/>
            <a:ext cx="8229600" cy="487362"/>
          </a:xfrm>
        </p:spPr>
        <p:txBody>
          <a:bodyPr>
            <a:normAutofit fontScale="90000"/>
          </a:bodyPr>
          <a:p>
            <a:r>
              <a:rPr dirty="0" lang="en-US">
                <a:solidFill>
                  <a:srgbClr val="FF0000"/>
                </a:solidFill>
                <a:latin typeface="Times New Roman" panose="02020603050405020304" pitchFamily="18" charset="0"/>
                <a:cs typeface="Times New Roman" panose="02020603050405020304" pitchFamily="18" charset="0"/>
              </a:rPr>
              <a:t>Definition and types of motivation </a:t>
            </a:r>
            <a:endParaRPr dirty="0" lang="am-ET">
              <a:solidFill>
                <a:srgbClr val="FF0000"/>
              </a:solidFill>
              <a:cs typeface="Times New Roman" panose="02020603050405020304" pitchFamily="18" charset="0"/>
            </a:endParaRPr>
          </a:p>
        </p:txBody>
      </p:sp>
      <p:sp>
        <p:nvSpPr>
          <p:cNvPr id="1048759" name="Content Placeholder 2"/>
          <p:cNvSpPr>
            <a:spLocks noGrp="1"/>
          </p:cNvSpPr>
          <p:nvPr>
            <p:ph idx="1"/>
          </p:nvPr>
        </p:nvSpPr>
        <p:spPr>
          <a:xfrm>
            <a:off x="76200" y="762000"/>
            <a:ext cx="8915400" cy="5943600"/>
          </a:xfrm>
        </p:spPr>
        <p:txBody>
          <a:bodyPr>
            <a:normAutofit/>
          </a:bodyPr>
          <a:p>
            <a:r>
              <a:rPr dirty="0" sz="2800" lang="en-US">
                <a:latin typeface="Times New Roman"/>
                <a:ea typeface="Times New Roman"/>
              </a:rPr>
              <a:t>The word </a:t>
            </a:r>
            <a:r>
              <a:rPr dirty="0" sz="2800" lang="en-US" smtClean="0">
                <a:latin typeface="Times New Roman"/>
                <a:ea typeface="Times New Roman"/>
              </a:rPr>
              <a:t>motivation  </a:t>
            </a:r>
            <a:r>
              <a:rPr dirty="0" sz="2800" lang="en-US">
                <a:latin typeface="Times New Roman"/>
                <a:ea typeface="Times New Roman"/>
              </a:rPr>
              <a:t>comes from the Latin word </a:t>
            </a:r>
            <a:r>
              <a:rPr dirty="0" sz="2800" lang="en-US" smtClean="0">
                <a:latin typeface="Times New Roman"/>
                <a:ea typeface="Times New Roman"/>
              </a:rPr>
              <a:t>‘Mover’ </a:t>
            </a:r>
            <a:r>
              <a:rPr dirty="0" sz="2800" lang="en-US">
                <a:latin typeface="Times New Roman"/>
                <a:ea typeface="Times New Roman"/>
              </a:rPr>
              <a:t>which means </a:t>
            </a:r>
            <a:r>
              <a:rPr dirty="0" sz="2800" lang="en-US" smtClean="0">
                <a:latin typeface="Times New Roman"/>
                <a:ea typeface="Times New Roman"/>
              </a:rPr>
              <a:t>‘to move’. </a:t>
            </a:r>
          </a:p>
          <a:p>
            <a:r>
              <a:rPr dirty="0" sz="2800" lang="en-US" smtClean="0">
                <a:latin typeface="Times New Roman"/>
                <a:ea typeface="Times New Roman"/>
              </a:rPr>
              <a:t>Motivation </a:t>
            </a:r>
            <a:r>
              <a:rPr dirty="0" sz="2800" lang="en-US">
                <a:latin typeface="Times New Roman"/>
                <a:ea typeface="Times New Roman"/>
              </a:rPr>
              <a:t>is what </a:t>
            </a:r>
            <a:r>
              <a:rPr dirty="0" sz="2800" lang="en-US" smtClean="0">
                <a:latin typeface="Times New Roman"/>
                <a:ea typeface="Times New Roman"/>
              </a:rPr>
              <a:t>‘moves’ </a:t>
            </a:r>
            <a:r>
              <a:rPr dirty="0" sz="2800" lang="en-US">
                <a:latin typeface="Times New Roman"/>
                <a:ea typeface="Times New Roman"/>
              </a:rPr>
              <a:t>people to do the things they do. </a:t>
            </a:r>
          </a:p>
          <a:p>
            <a:r>
              <a:rPr dirty="0" sz="2800" lang="en-US" smtClean="0">
                <a:latin typeface="Times New Roman"/>
                <a:ea typeface="Times New Roman"/>
              </a:rPr>
              <a:t>It </a:t>
            </a:r>
            <a:r>
              <a:rPr dirty="0" sz="2800" lang="en-US">
                <a:latin typeface="Times New Roman"/>
                <a:ea typeface="Times New Roman"/>
              </a:rPr>
              <a:t>is the factor that directs and energizes the behavior </a:t>
            </a:r>
            <a:r>
              <a:rPr dirty="0" sz="2800" lang="en-US" smtClean="0">
                <a:latin typeface="Times New Roman"/>
                <a:ea typeface="Times New Roman"/>
              </a:rPr>
              <a:t>of </a:t>
            </a:r>
            <a:r>
              <a:rPr dirty="0" sz="2800" lang="en-US">
                <a:latin typeface="Times New Roman"/>
                <a:ea typeface="Times New Roman"/>
              </a:rPr>
              <a:t>humans and other organisms</a:t>
            </a:r>
            <a:r>
              <a:rPr dirty="0" sz="2800" lang="en-US" smtClean="0">
                <a:latin typeface="Times New Roman"/>
                <a:ea typeface="Times New Roman"/>
              </a:rPr>
              <a:t>.</a:t>
            </a:r>
          </a:p>
          <a:p>
            <a:r>
              <a:rPr dirty="0" sz="2800" lang="en-US">
                <a:latin typeface="Times New Roman"/>
                <a:ea typeface="Times New Roman"/>
              </a:rPr>
              <a:t>According to </a:t>
            </a:r>
            <a:r>
              <a:rPr dirty="0" sz="2800" lang="en-US" err="1">
                <a:latin typeface="Times New Roman"/>
                <a:ea typeface="Times New Roman"/>
              </a:rPr>
              <a:t>Atiknson</a:t>
            </a:r>
            <a:r>
              <a:rPr dirty="0" sz="2800" lang="en-US">
                <a:latin typeface="Times New Roman"/>
                <a:ea typeface="Times New Roman"/>
              </a:rPr>
              <a:t> (1964) </a:t>
            </a:r>
            <a:r>
              <a:rPr dirty="0" sz="2800" lang="en-US" smtClean="0">
                <a:latin typeface="Times New Roman"/>
                <a:ea typeface="Times New Roman"/>
              </a:rPr>
              <a:t>motivation </a:t>
            </a:r>
            <a:r>
              <a:rPr dirty="0" sz="2800" lang="en-US">
                <a:latin typeface="Times New Roman"/>
                <a:ea typeface="Times New Roman"/>
              </a:rPr>
              <a:t>as the arousal tendency to act to produce one or more effects. </a:t>
            </a:r>
            <a:endParaRPr dirty="0" sz="2800" lang="en-US" smtClean="0">
              <a:latin typeface="Times New Roman"/>
              <a:ea typeface="Times New Roman"/>
            </a:endParaRPr>
          </a:p>
          <a:p>
            <a:r>
              <a:rPr dirty="0" sz="2800" lang="en-US">
                <a:latin typeface="Times New Roman"/>
                <a:ea typeface="Times New Roman"/>
              </a:rPr>
              <a:t>Baron (199) also defines the term motivation as an internal process that serves to activate, guide and maintain our behavior over time. </a:t>
            </a:r>
            <a:endParaRPr dirty="0" sz="2800" lang="am-ET"/>
          </a:p>
        </p:txBody>
      </p:sp>
    </p:spTree>
  </p:cSld>
  <p:clrMapOvr>
    <a:masterClrMapping/>
  </p:clrMapOvr>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380" name=""/>
        <p:cNvGrpSpPr/>
        <p:nvPr/>
      </p:nvGrpSpPr>
      <p:grpSpPr>
        <a:xfrm>
          <a:off x="0" y="0"/>
          <a:ext cx="0" cy="0"/>
          <a:chOff x="0" y="0"/>
          <a:chExt cx="0" cy="0"/>
        </a:xfrm>
      </p:grpSpPr>
      <p:sp>
        <p:nvSpPr>
          <p:cNvPr id="1048760" name="Title 1"/>
          <p:cNvSpPr>
            <a:spLocks noGrp="1"/>
          </p:cNvSpPr>
          <p:nvPr>
            <p:ph type="title"/>
          </p:nvPr>
        </p:nvSpPr>
        <p:spPr>
          <a:xfrm>
            <a:off x="76200" y="152400"/>
            <a:ext cx="8991600" cy="533400"/>
          </a:xfrm>
        </p:spPr>
        <p:txBody>
          <a:bodyPr>
            <a:normAutofit fontScale="90000"/>
          </a:bodyPr>
          <a:p>
            <a:r>
              <a:rPr dirty="0" lang="en-US" smtClean="0">
                <a:solidFill>
                  <a:srgbClr val="FF0000"/>
                </a:solidFill>
                <a:latin typeface="Times New Roman" panose="02020603050405020304" pitchFamily="18" charset="0"/>
                <a:cs typeface="Times New Roman" panose="02020603050405020304" pitchFamily="18" charset="0"/>
              </a:rPr>
              <a:t>Types of motivation </a:t>
            </a:r>
            <a:endParaRPr dirty="0" lang="am-ET">
              <a:solidFill>
                <a:srgbClr val="FF0000"/>
              </a:solidFill>
              <a:cs typeface="Times New Roman" panose="02020603050405020304" pitchFamily="18" charset="0"/>
            </a:endParaRPr>
          </a:p>
        </p:txBody>
      </p:sp>
      <p:sp>
        <p:nvSpPr>
          <p:cNvPr id="1048761" name="Content Placeholder 2"/>
          <p:cNvSpPr>
            <a:spLocks noGrp="1"/>
          </p:cNvSpPr>
          <p:nvPr>
            <p:ph idx="1"/>
          </p:nvPr>
        </p:nvSpPr>
        <p:spPr>
          <a:xfrm>
            <a:off x="76200" y="762000"/>
            <a:ext cx="8991600" cy="6096000"/>
          </a:xfrm>
        </p:spPr>
        <p:txBody>
          <a:bodyPr/>
          <a:p>
            <a:pPr indent="0" marL="0">
              <a:buNone/>
            </a:pPr>
            <a:r>
              <a:rPr dirty="0" lang="en-US" smtClean="0">
                <a:latin typeface="Times New Roman" panose="02020603050405020304" pitchFamily="18" charset="0"/>
                <a:cs typeface="Times New Roman" panose="02020603050405020304" pitchFamily="18" charset="0"/>
              </a:rPr>
              <a:t>Even if there are </a:t>
            </a:r>
            <a:r>
              <a:rPr dirty="0" lang="en-US">
                <a:latin typeface="Times New Roman" panose="02020603050405020304" pitchFamily="18" charset="0"/>
                <a:cs typeface="Times New Roman" panose="02020603050405020304" pitchFamily="18" charset="0"/>
              </a:rPr>
              <a:t>different </a:t>
            </a:r>
            <a:r>
              <a:rPr dirty="0" lang="en-US" smtClean="0">
                <a:latin typeface="Times New Roman" panose="02020603050405020304" pitchFamily="18" charset="0"/>
                <a:cs typeface="Times New Roman" panose="02020603050405020304" pitchFamily="18" charset="0"/>
              </a:rPr>
              <a:t>types of  motivation, </a:t>
            </a:r>
            <a:r>
              <a:rPr dirty="0" lang="en-US">
                <a:latin typeface="Times New Roman" panose="02020603050405020304" pitchFamily="18" charset="0"/>
                <a:cs typeface="Times New Roman" panose="02020603050405020304" pitchFamily="18" charset="0"/>
              </a:rPr>
              <a:t>it is possible to categorize them into two: </a:t>
            </a:r>
            <a:endParaRPr dirty="0" lang="en-US" smtClean="0">
              <a:latin typeface="Times New Roman" panose="02020603050405020304" pitchFamily="18" charset="0"/>
              <a:cs typeface="Times New Roman" panose="02020603050405020304" pitchFamily="18" charset="0"/>
            </a:endParaRPr>
          </a:p>
          <a:p>
            <a:pPr indent="-514350" marL="514350">
              <a:buAutoNum type="alphaUcPeriod"/>
            </a:pPr>
            <a:r>
              <a:rPr dirty="0" lang="en-US" smtClean="0">
                <a:solidFill>
                  <a:srgbClr val="FF0000"/>
                </a:solidFill>
                <a:latin typeface="Times New Roman" panose="02020603050405020304" pitchFamily="18" charset="0"/>
                <a:cs typeface="Times New Roman" panose="02020603050405020304" pitchFamily="18" charset="0"/>
              </a:rPr>
              <a:t>Intrinsic </a:t>
            </a:r>
            <a:r>
              <a:rPr dirty="0" lang="en-US">
                <a:solidFill>
                  <a:srgbClr val="FF0000"/>
                </a:solidFill>
                <a:latin typeface="Times New Roman" panose="02020603050405020304" pitchFamily="18" charset="0"/>
                <a:cs typeface="Times New Roman" panose="02020603050405020304" pitchFamily="18" charset="0"/>
              </a:rPr>
              <a:t>motivation. </a:t>
            </a:r>
            <a:endParaRPr dirty="0" lang="en-US" smtClean="0">
              <a:solidFill>
                <a:srgbClr val="FF0000"/>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ü"/>
            </a:pPr>
            <a:r>
              <a:rPr dirty="0" lang="en-US" smtClean="0">
                <a:solidFill>
                  <a:prstClr val="black"/>
                </a:solidFill>
                <a:latin typeface="Times New Roman" panose="02020603050405020304" pitchFamily="18" charset="0"/>
                <a:cs typeface="Times New Roman" panose="02020603050405020304" pitchFamily="18" charset="0"/>
              </a:rPr>
              <a:t>It is </a:t>
            </a:r>
            <a:r>
              <a:rPr dirty="0" lang="en-US">
                <a:solidFill>
                  <a:prstClr val="black"/>
                </a:solidFill>
                <a:latin typeface="Times New Roman" panose="02020603050405020304" pitchFamily="18" charset="0"/>
                <a:cs typeface="Times New Roman" panose="02020603050405020304" pitchFamily="18" charset="0"/>
              </a:rPr>
              <a:t>a type of motivation in which a person acts because the act itself is rewarding or satisfying in some internal manner.</a:t>
            </a:r>
            <a:endParaRPr dirty="0" lang="en-US" smtClean="0">
              <a:solidFill>
                <a:prstClr val="black"/>
              </a:solidFill>
              <a:latin typeface="Times New Roman" panose="02020603050405020304" pitchFamily="18" charset="0"/>
              <a:cs typeface="Times New Roman" panose="02020603050405020304" pitchFamily="18" charset="0"/>
            </a:endParaRPr>
          </a:p>
          <a:p>
            <a:pPr indent="0" marL="0">
              <a:buNone/>
            </a:pPr>
            <a:r>
              <a:rPr dirty="0" lang="en-US" smtClean="0">
                <a:latin typeface="Times New Roman" panose="02020603050405020304" pitchFamily="18" charset="0"/>
                <a:cs typeface="Times New Roman" panose="02020603050405020304" pitchFamily="18" charset="0"/>
              </a:rPr>
              <a:t>B. </a:t>
            </a:r>
            <a:r>
              <a:rPr dirty="0" lang="en-US" smtClean="0">
                <a:solidFill>
                  <a:srgbClr val="FF0000"/>
                </a:solidFill>
                <a:latin typeface="Times New Roman" panose="02020603050405020304" pitchFamily="18" charset="0"/>
                <a:cs typeface="Times New Roman" panose="02020603050405020304" pitchFamily="18" charset="0"/>
              </a:rPr>
              <a:t>Extrinsic </a:t>
            </a:r>
            <a:r>
              <a:rPr dirty="0" lang="en-US">
                <a:solidFill>
                  <a:srgbClr val="FF0000"/>
                </a:solidFill>
                <a:latin typeface="Times New Roman" panose="02020603050405020304" pitchFamily="18" charset="0"/>
                <a:cs typeface="Times New Roman" panose="02020603050405020304" pitchFamily="18" charset="0"/>
              </a:rPr>
              <a:t>motivation</a:t>
            </a:r>
            <a:r>
              <a:rPr dirty="0" lang="en-US" smtClean="0">
                <a:solidFill>
                  <a:srgbClr val="FF0000"/>
                </a:solidFill>
                <a:latin typeface="Times New Roman" panose="02020603050405020304" pitchFamily="18" charset="0"/>
                <a:cs typeface="Times New Roman" panose="02020603050405020304" pitchFamily="18" charset="0"/>
              </a:rPr>
              <a:t>.</a:t>
            </a:r>
          </a:p>
          <a:p>
            <a:pPr>
              <a:buFont typeface="Wingdings" panose="05000000000000000000" pitchFamily="2" charset="2"/>
              <a:buChar char="ü"/>
            </a:pPr>
            <a:r>
              <a:rPr dirty="0" lang="en-US">
                <a:solidFill>
                  <a:prstClr val="black"/>
                </a:solidFill>
                <a:latin typeface="Times New Roman" panose="02020603050405020304" pitchFamily="18" charset="0"/>
                <a:cs typeface="Times New Roman" panose="02020603050405020304" pitchFamily="18" charset="0"/>
              </a:rPr>
              <a:t>It </a:t>
            </a:r>
            <a:r>
              <a:rPr dirty="0" lang="en-US" smtClean="0">
                <a:solidFill>
                  <a:prstClr val="black"/>
                </a:solidFill>
                <a:latin typeface="Times New Roman" panose="02020603050405020304" pitchFamily="18" charset="0"/>
                <a:cs typeface="Times New Roman" panose="02020603050405020304" pitchFamily="18" charset="0"/>
              </a:rPr>
              <a:t>is </a:t>
            </a:r>
            <a:r>
              <a:rPr dirty="0" lang="en-US">
                <a:solidFill>
                  <a:prstClr val="black"/>
                </a:solidFill>
                <a:latin typeface="Times New Roman" panose="02020603050405020304" pitchFamily="18" charset="0"/>
                <a:cs typeface="Times New Roman" panose="02020603050405020304" pitchFamily="18" charset="0"/>
              </a:rPr>
              <a:t>a type of motivation in which individuals act because the action leads to an outcome that is external to a person.</a:t>
            </a:r>
            <a:endParaRPr dirty="0" lang="am-ET">
              <a:cs typeface="Times New Roman" panose="02020603050405020304" pitchFamily="18" charset="0"/>
            </a:endParaRPr>
          </a:p>
        </p:txBody>
      </p:sp>
    </p:spTree>
  </p:cSld>
  <p:clrMapOvr>
    <a:masterClrMapping/>
  </p:clrMapOvr>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381" name=""/>
        <p:cNvGrpSpPr/>
        <p:nvPr/>
      </p:nvGrpSpPr>
      <p:grpSpPr>
        <a:xfrm>
          <a:off x="0" y="0"/>
          <a:ext cx="0" cy="0"/>
          <a:chOff x="0" y="0"/>
          <a:chExt cx="0" cy="0"/>
        </a:xfrm>
      </p:grpSpPr>
      <p:sp>
        <p:nvSpPr>
          <p:cNvPr id="1048762" name="Title 1"/>
          <p:cNvSpPr>
            <a:spLocks noGrp="1"/>
          </p:cNvSpPr>
          <p:nvPr>
            <p:ph type="title"/>
          </p:nvPr>
        </p:nvSpPr>
        <p:spPr>
          <a:xfrm>
            <a:off x="457200" y="274638"/>
            <a:ext cx="8229600" cy="944562"/>
          </a:xfrm>
        </p:spPr>
        <p:txBody>
          <a:bodyPr>
            <a:normAutofit fontScale="90000"/>
          </a:bodyPr>
          <a:p>
            <a:r>
              <a:rPr dirty="0" lang="en-US"/>
              <a:t> </a:t>
            </a:r>
            <a:r>
              <a:rPr dirty="0" sz="3600" lang="en-US">
                <a:solidFill>
                  <a:srgbClr val="FF0000"/>
                </a:solidFill>
                <a:latin typeface="Times New Roman" panose="02020603050405020304" pitchFamily="18" charset="0"/>
                <a:cs typeface="Times New Roman" panose="02020603050405020304" pitchFamily="18" charset="0"/>
              </a:rPr>
              <a:t>Approaches to motivation (theories of motivation) </a:t>
            </a:r>
            <a:endParaRPr dirty="0" sz="3600" lang="am-ET">
              <a:solidFill>
                <a:srgbClr val="FF0000"/>
              </a:solidFill>
              <a:cs typeface="Times New Roman" panose="02020603050405020304" pitchFamily="18" charset="0"/>
            </a:endParaRPr>
          </a:p>
        </p:txBody>
      </p:sp>
      <p:sp>
        <p:nvSpPr>
          <p:cNvPr id="1048763" name="Content Placeholder 2"/>
          <p:cNvSpPr>
            <a:spLocks noGrp="1"/>
          </p:cNvSpPr>
          <p:nvPr>
            <p:ph idx="1"/>
          </p:nvPr>
        </p:nvSpPr>
        <p:spPr>
          <a:xfrm>
            <a:off x="0" y="1295400"/>
            <a:ext cx="9144000" cy="5562600"/>
          </a:xfrm>
        </p:spPr>
        <p:txBody>
          <a:bodyPr>
            <a:normAutofit fontScale="77500" lnSpcReduction="20000"/>
          </a:bodyPr>
          <a:p>
            <a:pPr indent="-514350" marL="514350">
              <a:buFont typeface="+mj-lt"/>
              <a:buAutoNum type="arabicPeriod"/>
            </a:pPr>
            <a:r>
              <a:rPr b="1" dirty="0" lang="en-US" smtClean="0">
                <a:solidFill>
                  <a:srgbClr val="00B0F0"/>
                </a:solidFill>
                <a:latin typeface="Times New Roman" panose="02020603050405020304" pitchFamily="18" charset="0"/>
                <a:cs typeface="Times New Roman" panose="02020603050405020304" pitchFamily="18" charset="0"/>
              </a:rPr>
              <a:t>Instinct </a:t>
            </a:r>
            <a:r>
              <a:rPr b="1" dirty="0" lang="en-US">
                <a:solidFill>
                  <a:srgbClr val="00B0F0"/>
                </a:solidFill>
                <a:latin typeface="Times New Roman" panose="02020603050405020304" pitchFamily="18" charset="0"/>
                <a:cs typeface="Times New Roman" panose="02020603050405020304" pitchFamily="18" charset="0"/>
              </a:rPr>
              <a:t>approaches to </a:t>
            </a:r>
            <a:r>
              <a:rPr b="1" dirty="0" lang="en-US" smtClean="0">
                <a:solidFill>
                  <a:srgbClr val="00B0F0"/>
                </a:solidFill>
                <a:latin typeface="Times New Roman" panose="02020603050405020304" pitchFamily="18" charset="0"/>
                <a:cs typeface="Times New Roman" panose="02020603050405020304" pitchFamily="18" charset="0"/>
              </a:rPr>
              <a:t>motivation </a:t>
            </a:r>
            <a:r>
              <a:rPr dirty="0" lang="en-US" smtClean="0">
                <a:latin typeface="Times New Roman" panose="02020603050405020304" pitchFamily="18" charset="0"/>
                <a:cs typeface="Times New Roman" panose="02020603050405020304" pitchFamily="18" charset="0"/>
              </a:rPr>
              <a:t>(</a:t>
            </a:r>
            <a:r>
              <a:rPr dirty="0" lang="en-US" err="1" smtClean="0">
                <a:latin typeface="Times New Roman" panose="02020603050405020304" pitchFamily="18" charset="0"/>
                <a:cs typeface="Times New Roman" panose="02020603050405020304" pitchFamily="18" charset="0"/>
              </a:rPr>
              <a:t>W.Mc</a:t>
            </a:r>
            <a:r>
              <a:rPr dirty="0" lang="en-US" smtClean="0">
                <a:latin typeface="Times New Roman" panose="02020603050405020304" pitchFamily="18" charset="0"/>
                <a:cs typeface="Times New Roman" panose="02020603050405020304" pitchFamily="18" charset="0"/>
              </a:rPr>
              <a:t> </a:t>
            </a:r>
            <a:r>
              <a:rPr dirty="0" lang="en-US" err="1" smtClean="0">
                <a:latin typeface="Times New Roman" panose="02020603050405020304" pitchFamily="18" charset="0"/>
                <a:cs typeface="Times New Roman" panose="02020603050405020304" pitchFamily="18" charset="0"/>
              </a:rPr>
              <a:t>Dougall</a:t>
            </a:r>
            <a:r>
              <a:rPr dirty="0" lang="en-US" smtClean="0">
                <a:latin typeface="Times New Roman" panose="02020603050405020304" pitchFamily="18" charset="0"/>
                <a:cs typeface="Times New Roman" panose="02020603050405020304" pitchFamily="18" charset="0"/>
              </a:rPr>
              <a:t> &amp; others)</a:t>
            </a:r>
          </a:p>
          <a:p>
            <a:pPr>
              <a:buFont typeface="Wingdings" panose="05000000000000000000" pitchFamily="2" charset="2"/>
              <a:buChar char="ü"/>
            </a:pPr>
            <a:r>
              <a:rPr dirty="0" lang="en-US" smtClean="0">
                <a:latin typeface="Times New Roman" panose="02020603050405020304" pitchFamily="18" charset="0"/>
                <a:cs typeface="Times New Roman" panose="02020603050405020304" pitchFamily="18" charset="0"/>
              </a:rPr>
              <a:t>Instincts are unlearned (inborn) forms of behavior which contribute to survival. </a:t>
            </a:r>
          </a:p>
          <a:p>
            <a:pPr>
              <a:buFont typeface="Wingdings" panose="05000000000000000000" pitchFamily="2" charset="2"/>
              <a:buChar char="ü"/>
            </a:pPr>
            <a:r>
              <a:rPr dirty="0" lang="en-US" smtClean="0">
                <a:latin typeface="Times New Roman" panose="02020603050405020304" pitchFamily="18" charset="0"/>
                <a:cs typeface="Times New Roman" panose="02020603050405020304" pitchFamily="18" charset="0"/>
              </a:rPr>
              <a:t>According to the theory, instincts determine the direction in which the individual’s energy is expended. </a:t>
            </a:r>
            <a:r>
              <a:rPr dirty="0" lang="en-US" err="1" smtClean="0">
                <a:latin typeface="Times New Roman" panose="02020603050405020304" pitchFamily="18" charset="0"/>
                <a:cs typeface="Times New Roman" panose="02020603050405020304" pitchFamily="18" charset="0"/>
              </a:rPr>
              <a:t>E.g</a:t>
            </a:r>
            <a:r>
              <a:rPr dirty="0" lang="en-US" smtClean="0">
                <a:latin typeface="Times New Roman" panose="02020603050405020304" pitchFamily="18" charset="0"/>
                <a:cs typeface="Times New Roman" panose="02020603050405020304" pitchFamily="18" charset="0"/>
              </a:rPr>
              <a:t> sucking the breast of the mother, eye blinking..</a:t>
            </a:r>
          </a:p>
          <a:p>
            <a:pPr>
              <a:buFont typeface="Wingdings" panose="05000000000000000000" pitchFamily="2" charset="2"/>
              <a:buChar char="ü"/>
            </a:pPr>
            <a:r>
              <a:rPr dirty="0" lang="en-US" smtClean="0">
                <a:latin typeface="Times New Roman" panose="02020603050405020304" pitchFamily="18" charset="0"/>
                <a:cs typeface="Times New Roman" panose="02020603050405020304" pitchFamily="18" charset="0"/>
              </a:rPr>
              <a:t>Freudians go further and suggest that behaviors such as sexual activities and aggressiveness are also instincts</a:t>
            </a:r>
          </a:p>
          <a:p>
            <a:pPr>
              <a:buFont typeface="Wingdings" panose="05000000000000000000" pitchFamily="2" charset="2"/>
              <a:buChar char="ü"/>
            </a:pPr>
            <a:r>
              <a:rPr dirty="0" lang="en-US" smtClean="0">
                <a:latin typeface="Times New Roman" panose="02020603050405020304" pitchFamily="18" charset="0"/>
                <a:cs typeface="Times New Roman" panose="02020603050405020304" pitchFamily="18" charset="0"/>
              </a:rPr>
              <a:t>Overall the importance of instincts in motivation is recognized, by </a:t>
            </a:r>
            <a:r>
              <a:rPr dirty="0" lang="en-US">
                <a:latin typeface="Times New Roman" panose="02020603050405020304" pitchFamily="18" charset="0"/>
                <a:cs typeface="Times New Roman" panose="02020603050405020304" pitchFamily="18" charset="0"/>
              </a:rPr>
              <a:t>forcing psychologists to realize that some human behavior is controlled by hereditary factors</a:t>
            </a:r>
            <a:r>
              <a:rPr dirty="0" lang="en-US" smtClean="0">
                <a:latin typeface="Times New Roman" panose="02020603050405020304" pitchFamily="18" charset="0"/>
                <a:cs typeface="Times New Roman" panose="02020603050405020304" pitchFamily="18" charset="0"/>
              </a:rPr>
              <a:t>. however, </a:t>
            </a:r>
          </a:p>
          <a:p>
            <a:pPr indent="-457200" marL="800100">
              <a:buFont typeface="Wingdings" panose="05000000000000000000" pitchFamily="2" charset="2"/>
              <a:buChar char="v"/>
            </a:pPr>
            <a:r>
              <a:rPr dirty="0" lang="en-US">
                <a:latin typeface="Times New Roman" panose="02020603050405020304" pitchFamily="18" charset="0"/>
                <a:cs typeface="Times New Roman" panose="02020603050405020304" pitchFamily="18" charset="0"/>
              </a:rPr>
              <a:t>I</a:t>
            </a:r>
            <a:r>
              <a:rPr dirty="0" lang="en-US" smtClean="0">
                <a:latin typeface="Times New Roman" panose="02020603050405020304" pitchFamily="18" charset="0"/>
                <a:cs typeface="Times New Roman" panose="02020603050405020304" pitchFamily="18" charset="0"/>
              </a:rPr>
              <a:t>nstinct theories are incapable of explaining a variety of motives like the need for power</a:t>
            </a:r>
          </a:p>
          <a:p>
            <a:pPr indent="-457200" marL="800100">
              <a:buFont typeface="Wingdings" panose="05000000000000000000" pitchFamily="2" charset="2"/>
              <a:buChar char="v"/>
            </a:pPr>
            <a:r>
              <a:rPr dirty="0" lang="en-US" smtClean="0">
                <a:latin typeface="Times New Roman" panose="02020603050405020304" pitchFamily="18" charset="0"/>
                <a:cs typeface="Times New Roman" panose="02020603050405020304" pitchFamily="18" charset="0"/>
              </a:rPr>
              <a:t>Moreover, there is no agreement even on the number of instincts </a:t>
            </a:r>
          </a:p>
          <a:p>
            <a:pPr>
              <a:buFont typeface="Wingdings" panose="05000000000000000000" pitchFamily="2" charset="2"/>
              <a:buChar char="ü"/>
            </a:pPr>
            <a:endParaRPr dirty="0" lang="am-ET">
              <a:cs typeface="Times New Roman" panose="02020603050405020304" pitchFamily="18" charset="0"/>
            </a:endParaRPr>
          </a:p>
        </p:txBody>
      </p:sp>
    </p:spTree>
  </p:cSld>
  <p:clrMapOvr>
    <a:masterClrMapping/>
  </p:clrMapOvr>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382" name=""/>
        <p:cNvGrpSpPr/>
        <p:nvPr/>
      </p:nvGrpSpPr>
      <p:grpSpPr>
        <a:xfrm>
          <a:off x="0" y="0"/>
          <a:ext cx="0" cy="0"/>
          <a:chOff x="0" y="0"/>
          <a:chExt cx="0" cy="0"/>
        </a:xfrm>
      </p:grpSpPr>
      <p:sp>
        <p:nvSpPr>
          <p:cNvPr id="1048764" name="Content Placeholder 2"/>
          <p:cNvSpPr>
            <a:spLocks noGrp="1"/>
          </p:cNvSpPr>
          <p:nvPr>
            <p:ph idx="1"/>
          </p:nvPr>
        </p:nvSpPr>
        <p:spPr>
          <a:xfrm>
            <a:off x="0" y="76200"/>
            <a:ext cx="9067800" cy="6705600"/>
          </a:xfrm>
        </p:spPr>
        <p:txBody>
          <a:bodyPr>
            <a:normAutofit fontScale="85000" lnSpcReduction="10000"/>
          </a:bodyPr>
          <a:p>
            <a:pPr indent="0" marL="0">
              <a:buNone/>
            </a:pPr>
            <a:r>
              <a:rPr dirty="0" sz="3300" lang="en-US">
                <a:solidFill>
                  <a:srgbClr val="00B0F0"/>
                </a:solidFill>
                <a:latin typeface="Times New Roman" panose="02020603050405020304" pitchFamily="18" charset="0"/>
                <a:cs typeface="Times New Roman" panose="02020603050405020304" pitchFamily="18" charset="0"/>
              </a:rPr>
              <a:t>2. </a:t>
            </a:r>
            <a:r>
              <a:rPr dirty="0" sz="3300" lang="en-US" smtClean="0">
                <a:solidFill>
                  <a:srgbClr val="00B0F0"/>
                </a:solidFill>
                <a:latin typeface="Times New Roman" panose="02020603050405020304" pitchFamily="18" charset="0"/>
                <a:cs typeface="Times New Roman" panose="02020603050405020304" pitchFamily="18" charset="0"/>
              </a:rPr>
              <a:t>Drive-reduction </a:t>
            </a:r>
            <a:r>
              <a:rPr dirty="0" sz="3300" lang="en-US">
                <a:solidFill>
                  <a:srgbClr val="00B0F0"/>
                </a:solidFill>
                <a:latin typeface="Times New Roman" panose="02020603050405020304" pitchFamily="18" charset="0"/>
                <a:cs typeface="Times New Roman" panose="02020603050405020304" pitchFamily="18" charset="0"/>
              </a:rPr>
              <a:t>approaches to </a:t>
            </a:r>
            <a:r>
              <a:rPr dirty="0" sz="3300" lang="en-US" smtClean="0">
                <a:solidFill>
                  <a:srgbClr val="00B0F0"/>
                </a:solidFill>
                <a:latin typeface="Times New Roman" panose="02020603050405020304" pitchFamily="18" charset="0"/>
                <a:cs typeface="Times New Roman" panose="02020603050405020304" pitchFamily="18" charset="0"/>
              </a:rPr>
              <a:t>motivation(</a:t>
            </a:r>
            <a:r>
              <a:rPr dirty="0" sz="3300" lang="en-US" err="1" smtClean="0">
                <a:solidFill>
                  <a:srgbClr val="00B0F0"/>
                </a:solidFill>
                <a:latin typeface="Times New Roman" panose="02020603050405020304" pitchFamily="18" charset="0"/>
                <a:cs typeface="Times New Roman" panose="02020603050405020304" pitchFamily="18" charset="0"/>
              </a:rPr>
              <a:t>C.Hull</a:t>
            </a:r>
            <a:r>
              <a:rPr dirty="0" sz="3300" lang="en-US" smtClean="0">
                <a:solidFill>
                  <a:srgbClr val="00B0F0"/>
                </a:solidFill>
                <a:latin typeface="Times New Roman" panose="02020603050405020304" pitchFamily="18" charset="0"/>
                <a:cs typeface="Times New Roman" panose="02020603050405020304" pitchFamily="18" charset="0"/>
              </a:rPr>
              <a:t> &amp; others)  </a:t>
            </a:r>
            <a:endParaRPr dirty="0" sz="3300" lang="en-US"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ü"/>
            </a:pPr>
            <a:r>
              <a:rPr dirty="0" lang="en-US" smtClean="0">
                <a:latin typeface="Times New Roman" panose="02020603050405020304" pitchFamily="18" charset="0"/>
                <a:cs typeface="Times New Roman" panose="02020603050405020304" pitchFamily="18" charset="0"/>
              </a:rPr>
              <a:t>This </a:t>
            </a:r>
            <a:r>
              <a:rPr dirty="0" lang="en-US">
                <a:latin typeface="Times New Roman" panose="02020603050405020304" pitchFamily="18" charset="0"/>
                <a:cs typeface="Times New Roman" panose="02020603050405020304" pitchFamily="18" charset="0"/>
              </a:rPr>
              <a:t>approach involved the concepts of </a:t>
            </a:r>
            <a:r>
              <a:rPr dirty="0" lang="en-US">
                <a:solidFill>
                  <a:srgbClr val="FF0000"/>
                </a:solidFill>
                <a:latin typeface="Times New Roman" panose="02020603050405020304" pitchFamily="18" charset="0"/>
                <a:cs typeface="Times New Roman" panose="02020603050405020304" pitchFamily="18" charset="0"/>
              </a:rPr>
              <a:t>needs</a:t>
            </a:r>
            <a:r>
              <a:rPr dirty="0" lang="en-US">
                <a:latin typeface="Times New Roman" panose="02020603050405020304" pitchFamily="18" charset="0"/>
                <a:cs typeface="Times New Roman" panose="02020603050405020304" pitchFamily="18" charset="0"/>
              </a:rPr>
              <a:t> and </a:t>
            </a:r>
            <a:r>
              <a:rPr dirty="0" lang="en-US">
                <a:solidFill>
                  <a:srgbClr val="FF0000"/>
                </a:solidFill>
                <a:latin typeface="Times New Roman" panose="02020603050405020304" pitchFamily="18" charset="0"/>
                <a:cs typeface="Times New Roman" panose="02020603050405020304" pitchFamily="18" charset="0"/>
              </a:rPr>
              <a:t>drives</a:t>
            </a:r>
            <a:r>
              <a:rPr dirty="0" lang="en-US">
                <a:latin typeface="Times New Roman" panose="02020603050405020304" pitchFamily="18" charset="0"/>
                <a:cs typeface="Times New Roman" panose="02020603050405020304" pitchFamily="18" charset="0"/>
              </a:rPr>
              <a:t>. </a:t>
            </a:r>
            <a:endParaRPr dirty="0" lang="en-US"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ü"/>
            </a:pPr>
            <a:r>
              <a:rPr dirty="0" lang="en-US">
                <a:latin typeface="Times New Roman" panose="02020603050405020304" pitchFamily="18" charset="0"/>
                <a:cs typeface="Times New Roman" panose="02020603050405020304" pitchFamily="18" charset="0"/>
              </a:rPr>
              <a:t>A need is a requirement of some material (such as food or water) that is essential for the survival of the organism</a:t>
            </a:r>
            <a:r>
              <a:rPr dirty="0" lang="en-US" smtClean="0">
                <a:latin typeface="Times New Roman" panose="02020603050405020304" pitchFamily="18" charset="0"/>
                <a:cs typeface="Times New Roman" panose="02020603050405020304" pitchFamily="18" charset="0"/>
              </a:rPr>
              <a:t>.</a:t>
            </a:r>
          </a:p>
          <a:p>
            <a:pPr>
              <a:buFont typeface="Wingdings" panose="05000000000000000000" pitchFamily="2" charset="2"/>
              <a:buChar char="ü"/>
            </a:pPr>
            <a:r>
              <a:rPr dirty="0" lang="en-US">
                <a:latin typeface="Times New Roman" panose="02020603050405020304" pitchFamily="18" charset="0"/>
                <a:cs typeface="Times New Roman" panose="02020603050405020304" pitchFamily="18" charset="0"/>
              </a:rPr>
              <a:t>When an organism has a need, it leads to a psychological </a:t>
            </a:r>
            <a:r>
              <a:rPr dirty="0" lang="en-US">
                <a:solidFill>
                  <a:srgbClr val="FF0000"/>
                </a:solidFill>
                <a:latin typeface="Times New Roman" panose="02020603050405020304" pitchFamily="18" charset="0"/>
                <a:cs typeface="Times New Roman" panose="02020603050405020304" pitchFamily="18" charset="0"/>
              </a:rPr>
              <a:t>tension as well as physical arousal to fulfill the need and reduce the tension</a:t>
            </a:r>
            <a:r>
              <a:rPr dirty="0" lang="en-US">
                <a:latin typeface="Times New Roman" panose="02020603050405020304" pitchFamily="18" charset="0"/>
                <a:cs typeface="Times New Roman" panose="02020603050405020304" pitchFamily="18" charset="0"/>
              </a:rPr>
              <a:t>. This tension is called </a:t>
            </a:r>
            <a:r>
              <a:rPr dirty="0" lang="en-US">
                <a:solidFill>
                  <a:srgbClr val="00B0F0"/>
                </a:solidFill>
                <a:latin typeface="Times New Roman" panose="02020603050405020304" pitchFamily="18" charset="0"/>
                <a:cs typeface="Times New Roman" panose="02020603050405020304" pitchFamily="18" charset="0"/>
              </a:rPr>
              <a:t>drive.</a:t>
            </a:r>
            <a:r>
              <a:rPr dirty="0" lang="en-US">
                <a:latin typeface="Times New Roman" panose="02020603050405020304" pitchFamily="18" charset="0"/>
                <a:cs typeface="Times New Roman" panose="02020603050405020304" pitchFamily="18" charset="0"/>
              </a:rPr>
              <a:t> </a:t>
            </a:r>
            <a:endParaRPr dirty="0" lang="en-US"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ü"/>
            </a:pPr>
            <a:r>
              <a:rPr dirty="0" lang="en-US" smtClean="0">
                <a:latin typeface="Times New Roman" panose="02020603050405020304" pitchFamily="18" charset="0"/>
                <a:cs typeface="Times New Roman" panose="02020603050405020304" pitchFamily="18" charset="0"/>
              </a:rPr>
              <a:t>The theory proposes that when individuals lack or feel deficiency in something basic or important, they make an effort to satisfy their need</a:t>
            </a:r>
          </a:p>
          <a:p>
            <a:pPr>
              <a:buFont typeface="Wingdings" panose="05000000000000000000" pitchFamily="2" charset="2"/>
              <a:buChar char="ü"/>
            </a:pPr>
            <a:r>
              <a:rPr dirty="0" lang="en-US" smtClean="0">
                <a:latin typeface="Times New Roman" panose="02020603050405020304" pitchFamily="18" charset="0"/>
                <a:cs typeface="Times New Roman" panose="02020603050405020304" pitchFamily="18" charset="0"/>
              </a:rPr>
              <a:t>Drives that are related to physiological needs (</a:t>
            </a:r>
            <a:r>
              <a:rPr dirty="0" lang="en-US" err="1" smtClean="0">
                <a:latin typeface="Times New Roman" panose="02020603050405020304" pitchFamily="18" charset="0"/>
                <a:cs typeface="Times New Roman" panose="02020603050405020304" pitchFamily="18" charset="0"/>
              </a:rPr>
              <a:t>e,g</a:t>
            </a:r>
            <a:r>
              <a:rPr dirty="0" lang="en-US" smtClean="0">
                <a:latin typeface="Times New Roman" panose="02020603050405020304" pitchFamily="18" charset="0"/>
                <a:cs typeface="Times New Roman" panose="02020603050405020304" pitchFamily="18" charset="0"/>
              </a:rPr>
              <a:t>. need for food, water, sleep, etc.) are regarded as primary and those that emerge as a result of experience (e.g. drive for recognition or dominance) are leveled secondary.</a:t>
            </a:r>
            <a:endParaRPr dirty="0" lang="am-ET">
              <a:cs typeface="Times New Roman" panose="02020603050405020304" pitchFamily="18" charset="0"/>
            </a:endParaRPr>
          </a:p>
        </p:txBody>
      </p:sp>
    </p:spTree>
  </p:cSld>
  <p:clrMapOvr>
    <a:masterClrMapping/>
  </p:clrMapOvr>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383" name=""/>
        <p:cNvGrpSpPr/>
        <p:nvPr/>
      </p:nvGrpSpPr>
      <p:grpSpPr>
        <a:xfrm>
          <a:off x="0" y="0"/>
          <a:ext cx="0" cy="0"/>
          <a:chOff x="0" y="0"/>
          <a:chExt cx="0" cy="0"/>
        </a:xfrm>
      </p:grpSpPr>
      <p:sp>
        <p:nvSpPr>
          <p:cNvPr id="1048765" name="Content Placeholder 2"/>
          <p:cNvSpPr>
            <a:spLocks noGrp="1"/>
          </p:cNvSpPr>
          <p:nvPr>
            <p:ph idx="1"/>
          </p:nvPr>
        </p:nvSpPr>
        <p:spPr>
          <a:xfrm>
            <a:off x="152400" y="152400"/>
            <a:ext cx="8915400" cy="6629400"/>
          </a:xfrm>
        </p:spPr>
        <p:txBody>
          <a:bodyPr>
            <a:normAutofit lnSpcReduction="10000"/>
          </a:bodyPr>
          <a:p>
            <a:pPr>
              <a:buFont typeface="Wingdings" panose="05000000000000000000" pitchFamily="2" charset="2"/>
              <a:buChar char="ü"/>
            </a:pPr>
            <a:r>
              <a:rPr dirty="0" lang="en-US">
                <a:latin typeface="Times New Roman" panose="02020603050405020304" pitchFamily="18" charset="0"/>
                <a:cs typeface="Times New Roman" panose="02020603050405020304" pitchFamily="18" charset="0"/>
              </a:rPr>
              <a:t>This theory also includes the concept of </a:t>
            </a:r>
            <a:r>
              <a:rPr dirty="0" i="1" lang="en-US">
                <a:solidFill>
                  <a:srgbClr val="FF0000"/>
                </a:solidFill>
                <a:latin typeface="Times New Roman" panose="02020603050405020304" pitchFamily="18" charset="0"/>
                <a:cs typeface="Times New Roman" panose="02020603050405020304" pitchFamily="18" charset="0"/>
              </a:rPr>
              <a:t>homeostasis</a:t>
            </a:r>
            <a:r>
              <a:rPr dirty="0" lang="en-US">
                <a:latin typeface="Times New Roman" panose="02020603050405020304" pitchFamily="18" charset="0"/>
                <a:cs typeface="Times New Roman" panose="02020603050405020304" pitchFamily="18" charset="0"/>
              </a:rPr>
              <a:t>, or the tendency of the body to maintain a </a:t>
            </a:r>
            <a:r>
              <a:rPr dirty="0" lang="en-US" smtClean="0">
                <a:latin typeface="Times New Roman" panose="02020603050405020304" pitchFamily="18" charset="0"/>
                <a:cs typeface="Times New Roman" panose="02020603050405020304" pitchFamily="18" charset="0"/>
              </a:rPr>
              <a:t>steady-state</a:t>
            </a:r>
            <a:r>
              <a:rPr dirty="0" lang="en-US">
                <a:latin typeface="Times New Roman" panose="02020603050405020304" pitchFamily="18" charset="0"/>
                <a:cs typeface="Times New Roman" panose="02020603050405020304" pitchFamily="18" charset="0"/>
              </a:rPr>
              <a:t>. </a:t>
            </a:r>
            <a:endParaRPr dirty="0" lang="en-US"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ü"/>
            </a:pPr>
            <a:r>
              <a:rPr dirty="0" lang="en-US">
                <a:latin typeface="Times New Roman" panose="02020603050405020304" pitchFamily="18" charset="0"/>
                <a:cs typeface="Times New Roman" panose="02020603050405020304" pitchFamily="18" charset="0"/>
              </a:rPr>
              <a:t> When there is a primary drive need, the body is in a state of imbalance. </a:t>
            </a:r>
            <a:endParaRPr dirty="0" lang="en-US"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ü"/>
            </a:pPr>
            <a:r>
              <a:rPr dirty="0" lang="en-US" smtClean="0">
                <a:latin typeface="Times New Roman" panose="02020603050405020304" pitchFamily="18" charset="0"/>
                <a:cs typeface="Times New Roman" panose="02020603050405020304" pitchFamily="18" charset="0"/>
              </a:rPr>
              <a:t>This </a:t>
            </a:r>
            <a:r>
              <a:rPr dirty="0" lang="en-US">
                <a:latin typeface="Times New Roman" panose="02020603050405020304" pitchFamily="18" charset="0"/>
                <a:cs typeface="Times New Roman" panose="02020603050405020304" pitchFamily="18" charset="0"/>
              </a:rPr>
              <a:t>stimulates behavior that brings the body back into balance or homeostasis. </a:t>
            </a:r>
            <a:endParaRPr dirty="0" lang="en-US"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ü"/>
            </a:pPr>
            <a:r>
              <a:rPr dirty="0" lang="en-US">
                <a:latin typeface="Times New Roman" panose="02020603050405020304" pitchFamily="18" charset="0"/>
                <a:cs typeface="Times New Roman" panose="02020603050405020304" pitchFamily="18" charset="0"/>
              </a:rPr>
              <a:t>Although the drive-reduction theory works well to explain the actions people </a:t>
            </a:r>
            <a:r>
              <a:rPr dirty="0" i="1" lang="en-US">
                <a:solidFill>
                  <a:srgbClr val="FF0000"/>
                </a:solidFill>
                <a:latin typeface="Times New Roman" panose="02020603050405020304" pitchFamily="18" charset="0"/>
                <a:cs typeface="Times New Roman" panose="02020603050405020304" pitchFamily="18" charset="0"/>
              </a:rPr>
              <a:t>take to reduce tension created by needs</a:t>
            </a:r>
            <a:r>
              <a:rPr dirty="0" lang="en-US">
                <a:latin typeface="Times New Roman" panose="02020603050405020304" pitchFamily="18" charset="0"/>
                <a:cs typeface="Times New Roman" panose="02020603050405020304" pitchFamily="18" charset="0"/>
              </a:rPr>
              <a:t>, it does not explain all human motivation. </a:t>
            </a:r>
            <a:endParaRPr dirty="0" lang="en-US"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ü"/>
            </a:pPr>
            <a:r>
              <a:rPr dirty="0" lang="en-US" smtClean="0">
                <a:latin typeface="Times New Roman" panose="02020603050405020304" pitchFamily="18" charset="0"/>
                <a:cs typeface="Times New Roman" panose="02020603050405020304" pitchFamily="18" charset="0"/>
              </a:rPr>
              <a:t>It contributed in explaining primary drives than secondary drives because the latter are learned and difficult to describe in homeostatic terms .</a:t>
            </a:r>
            <a:endParaRPr dirty="0" lang="am-ET">
              <a:cs typeface="Times New Roman" panose="02020603050405020304" pitchFamily="18" charset="0"/>
            </a:endParaRPr>
          </a:p>
        </p:txBody>
      </p:sp>
    </p:spTree>
  </p:cSld>
  <p:clrMapOvr>
    <a:masterClrMapping/>
  </p:clrMapOvr>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283" name=""/>
        <p:cNvGrpSpPr/>
        <p:nvPr/>
      </p:nvGrpSpPr>
      <p:grpSpPr>
        <a:xfrm>
          <a:off x="0" y="0"/>
          <a:ext cx="0" cy="0"/>
          <a:chOff x="0" y="0"/>
          <a:chExt cx="0" cy="0"/>
        </a:xfrm>
      </p:grpSpPr>
      <p:sp>
        <p:nvSpPr>
          <p:cNvPr id="1048616" name="Title 1"/>
          <p:cNvSpPr>
            <a:spLocks noGrp="1"/>
          </p:cNvSpPr>
          <p:nvPr>
            <p:ph type="title"/>
          </p:nvPr>
        </p:nvSpPr>
        <p:spPr>
          <a:xfrm>
            <a:off x="457200" y="76200"/>
            <a:ext cx="8229600" cy="685800"/>
          </a:xfrm>
        </p:spPr>
        <p:txBody>
          <a:bodyPr>
            <a:normAutofit fontScale="90000"/>
          </a:bodyPr>
          <a:p>
            <a:pPr algn="l"/>
            <a:r>
              <a:rPr dirty="0" lang="en-US" smtClean="0">
                <a:solidFill>
                  <a:srgbClr val="FF0000"/>
                </a:solidFill>
                <a:latin typeface="Times New Roman" panose="02020603050405020304" pitchFamily="18" charset="0"/>
                <a:cs typeface="Times New Roman" panose="02020603050405020304" pitchFamily="18" charset="0"/>
              </a:rPr>
              <a:t>4.  Behaviorism</a:t>
            </a:r>
            <a:endParaRPr dirty="0" lang="am-ET">
              <a:solidFill>
                <a:srgbClr val="FF0000"/>
              </a:solidFill>
              <a:cs typeface="Times New Roman" panose="02020603050405020304" pitchFamily="18" charset="0"/>
            </a:endParaRPr>
          </a:p>
        </p:txBody>
      </p:sp>
      <p:sp>
        <p:nvSpPr>
          <p:cNvPr id="1048617" name="Content Placeholder 2"/>
          <p:cNvSpPr>
            <a:spLocks noGrp="1"/>
          </p:cNvSpPr>
          <p:nvPr>
            <p:ph idx="1"/>
          </p:nvPr>
        </p:nvSpPr>
        <p:spPr>
          <a:xfrm>
            <a:off x="152400" y="838200"/>
            <a:ext cx="8915400" cy="5867400"/>
          </a:xfrm>
        </p:spPr>
        <p:txBody>
          <a:bodyPr>
            <a:normAutofit fontScale="81250" lnSpcReduction="20000"/>
          </a:bodyPr>
          <a:p>
            <a:r>
              <a:rPr dirty="0" lang="en-US" smtClean="0">
                <a:solidFill>
                  <a:srgbClr val="FF0000"/>
                </a:solidFill>
                <a:latin typeface="Times New Roman" panose="02020603050405020304" pitchFamily="18" charset="0"/>
                <a:cs typeface="Times New Roman" panose="02020603050405020304" pitchFamily="18" charset="0"/>
              </a:rPr>
              <a:t>John B. Watson </a:t>
            </a:r>
            <a:r>
              <a:rPr dirty="0" lang="en-US" smtClean="0">
                <a:latin typeface="Times New Roman" panose="02020603050405020304" pitchFamily="18" charset="0"/>
                <a:cs typeface="Times New Roman" panose="02020603050405020304" pitchFamily="18" charset="0"/>
              </a:rPr>
              <a:t>is the founder of behaviorism</a:t>
            </a:r>
          </a:p>
          <a:p>
            <a:r>
              <a:rPr dirty="0" lang="en-US">
                <a:latin typeface="Times New Roman" panose="02020603050405020304" pitchFamily="18" charset="0"/>
                <a:cs typeface="Times New Roman" panose="02020603050405020304" pitchFamily="18" charset="0"/>
              </a:rPr>
              <a:t>V</a:t>
            </a:r>
            <a:r>
              <a:rPr dirty="0" lang="en-US" smtClean="0">
                <a:latin typeface="Times New Roman" panose="02020603050405020304" pitchFamily="18" charset="0"/>
                <a:cs typeface="Times New Roman" panose="02020603050405020304" pitchFamily="18" charset="0"/>
              </a:rPr>
              <a:t>iew psychology as a study of </a:t>
            </a:r>
            <a:r>
              <a:rPr dirty="0" lang="en-US" smtClean="0">
                <a:solidFill>
                  <a:srgbClr val="FF0000"/>
                </a:solidFill>
                <a:latin typeface="Times New Roman" panose="02020603050405020304" pitchFamily="18" charset="0"/>
                <a:cs typeface="Times New Roman" panose="02020603050405020304" pitchFamily="18" charset="0"/>
              </a:rPr>
              <a:t>observable and measurable behaviors. </a:t>
            </a:r>
            <a:r>
              <a:rPr dirty="0" lang="en-US" smtClean="0">
                <a:latin typeface="Times New Roman" panose="02020603050405020304" pitchFamily="18" charset="0"/>
                <a:cs typeface="Times New Roman" panose="02020603050405020304" pitchFamily="18" charset="0"/>
              </a:rPr>
              <a:t>Other proponents include E. Thorndike and F. Skinner. </a:t>
            </a:r>
          </a:p>
          <a:p>
            <a:r>
              <a:rPr dirty="0" lang="en-US" smtClean="0">
                <a:latin typeface="Times New Roman" panose="02020603050405020304" pitchFamily="18" charset="0"/>
                <a:cs typeface="Times New Roman" panose="02020603050405020304" pitchFamily="18" charset="0"/>
              </a:rPr>
              <a:t>For Watson, psychology was the study of </a:t>
            </a:r>
            <a:r>
              <a:rPr dirty="0" lang="en-US" smtClean="0">
                <a:solidFill>
                  <a:srgbClr val="00B0F0"/>
                </a:solidFill>
                <a:latin typeface="Times New Roman" panose="02020603050405020304" pitchFamily="18" charset="0"/>
                <a:cs typeface="Times New Roman" panose="02020603050405020304" pitchFamily="18" charset="0"/>
              </a:rPr>
              <a:t>observable and measurable behavior</a:t>
            </a:r>
            <a:r>
              <a:rPr dirty="0" lang="en-US" smtClean="0">
                <a:latin typeface="Times New Roman" panose="02020603050405020304" pitchFamily="18" charset="0"/>
                <a:cs typeface="Times New Roman" panose="02020603050405020304" pitchFamily="18" charset="0"/>
              </a:rPr>
              <a:t> and nothing more about hidden mental processes</a:t>
            </a:r>
          </a:p>
          <a:p>
            <a:r>
              <a:rPr dirty="0" lang="en-US" smtClean="0">
                <a:cs typeface="Times New Roman" panose="02020603050405020304" pitchFamily="18" charset="0"/>
              </a:rPr>
              <a:t> </a:t>
            </a:r>
            <a:r>
              <a:rPr dirty="0" lang="en-US">
                <a:solidFill>
                  <a:srgbClr val="00B0F0"/>
                </a:solidFill>
                <a:latin typeface="Times New Roman" panose="02020603050405020304" pitchFamily="18" charset="0"/>
                <a:cs typeface="Times New Roman" panose="02020603050405020304" pitchFamily="18" charset="0"/>
              </a:rPr>
              <a:t>C</a:t>
            </a:r>
            <a:r>
              <a:rPr dirty="0" lang="en-US" smtClean="0">
                <a:solidFill>
                  <a:srgbClr val="00B0F0"/>
                </a:solidFill>
                <a:latin typeface="Times New Roman" panose="02020603050405020304" pitchFamily="18" charset="0"/>
                <a:cs typeface="Times New Roman" panose="02020603050405020304" pitchFamily="18" charset="0"/>
              </a:rPr>
              <a:t>onsciousness</a:t>
            </a:r>
            <a:r>
              <a:rPr dirty="0" lang="en-US" smtClean="0">
                <a:latin typeface="Times New Roman" panose="02020603050405020304" pitchFamily="18" charset="0"/>
                <a:cs typeface="Times New Roman" panose="02020603050405020304" pitchFamily="18" charset="0"/>
              </a:rPr>
              <a:t> cannot be the object of scientific study</a:t>
            </a:r>
          </a:p>
          <a:p>
            <a:r>
              <a:rPr dirty="0" lang="en-US" smtClean="0">
                <a:latin typeface="Times New Roman" panose="02020603050405020304" pitchFamily="18" charset="0"/>
                <a:cs typeface="Times New Roman" panose="02020603050405020304" pitchFamily="18" charset="0"/>
              </a:rPr>
              <a:t>As to Watson, behaviorism </a:t>
            </a:r>
            <a:r>
              <a:rPr dirty="0" lang="en-US" smtClean="0">
                <a:solidFill>
                  <a:srgbClr val="FF0000"/>
                </a:solidFill>
                <a:latin typeface="Times New Roman" panose="02020603050405020304" pitchFamily="18" charset="0"/>
                <a:cs typeface="Times New Roman" panose="02020603050405020304" pitchFamily="18" charset="0"/>
              </a:rPr>
              <a:t>had three other important characteristics</a:t>
            </a:r>
            <a:r>
              <a:rPr dirty="0" lang="en-US" smtClean="0">
                <a:latin typeface="Times New Roman" panose="02020603050405020304" pitchFamily="18" charset="0"/>
                <a:cs typeface="Times New Roman" panose="02020603050405020304" pitchFamily="18" charset="0"/>
              </a:rPr>
              <a:t> in addition to its focus on behavior;</a:t>
            </a:r>
          </a:p>
          <a:p>
            <a:pPr>
              <a:buFont typeface="Wingdings" panose="05000000000000000000" pitchFamily="2" charset="2"/>
              <a:buChar char="ü"/>
            </a:pPr>
            <a:r>
              <a:rPr dirty="0" lang="en-US" smtClean="0">
                <a:latin typeface="Times New Roman" panose="02020603050405020304" pitchFamily="18" charset="0"/>
                <a:cs typeface="Times New Roman" panose="02020603050405020304" pitchFamily="18" charset="0"/>
              </a:rPr>
              <a:t> </a:t>
            </a:r>
            <a:r>
              <a:rPr b="1" dirty="0" lang="en-US" smtClean="0">
                <a:latin typeface="Times New Roman" panose="02020603050405020304" pitchFamily="18" charset="0"/>
                <a:cs typeface="Times New Roman" panose="02020603050405020304" pitchFamily="18" charset="0"/>
              </a:rPr>
              <a:t>Conditioned response </a:t>
            </a:r>
            <a:r>
              <a:rPr dirty="0" lang="en-US" smtClean="0">
                <a:latin typeface="Times New Roman" panose="02020603050405020304" pitchFamily="18" charset="0"/>
                <a:cs typeface="Times New Roman" panose="02020603050405020304" pitchFamily="18" charset="0"/>
              </a:rPr>
              <a:t>as the elements or building  blocks of behavior</a:t>
            </a:r>
          </a:p>
          <a:p>
            <a:pPr>
              <a:buFont typeface="Wingdings" panose="05000000000000000000" pitchFamily="2" charset="2"/>
              <a:buChar char="ü"/>
            </a:pPr>
            <a:r>
              <a:rPr dirty="0" lang="en-US">
                <a:latin typeface="Times New Roman" panose="02020603050405020304" pitchFamily="18" charset="0"/>
                <a:cs typeface="Times New Roman" panose="02020603050405020304" pitchFamily="18" charset="0"/>
              </a:rPr>
              <a:t>L</a:t>
            </a:r>
            <a:r>
              <a:rPr dirty="0" lang="en-US" smtClean="0">
                <a:latin typeface="Times New Roman" panose="02020603050405020304" pitchFamily="18" charset="0"/>
                <a:cs typeface="Times New Roman" panose="02020603050405020304" pitchFamily="18" charset="0"/>
              </a:rPr>
              <a:t>earned rather than unlearned behaviors and </a:t>
            </a:r>
          </a:p>
          <a:p>
            <a:pPr>
              <a:buFont typeface="Wingdings" panose="05000000000000000000" pitchFamily="2" charset="2"/>
              <a:buChar char="ü"/>
            </a:pPr>
            <a:r>
              <a:rPr dirty="0" lang="en-US" smtClean="0">
                <a:latin typeface="Times New Roman" panose="02020603050405020304" pitchFamily="18" charset="0"/>
                <a:cs typeface="Times New Roman" panose="02020603050405020304" pitchFamily="18" charset="0"/>
              </a:rPr>
              <a:t>Focus on animal behavior. </a:t>
            </a:r>
          </a:p>
          <a:p>
            <a:pPr indent="0" marL="0">
              <a:buNone/>
            </a:pPr>
            <a:r>
              <a:rPr dirty="0" lang="en-US" smtClean="0">
                <a:latin typeface="Times New Roman" panose="02020603050405020304" pitchFamily="18" charset="0"/>
                <a:cs typeface="Times New Roman" panose="02020603050405020304" pitchFamily="18" charset="0"/>
              </a:rPr>
              <a:t>BEHAVIORS ARE LEARNED NOT INHERITED AND LEARNERS ARE PASSIVE AND REACTIVE</a:t>
            </a:r>
            <a:endParaRPr dirty="0" lang="am-ET">
              <a:cs typeface="Times New Roman" panose="02020603050405020304" pitchFamily="18" charset="0"/>
            </a:endParaRPr>
          </a:p>
        </p:txBody>
      </p:sp>
    </p:spTree>
  </p:cSld>
  <p:clrMapOvr>
    <a:masterClrMapping/>
  </p:clrMapOvr>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384" name=""/>
        <p:cNvGrpSpPr/>
        <p:nvPr/>
      </p:nvGrpSpPr>
      <p:grpSpPr>
        <a:xfrm>
          <a:off x="0" y="0"/>
          <a:ext cx="0" cy="0"/>
          <a:chOff x="0" y="0"/>
          <a:chExt cx="0" cy="0"/>
        </a:xfrm>
      </p:grpSpPr>
      <p:sp>
        <p:nvSpPr>
          <p:cNvPr id="1048766" name="Title 1"/>
          <p:cNvSpPr>
            <a:spLocks noGrp="1"/>
          </p:cNvSpPr>
          <p:nvPr>
            <p:ph type="title"/>
          </p:nvPr>
        </p:nvSpPr>
        <p:spPr>
          <a:xfrm>
            <a:off x="457200" y="274638"/>
            <a:ext cx="8229600" cy="1020762"/>
          </a:xfrm>
        </p:spPr>
        <p:txBody>
          <a:bodyPr>
            <a:normAutofit fontScale="90000"/>
          </a:bodyPr>
          <a:p>
            <a:pPr algn="l"/>
            <a:r>
              <a:rPr dirty="0" lang="en-US" smtClean="0">
                <a:solidFill>
                  <a:srgbClr val="00B0F0"/>
                </a:solidFill>
                <a:latin typeface="Times New Roman" panose="02020603050405020304" pitchFamily="18" charset="0"/>
                <a:cs typeface="Times New Roman" panose="02020603050405020304" pitchFamily="18" charset="0"/>
              </a:rPr>
              <a:t>3. Arousal theory</a:t>
            </a:r>
            <a:r>
              <a:rPr dirty="0" lang="en-US" smtClean="0">
                <a:latin typeface="Times New Roman" panose="02020603050405020304" pitchFamily="18" charset="0"/>
                <a:cs typeface="Times New Roman" panose="02020603050405020304" pitchFamily="18" charset="0"/>
              </a:rPr>
              <a:t>/</a:t>
            </a:r>
            <a:r>
              <a:rPr dirty="0" sz="3600" lang="en-US" smtClean="0">
                <a:solidFill>
                  <a:srgbClr val="FF0000"/>
                </a:solidFill>
                <a:latin typeface="Times New Roman" panose="02020603050405020304" pitchFamily="18" charset="0"/>
                <a:cs typeface="Times New Roman" panose="02020603050405020304" pitchFamily="18" charset="0"/>
              </a:rPr>
              <a:t>optimal </a:t>
            </a:r>
            <a:r>
              <a:rPr dirty="0" sz="3600" lang="en-US">
                <a:solidFill>
                  <a:srgbClr val="FF0000"/>
                </a:solidFill>
                <a:latin typeface="Times New Roman" panose="02020603050405020304" pitchFamily="18" charset="0"/>
                <a:cs typeface="Times New Roman" panose="02020603050405020304" pitchFamily="18" charset="0"/>
              </a:rPr>
              <a:t>Level </a:t>
            </a:r>
            <a:r>
              <a:rPr dirty="0" sz="3600" lang="en-US" smtClean="0">
                <a:solidFill>
                  <a:srgbClr val="FF0000"/>
                </a:solidFill>
                <a:latin typeface="Times New Roman" panose="02020603050405020304" pitchFamily="18" charset="0"/>
                <a:cs typeface="Times New Roman" panose="02020603050405020304" pitchFamily="18" charset="0"/>
              </a:rPr>
              <a:t>Theories(D. </a:t>
            </a:r>
            <a:r>
              <a:rPr dirty="0" sz="3600" lang="en-US" err="1" smtClean="0">
                <a:solidFill>
                  <a:srgbClr val="FF0000"/>
                </a:solidFill>
                <a:latin typeface="Times New Roman" panose="02020603050405020304" pitchFamily="18" charset="0"/>
                <a:cs typeface="Times New Roman" panose="02020603050405020304" pitchFamily="18" charset="0"/>
              </a:rPr>
              <a:t>Berlyne</a:t>
            </a:r>
            <a:r>
              <a:rPr dirty="0" sz="3600" lang="en-US" smtClean="0">
                <a:solidFill>
                  <a:srgbClr val="FF0000"/>
                </a:solidFill>
                <a:latin typeface="Times New Roman" panose="02020603050405020304" pitchFamily="18" charset="0"/>
                <a:cs typeface="Times New Roman" panose="02020603050405020304" pitchFamily="18" charset="0"/>
              </a:rPr>
              <a:t> &amp; others)  </a:t>
            </a:r>
            <a:endParaRPr dirty="0" sz="3600" lang="am-ET">
              <a:solidFill>
                <a:srgbClr val="FF0000"/>
              </a:solidFill>
              <a:cs typeface="Times New Roman" panose="02020603050405020304" pitchFamily="18" charset="0"/>
            </a:endParaRPr>
          </a:p>
        </p:txBody>
      </p:sp>
      <p:sp>
        <p:nvSpPr>
          <p:cNvPr id="1048767" name="Content Placeholder 2"/>
          <p:cNvSpPr>
            <a:spLocks noGrp="1"/>
          </p:cNvSpPr>
          <p:nvPr>
            <p:ph idx="1"/>
          </p:nvPr>
        </p:nvSpPr>
        <p:spPr>
          <a:xfrm>
            <a:off x="76200" y="1371600"/>
            <a:ext cx="8991600" cy="5334000"/>
          </a:xfrm>
        </p:spPr>
        <p:txBody>
          <a:bodyPr>
            <a:normAutofit lnSpcReduction="10000"/>
          </a:bodyPr>
          <a:p>
            <a:r>
              <a:rPr dirty="0" lang="en-US">
                <a:latin typeface="Times New Roman" panose="02020603050405020304" pitchFamily="18" charset="0"/>
                <a:cs typeface="Times New Roman" panose="02020603050405020304" pitchFamily="18" charset="0"/>
              </a:rPr>
              <a:t>T</a:t>
            </a:r>
            <a:r>
              <a:rPr dirty="0" lang="en-US" smtClean="0">
                <a:latin typeface="Times New Roman" panose="02020603050405020304" pitchFamily="18" charset="0"/>
                <a:cs typeface="Times New Roman" panose="02020603050405020304" pitchFamily="18" charset="0"/>
              </a:rPr>
              <a:t>here </a:t>
            </a:r>
            <a:r>
              <a:rPr dirty="0" lang="en-US">
                <a:latin typeface="Times New Roman" panose="02020603050405020304" pitchFamily="18" charset="0"/>
                <a:cs typeface="Times New Roman" panose="02020603050405020304" pitchFamily="18" charset="0"/>
              </a:rPr>
              <a:t>is a certain optimal, or best, level of arousal that is pleasurable. </a:t>
            </a:r>
            <a:endParaRPr dirty="0" lang="en-US" smtClean="0">
              <a:latin typeface="Times New Roman" panose="02020603050405020304" pitchFamily="18" charset="0"/>
              <a:cs typeface="Times New Roman" panose="02020603050405020304" pitchFamily="18" charset="0"/>
            </a:endParaRPr>
          </a:p>
          <a:p>
            <a:r>
              <a:rPr dirty="0" lang="en-US">
                <a:latin typeface="Times New Roman" panose="02020603050405020304" pitchFamily="18" charset="0"/>
                <a:ea typeface="Times New Roman"/>
                <a:cs typeface="Times New Roman" panose="02020603050405020304" pitchFamily="18" charset="0"/>
              </a:rPr>
              <a:t>The individual is motivated to behave in such a way as to maintain the optimal level of </a:t>
            </a:r>
            <a:r>
              <a:rPr dirty="0" lang="en-US" smtClean="0">
                <a:latin typeface="Times New Roman" panose="02020603050405020304" pitchFamily="18" charset="0"/>
                <a:ea typeface="Times New Roman"/>
                <a:cs typeface="Times New Roman" panose="02020603050405020304" pitchFamily="18" charset="0"/>
              </a:rPr>
              <a:t>arousal</a:t>
            </a:r>
          </a:p>
          <a:p>
            <a:r>
              <a:rPr dirty="0" lang="en-US">
                <a:latin typeface="Times New Roman" panose="02020603050405020304" pitchFamily="18" charset="0"/>
                <a:cs typeface="Times New Roman" panose="02020603050405020304" pitchFamily="18" charset="0"/>
              </a:rPr>
              <a:t>As with the drive-reduction model, this approach suggests that if </a:t>
            </a:r>
            <a:r>
              <a:rPr dirty="0" lang="en-US" smtClean="0">
                <a:latin typeface="Times New Roman" panose="02020603050405020304" pitchFamily="18" charset="0"/>
                <a:cs typeface="Times New Roman" panose="02020603050405020304" pitchFamily="18" charset="0"/>
              </a:rPr>
              <a:t>the arousal become </a:t>
            </a:r>
            <a:r>
              <a:rPr dirty="0" lang="en-US">
                <a:latin typeface="Times New Roman" panose="02020603050405020304" pitchFamily="18" charset="0"/>
                <a:cs typeface="Times New Roman" panose="02020603050405020304" pitchFamily="18" charset="0"/>
              </a:rPr>
              <a:t>too high, we try to reduce them. </a:t>
            </a:r>
            <a:endParaRPr dirty="0" lang="en-US" smtClean="0">
              <a:latin typeface="Times New Roman" panose="02020603050405020304" pitchFamily="18" charset="0"/>
              <a:cs typeface="Times New Roman" panose="02020603050405020304" pitchFamily="18" charset="0"/>
            </a:endParaRPr>
          </a:p>
          <a:p>
            <a:r>
              <a:rPr dirty="0" lang="en-US" smtClean="0">
                <a:latin typeface="Times New Roman" panose="02020603050405020304" pitchFamily="18" charset="0"/>
                <a:cs typeface="Times New Roman" panose="02020603050405020304" pitchFamily="18" charset="0"/>
              </a:rPr>
              <a:t>But</a:t>
            </a:r>
            <a:r>
              <a:rPr dirty="0" lang="en-US">
                <a:latin typeface="Times New Roman" panose="02020603050405020304" pitchFamily="18" charset="0"/>
                <a:cs typeface="Times New Roman" panose="02020603050405020304" pitchFamily="18" charset="0"/>
              </a:rPr>
              <a:t>, in contrast to the drive-reduction perspective, </a:t>
            </a:r>
            <a:r>
              <a:rPr dirty="0" lang="en-US" smtClean="0">
                <a:latin typeface="Times New Roman" panose="02020603050405020304" pitchFamily="18" charset="0"/>
                <a:cs typeface="Times New Roman" panose="02020603050405020304" pitchFamily="18" charset="0"/>
              </a:rPr>
              <a:t>it suggests </a:t>
            </a:r>
            <a:r>
              <a:rPr dirty="0" lang="en-US">
                <a:latin typeface="Times New Roman" panose="02020603050405020304" pitchFamily="18" charset="0"/>
                <a:cs typeface="Times New Roman" panose="02020603050405020304" pitchFamily="18" charset="0"/>
              </a:rPr>
              <a:t>that if levels of stimulation and activity are too low, we will try to increase them by seeking stimulation.</a:t>
            </a:r>
            <a:endParaRPr dirty="0" lang="am-ET">
              <a:cs typeface="Times New Roman" panose="02020603050405020304" pitchFamily="18" charset="0"/>
            </a:endParaRPr>
          </a:p>
        </p:txBody>
      </p:sp>
    </p:spTree>
  </p:cSld>
  <p:clrMapOvr>
    <a:masterClrMapping/>
  </p:clrMapOvr>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385" name=""/>
        <p:cNvGrpSpPr/>
        <p:nvPr/>
      </p:nvGrpSpPr>
      <p:grpSpPr>
        <a:xfrm>
          <a:off x="0" y="0"/>
          <a:ext cx="0" cy="0"/>
          <a:chOff x="0" y="0"/>
          <a:chExt cx="0" cy="0"/>
        </a:xfrm>
      </p:grpSpPr>
      <p:sp>
        <p:nvSpPr>
          <p:cNvPr id="1048768" name="Title 1"/>
          <p:cNvSpPr>
            <a:spLocks noGrp="1"/>
          </p:cNvSpPr>
          <p:nvPr>
            <p:ph type="title"/>
          </p:nvPr>
        </p:nvSpPr>
        <p:spPr>
          <a:xfrm>
            <a:off x="457200" y="274638"/>
            <a:ext cx="8229600" cy="487362"/>
          </a:xfrm>
        </p:spPr>
        <p:txBody>
          <a:bodyPr>
            <a:normAutofit fontScale="90000"/>
          </a:bodyPr>
          <a:p>
            <a:r>
              <a:rPr dirty="0" sz="3600" lang="en-US">
                <a:solidFill>
                  <a:srgbClr val="00B0F0"/>
                </a:solidFill>
                <a:latin typeface="Times New Roman" panose="02020603050405020304" pitchFamily="18" charset="0"/>
                <a:cs typeface="Times New Roman" panose="02020603050405020304" pitchFamily="18" charset="0"/>
              </a:rPr>
              <a:t>4. Incentive approaches: </a:t>
            </a:r>
            <a:r>
              <a:rPr dirty="0" sz="3600" lang="en-US" smtClean="0">
                <a:solidFill>
                  <a:srgbClr val="00B0F0"/>
                </a:solidFill>
                <a:latin typeface="Times New Roman" panose="02020603050405020304" pitchFamily="18" charset="0"/>
                <a:cs typeface="Times New Roman" panose="02020603050405020304" pitchFamily="18" charset="0"/>
              </a:rPr>
              <a:t>motivation’s </a:t>
            </a:r>
            <a:r>
              <a:rPr dirty="0" sz="3600" lang="en-US">
                <a:solidFill>
                  <a:srgbClr val="00B0F0"/>
                </a:solidFill>
                <a:latin typeface="Times New Roman" panose="02020603050405020304" pitchFamily="18" charset="0"/>
                <a:cs typeface="Times New Roman" panose="02020603050405020304" pitchFamily="18" charset="0"/>
              </a:rPr>
              <a:t>pull </a:t>
            </a:r>
            <a:r>
              <a:rPr dirty="0" sz="3600" lang="en-US" smtClean="0">
                <a:solidFill>
                  <a:srgbClr val="00B0F0"/>
                </a:solidFill>
                <a:latin typeface="Times New Roman" panose="02020603050405020304" pitchFamily="18" charset="0"/>
                <a:cs typeface="Times New Roman" panose="02020603050405020304" pitchFamily="18" charset="0"/>
              </a:rPr>
              <a:t>(</a:t>
            </a:r>
            <a:r>
              <a:rPr dirty="0" sz="3600" lang="en-US" err="1" smtClean="0">
                <a:solidFill>
                  <a:srgbClr val="00B0F0"/>
                </a:solidFill>
                <a:latin typeface="Times New Roman" panose="02020603050405020304" pitchFamily="18" charset="0"/>
                <a:cs typeface="Times New Roman" panose="02020603050405020304" pitchFamily="18" charset="0"/>
              </a:rPr>
              <a:t>P.Young</a:t>
            </a:r>
            <a:r>
              <a:rPr dirty="0" sz="3600" lang="en-US" smtClean="0">
                <a:solidFill>
                  <a:srgbClr val="00B0F0"/>
                </a:solidFill>
                <a:latin typeface="Times New Roman" panose="02020603050405020304" pitchFamily="18" charset="0"/>
                <a:cs typeface="Times New Roman" panose="02020603050405020304" pitchFamily="18" charset="0"/>
              </a:rPr>
              <a:t> &amp; others)</a:t>
            </a:r>
            <a:endParaRPr dirty="0" sz="3600" lang="am-ET">
              <a:solidFill>
                <a:srgbClr val="00B0F0"/>
              </a:solidFill>
              <a:cs typeface="Times New Roman" panose="02020603050405020304" pitchFamily="18" charset="0"/>
            </a:endParaRPr>
          </a:p>
        </p:txBody>
      </p:sp>
      <p:sp>
        <p:nvSpPr>
          <p:cNvPr id="1048769" name="Content Placeholder 2"/>
          <p:cNvSpPr>
            <a:spLocks noGrp="1"/>
          </p:cNvSpPr>
          <p:nvPr>
            <p:ph idx="1"/>
          </p:nvPr>
        </p:nvSpPr>
        <p:spPr>
          <a:xfrm>
            <a:off x="152400" y="1066800"/>
            <a:ext cx="8915400" cy="5638800"/>
          </a:xfrm>
        </p:spPr>
        <p:txBody>
          <a:bodyPr>
            <a:normAutofit fontScale="92500" lnSpcReduction="20000"/>
          </a:bodyPr>
          <a:p>
            <a:pPr>
              <a:buFont typeface="Wingdings" panose="05000000000000000000" pitchFamily="2" charset="2"/>
              <a:buChar char="Ø"/>
            </a:pPr>
            <a:r>
              <a:rPr dirty="0" lang="en-US" smtClean="0">
                <a:latin typeface="Times New Roman" panose="02020603050405020304" pitchFamily="18" charset="0"/>
                <a:cs typeface="Times New Roman" panose="02020603050405020304" pitchFamily="18" charset="0"/>
              </a:rPr>
              <a:t>The theory proposes that </a:t>
            </a:r>
            <a:r>
              <a:rPr dirty="0" i="1" lang="en-US" smtClean="0">
                <a:solidFill>
                  <a:srgbClr val="FF0000"/>
                </a:solidFill>
                <a:latin typeface="Times New Roman" panose="02020603050405020304" pitchFamily="18" charset="0"/>
                <a:cs typeface="Times New Roman" panose="02020603050405020304" pitchFamily="18" charset="0"/>
              </a:rPr>
              <a:t>external sources of satisfaction or reward </a:t>
            </a:r>
            <a:r>
              <a:rPr dirty="0" lang="en-US" smtClean="0">
                <a:latin typeface="Times New Roman" panose="02020603050405020304" pitchFamily="18" charset="0"/>
                <a:cs typeface="Times New Roman" panose="02020603050405020304" pitchFamily="18" charset="0"/>
              </a:rPr>
              <a:t>impel us to act in one way or another.</a:t>
            </a:r>
          </a:p>
          <a:p>
            <a:pPr>
              <a:buFont typeface="Wingdings" panose="05000000000000000000" pitchFamily="2" charset="2"/>
              <a:buChar char="Ø"/>
            </a:pPr>
            <a:r>
              <a:rPr dirty="0" lang="en-US" smtClean="0">
                <a:latin typeface="Times New Roman"/>
                <a:ea typeface="Times New Roman"/>
              </a:rPr>
              <a:t>Focus </a:t>
            </a:r>
            <a:r>
              <a:rPr dirty="0" lang="en-US">
                <a:latin typeface="Times New Roman"/>
                <a:ea typeface="Times New Roman"/>
              </a:rPr>
              <a:t>on the ways in which people respond to </a:t>
            </a:r>
            <a:r>
              <a:rPr dirty="0" i="1" lang="en-US">
                <a:solidFill>
                  <a:srgbClr val="00B0F0"/>
                </a:solidFill>
                <a:latin typeface="Times New Roman"/>
                <a:ea typeface="Times New Roman"/>
              </a:rPr>
              <a:t>external incentives </a:t>
            </a:r>
            <a:r>
              <a:rPr dirty="0" lang="en-US">
                <a:latin typeface="Times New Roman"/>
                <a:ea typeface="Times New Roman"/>
              </a:rPr>
              <a:t>such as money, grades in school, and recognition. </a:t>
            </a:r>
            <a:endParaRPr dirty="0" lang="en-US" smtClean="0">
              <a:latin typeface="Times New Roman"/>
              <a:ea typeface="Times New Roman"/>
            </a:endParaRPr>
          </a:p>
          <a:p>
            <a:pPr>
              <a:buFont typeface="Wingdings" panose="05000000000000000000" pitchFamily="2" charset="2"/>
              <a:buChar char="Ø"/>
            </a:pPr>
            <a:r>
              <a:rPr dirty="0" lang="en-US" smtClean="0">
                <a:latin typeface="Times New Roman"/>
                <a:ea typeface="Times New Roman"/>
              </a:rPr>
              <a:t>This </a:t>
            </a:r>
            <a:r>
              <a:rPr dirty="0" lang="en-US">
                <a:latin typeface="Times New Roman"/>
                <a:ea typeface="Times New Roman"/>
              </a:rPr>
              <a:t>theory focuses on the power of the goal itself in motivating a person to the attainment of the desired behavior </a:t>
            </a:r>
            <a:endParaRPr dirty="0" lang="en-US" smtClean="0">
              <a:latin typeface="Times New Roman"/>
              <a:ea typeface="Times New Roman"/>
            </a:endParaRPr>
          </a:p>
          <a:p>
            <a:pPr>
              <a:buFont typeface="Wingdings" panose="05000000000000000000" pitchFamily="2" charset="2"/>
              <a:buChar char="Ø"/>
            </a:pPr>
            <a:r>
              <a:rPr dirty="0" lang="en-US">
                <a:latin typeface="Times New Roman" panose="02020603050405020304" pitchFamily="18" charset="0"/>
                <a:cs typeface="Times New Roman" panose="02020603050405020304" pitchFamily="18" charset="0"/>
              </a:rPr>
              <a:t>Thus, in contrast with the push of drive theory, incentive theories are “</a:t>
            </a:r>
            <a:r>
              <a:rPr dirty="0" lang="en-US">
                <a:solidFill>
                  <a:srgbClr val="FF0000"/>
                </a:solidFill>
                <a:latin typeface="Times New Roman" panose="02020603050405020304" pitchFamily="18" charset="0"/>
                <a:cs typeface="Times New Roman" panose="02020603050405020304" pitchFamily="18" charset="0"/>
              </a:rPr>
              <a:t>pull theories</a:t>
            </a:r>
            <a:r>
              <a:rPr dirty="0" lang="en-US">
                <a:latin typeface="Times New Roman" panose="02020603050405020304" pitchFamily="18" charset="0"/>
                <a:cs typeface="Times New Roman" panose="02020603050405020304" pitchFamily="18" charset="0"/>
              </a:rPr>
              <a:t>” of motivation: because of certain characteristics they have, the goal objects pull behavior towards them.</a:t>
            </a:r>
            <a:endParaRPr dirty="0" lang="am-ET">
              <a:latin typeface="Times New Roman"/>
              <a:ea typeface="Times New Roman"/>
              <a:cs typeface="Times New Roman" panose="02020603050405020304" pitchFamily="18" charset="0"/>
            </a:endParaRPr>
          </a:p>
          <a:p>
            <a:pPr>
              <a:buFont typeface="Wingdings" panose="05000000000000000000" pitchFamily="2" charset="2"/>
              <a:buChar char="Ø"/>
            </a:pPr>
            <a:endParaRPr dirty="0" lang="am-ET">
              <a:cs typeface="Times New Roman" panose="02020603050405020304" pitchFamily="18" charset="0"/>
            </a:endParaRPr>
          </a:p>
        </p:txBody>
      </p:sp>
    </p:spTree>
  </p:cSld>
  <p:clrMapOvr>
    <a:masterClrMapping/>
  </p:clrMapOvr>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386" name=""/>
        <p:cNvGrpSpPr/>
        <p:nvPr/>
      </p:nvGrpSpPr>
      <p:grpSpPr>
        <a:xfrm>
          <a:off x="0" y="0"/>
          <a:ext cx="0" cy="0"/>
          <a:chOff x="0" y="0"/>
          <a:chExt cx="0" cy="0"/>
        </a:xfrm>
      </p:grpSpPr>
      <p:sp>
        <p:nvSpPr>
          <p:cNvPr id="1048770" name="Content Placeholder 2"/>
          <p:cNvSpPr>
            <a:spLocks noGrp="1"/>
          </p:cNvSpPr>
          <p:nvPr>
            <p:ph idx="1"/>
          </p:nvPr>
        </p:nvSpPr>
        <p:spPr>
          <a:xfrm>
            <a:off x="0" y="381000"/>
            <a:ext cx="9067800" cy="6400800"/>
          </a:xfrm>
        </p:spPr>
        <p:txBody>
          <a:bodyPr>
            <a:normAutofit/>
          </a:bodyPr>
          <a:p>
            <a:pPr>
              <a:buFont typeface="Wingdings" panose="05000000000000000000" pitchFamily="2" charset="2"/>
              <a:buChar char="Ø"/>
            </a:pPr>
            <a:r>
              <a:rPr dirty="0" sz="2800" lang="en-US">
                <a:latin typeface="Times New Roman" panose="02020603050405020304" pitchFamily="18" charset="0"/>
                <a:ea typeface="Times New Roman"/>
                <a:cs typeface="Times New Roman" panose="02020603050405020304" pitchFamily="18" charset="0"/>
              </a:rPr>
              <a:t>An important part of many incentive theories is that individuals expect pleasure from the attainment of what are called </a:t>
            </a:r>
            <a:r>
              <a:rPr dirty="0" sz="2800" lang="en-US">
                <a:solidFill>
                  <a:srgbClr val="FF0000"/>
                </a:solidFill>
                <a:latin typeface="Times New Roman" panose="02020603050405020304" pitchFamily="18" charset="0"/>
                <a:ea typeface="Times New Roman"/>
                <a:cs typeface="Times New Roman" panose="02020603050405020304" pitchFamily="18" charset="0"/>
              </a:rPr>
              <a:t>positive incentives </a:t>
            </a:r>
            <a:r>
              <a:rPr dirty="0" sz="2800" lang="en-US">
                <a:latin typeface="Times New Roman" panose="02020603050405020304" pitchFamily="18" charset="0"/>
                <a:ea typeface="Times New Roman"/>
                <a:cs typeface="Times New Roman" panose="02020603050405020304" pitchFamily="18" charset="0"/>
              </a:rPr>
              <a:t>and from the avoidance of what are known as </a:t>
            </a:r>
            <a:r>
              <a:rPr dirty="0" sz="2800" lang="en-US">
                <a:solidFill>
                  <a:srgbClr val="FF0000"/>
                </a:solidFill>
                <a:latin typeface="Times New Roman" panose="02020603050405020304" pitchFamily="18" charset="0"/>
                <a:ea typeface="Times New Roman"/>
                <a:cs typeface="Times New Roman" panose="02020603050405020304" pitchFamily="18" charset="0"/>
              </a:rPr>
              <a:t>negative incentives</a:t>
            </a:r>
            <a:r>
              <a:rPr dirty="0" sz="2800" lang="en-US" smtClean="0">
                <a:solidFill>
                  <a:srgbClr val="FF0000"/>
                </a:solidFill>
                <a:latin typeface="Times New Roman" panose="02020603050405020304" pitchFamily="18" charset="0"/>
                <a:ea typeface="Times New Roman"/>
                <a:cs typeface="Times New Roman" panose="02020603050405020304" pitchFamily="18" charset="0"/>
              </a:rPr>
              <a:t>.</a:t>
            </a:r>
          </a:p>
          <a:p>
            <a:pPr>
              <a:buFont typeface="Wingdings" panose="05000000000000000000" pitchFamily="2" charset="2"/>
              <a:buChar char="Ø"/>
            </a:pPr>
            <a:r>
              <a:rPr dirty="0" sz="2800" lang="en-US" smtClean="0">
                <a:latin typeface="Times New Roman" panose="02020603050405020304" pitchFamily="18" charset="0"/>
                <a:cs typeface="Times New Roman" panose="02020603050405020304" pitchFamily="18" charset="0"/>
              </a:rPr>
              <a:t>Many psychologists believe that the </a:t>
            </a:r>
            <a:r>
              <a:rPr dirty="0" sz="2800" i="1" lang="en-US" smtClean="0">
                <a:solidFill>
                  <a:srgbClr val="00B0F0"/>
                </a:solidFill>
                <a:latin typeface="Times New Roman" panose="02020603050405020304" pitchFamily="18" charset="0"/>
                <a:cs typeface="Times New Roman" panose="02020603050405020304" pitchFamily="18" charset="0"/>
              </a:rPr>
              <a:t>internal drives proposed by drive-reduction theory </a:t>
            </a:r>
            <a:r>
              <a:rPr dirty="0" sz="2800" lang="en-US" smtClean="0">
                <a:latin typeface="Times New Roman" panose="02020603050405020304" pitchFamily="18" charset="0"/>
                <a:cs typeface="Times New Roman" panose="02020603050405020304" pitchFamily="18" charset="0"/>
              </a:rPr>
              <a:t>work in a cycle with the </a:t>
            </a:r>
            <a:r>
              <a:rPr dirty="0" sz="2800" lang="en-US" smtClean="0">
                <a:solidFill>
                  <a:srgbClr val="00B050"/>
                </a:solidFill>
                <a:latin typeface="Times New Roman" panose="02020603050405020304" pitchFamily="18" charset="0"/>
                <a:cs typeface="Times New Roman" panose="02020603050405020304" pitchFamily="18" charset="0"/>
              </a:rPr>
              <a:t>external incentives of incentive theory</a:t>
            </a:r>
            <a:r>
              <a:rPr dirty="0" sz="2800" lang="en-US" smtClean="0">
                <a:latin typeface="Times New Roman" panose="02020603050405020304" pitchFamily="18" charset="0"/>
                <a:cs typeface="Times New Roman" panose="02020603050405020304" pitchFamily="18" charset="0"/>
              </a:rPr>
              <a:t> </a:t>
            </a:r>
            <a:r>
              <a:rPr dirty="0" sz="2800" lang="en-US" smtClean="0">
                <a:solidFill>
                  <a:srgbClr val="FF0000"/>
                </a:solidFill>
                <a:latin typeface="Times New Roman" panose="02020603050405020304" pitchFamily="18" charset="0"/>
                <a:cs typeface="Times New Roman" panose="02020603050405020304" pitchFamily="18" charset="0"/>
              </a:rPr>
              <a:t>to push and pull behavior, respectively.</a:t>
            </a:r>
          </a:p>
          <a:p>
            <a:pPr>
              <a:buFont typeface="Wingdings" panose="05000000000000000000" pitchFamily="2" charset="2"/>
              <a:buChar char="Ø"/>
            </a:pPr>
            <a:r>
              <a:rPr dirty="0" sz="2800" lang="en-US">
                <a:latin typeface="Times New Roman" panose="02020603050405020304" pitchFamily="18" charset="0"/>
                <a:cs typeface="Times New Roman" panose="02020603050405020304" pitchFamily="18" charset="0"/>
              </a:rPr>
              <a:t> Hence, at the same time that we seek to satisfy our underlying hunger needs (the push of drive-reduction theory), we are drawn to food that appears very appetizing (the pull of incentive theory). </a:t>
            </a:r>
            <a:endParaRPr dirty="0" sz="2800" lang="en-US"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dirty="0" sz="2800" i="1" lang="en-US" smtClean="0">
                <a:solidFill>
                  <a:srgbClr val="FF0000"/>
                </a:solidFill>
                <a:latin typeface="Times New Roman" panose="02020603050405020304" pitchFamily="18" charset="0"/>
                <a:cs typeface="Times New Roman" panose="02020603050405020304" pitchFamily="18" charset="0"/>
              </a:rPr>
              <a:t>Rather </a:t>
            </a:r>
            <a:r>
              <a:rPr dirty="0" sz="2800" i="1" lang="en-US">
                <a:solidFill>
                  <a:srgbClr val="FF0000"/>
                </a:solidFill>
                <a:latin typeface="Times New Roman" panose="02020603050405020304" pitchFamily="18" charset="0"/>
                <a:cs typeface="Times New Roman" panose="02020603050405020304" pitchFamily="18" charset="0"/>
              </a:rPr>
              <a:t>than contradicting each other, then, drives and incentives may work together in motivating behavior.</a:t>
            </a:r>
            <a:r>
              <a:rPr dirty="0" sz="2800" lang="en-US">
                <a:latin typeface="Times New Roman" panose="02020603050405020304" pitchFamily="18" charset="0"/>
                <a:cs typeface="Times New Roman" panose="02020603050405020304" pitchFamily="18" charset="0"/>
              </a:rPr>
              <a:t> </a:t>
            </a:r>
            <a:endParaRPr dirty="0" sz="2800" lang="am-ET">
              <a:cs typeface="Times New Roman" panose="02020603050405020304" pitchFamily="18" charset="0"/>
            </a:endParaRPr>
          </a:p>
        </p:txBody>
      </p:sp>
    </p:spTree>
  </p:cSld>
  <p:clrMapOvr>
    <a:masterClrMapping/>
  </p:clrMapOvr>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387" name=""/>
        <p:cNvGrpSpPr/>
        <p:nvPr/>
      </p:nvGrpSpPr>
      <p:grpSpPr>
        <a:xfrm>
          <a:off x="0" y="0"/>
          <a:ext cx="0" cy="0"/>
          <a:chOff x="0" y="0"/>
          <a:chExt cx="0" cy="0"/>
        </a:xfrm>
      </p:grpSpPr>
      <p:sp>
        <p:nvSpPr>
          <p:cNvPr id="1048771" name="Title 1"/>
          <p:cNvSpPr>
            <a:spLocks noGrp="1"/>
          </p:cNvSpPr>
          <p:nvPr>
            <p:ph type="title"/>
          </p:nvPr>
        </p:nvSpPr>
        <p:spPr/>
        <p:txBody>
          <a:bodyPr>
            <a:normAutofit fontScale="90000"/>
          </a:bodyPr>
          <a:p>
            <a:r>
              <a:rPr dirty="0" sz="3600" lang="en-US" smtClean="0">
                <a:solidFill>
                  <a:srgbClr val="00B0F0"/>
                </a:solidFill>
                <a:latin typeface="Times New Roman" panose="02020603050405020304" pitchFamily="18" charset="0"/>
                <a:cs typeface="Times New Roman" panose="02020603050405020304" pitchFamily="18" charset="0"/>
              </a:rPr>
              <a:t>5. Cognitive Approaches: the thoughts behind motivation </a:t>
            </a:r>
            <a:endParaRPr dirty="0" sz="3600" lang="am-ET">
              <a:solidFill>
                <a:srgbClr val="00B0F0"/>
              </a:solidFill>
              <a:cs typeface="Times New Roman" panose="02020603050405020304" pitchFamily="18" charset="0"/>
            </a:endParaRPr>
          </a:p>
        </p:txBody>
      </p:sp>
      <p:sp>
        <p:nvSpPr>
          <p:cNvPr id="1048772" name="Content Placeholder 2"/>
          <p:cNvSpPr>
            <a:spLocks noGrp="1"/>
          </p:cNvSpPr>
          <p:nvPr>
            <p:ph idx="1"/>
          </p:nvPr>
        </p:nvSpPr>
        <p:spPr>
          <a:xfrm>
            <a:off x="0" y="1371600"/>
            <a:ext cx="9067800" cy="5410200"/>
          </a:xfrm>
        </p:spPr>
        <p:txBody>
          <a:bodyPr>
            <a:normAutofit fontScale="55000" lnSpcReduction="20000"/>
          </a:bodyPr>
          <a:p>
            <a:pPr>
              <a:lnSpc>
                <a:spcPct val="120000"/>
              </a:lnSpc>
              <a:buFont typeface="Wingdings" panose="05000000000000000000" pitchFamily="2" charset="2"/>
              <a:buChar char="ü"/>
            </a:pPr>
            <a:r>
              <a:rPr dirty="0" sz="5100" lang="en-US"/>
              <a:t> </a:t>
            </a:r>
            <a:r>
              <a:rPr dirty="0" sz="5100" lang="en-US">
                <a:latin typeface="Times New Roman" panose="02020603050405020304" pitchFamily="18" charset="0"/>
                <a:cs typeface="Times New Roman" panose="02020603050405020304" pitchFamily="18" charset="0"/>
              </a:rPr>
              <a:t>M</a:t>
            </a:r>
            <a:r>
              <a:rPr dirty="0" sz="5100" lang="en-US" smtClean="0">
                <a:latin typeface="Times New Roman" panose="02020603050405020304" pitchFamily="18" charset="0"/>
                <a:cs typeface="Times New Roman" panose="02020603050405020304" pitchFamily="18" charset="0"/>
              </a:rPr>
              <a:t>otivation </a:t>
            </a:r>
            <a:r>
              <a:rPr dirty="0" sz="5100" lang="en-US">
                <a:latin typeface="Times New Roman" panose="02020603050405020304" pitchFamily="18" charset="0"/>
                <a:cs typeface="Times New Roman" panose="02020603050405020304" pitchFamily="18" charset="0"/>
              </a:rPr>
              <a:t>is a result of people‘s thoughts, beliefs, expectations, and goals. </a:t>
            </a:r>
            <a:r>
              <a:rPr dirty="0" sz="5100" lang="en-US" err="1" smtClean="0">
                <a:latin typeface="Times New Roman" panose="02020603050405020304" pitchFamily="18" charset="0"/>
                <a:cs typeface="Times New Roman" panose="02020603050405020304" pitchFamily="18" charset="0"/>
              </a:rPr>
              <a:t>E.g</a:t>
            </a:r>
            <a:endParaRPr dirty="0" sz="5100" lang="en-US" smtClean="0">
              <a:latin typeface="Times New Roman" panose="02020603050405020304" pitchFamily="18" charset="0"/>
              <a:cs typeface="Times New Roman" panose="02020603050405020304" pitchFamily="18" charset="0"/>
            </a:endParaRPr>
          </a:p>
          <a:p>
            <a:pPr>
              <a:lnSpc>
                <a:spcPct val="120000"/>
              </a:lnSpc>
              <a:buFont typeface="Wingdings" panose="05000000000000000000" pitchFamily="2" charset="2"/>
              <a:buChar char="ü"/>
            </a:pPr>
            <a:r>
              <a:rPr dirty="0" sz="5100" lang="en-US">
                <a:latin typeface="Times New Roman" panose="02020603050405020304" pitchFamily="18" charset="0"/>
                <a:cs typeface="Times New Roman" panose="02020603050405020304" pitchFamily="18" charset="0"/>
              </a:rPr>
              <a:t>The degree to which we are motivated to study hard depends upon our </a:t>
            </a:r>
            <a:r>
              <a:rPr dirty="0" sz="5100" lang="en-US">
                <a:solidFill>
                  <a:srgbClr val="FF0000"/>
                </a:solidFill>
                <a:latin typeface="Times New Roman" panose="02020603050405020304" pitchFamily="18" charset="0"/>
                <a:cs typeface="Times New Roman" panose="02020603050405020304" pitchFamily="18" charset="0"/>
              </a:rPr>
              <a:t>expectations for good grades </a:t>
            </a:r>
            <a:r>
              <a:rPr dirty="0" sz="5100" lang="en-US">
                <a:latin typeface="Times New Roman" panose="02020603050405020304" pitchFamily="18" charset="0"/>
                <a:cs typeface="Times New Roman" panose="02020603050405020304" pitchFamily="18" charset="0"/>
              </a:rPr>
              <a:t>and </a:t>
            </a:r>
            <a:r>
              <a:rPr dirty="0" sz="5100" lang="en-US">
                <a:solidFill>
                  <a:srgbClr val="00B0F0"/>
                </a:solidFill>
                <a:latin typeface="Times New Roman" panose="02020603050405020304" pitchFamily="18" charset="0"/>
                <a:cs typeface="Times New Roman" panose="02020603050405020304" pitchFamily="18" charset="0"/>
              </a:rPr>
              <a:t>the value we place on getting good </a:t>
            </a:r>
            <a:r>
              <a:rPr dirty="0" sz="5100" lang="en-US" smtClean="0">
                <a:solidFill>
                  <a:srgbClr val="00B0F0"/>
                </a:solidFill>
                <a:latin typeface="Times New Roman" panose="02020603050405020304" pitchFamily="18" charset="0"/>
                <a:cs typeface="Times New Roman" panose="02020603050405020304" pitchFamily="18" charset="0"/>
              </a:rPr>
              <a:t>grades.</a:t>
            </a:r>
            <a:endParaRPr dirty="0" sz="5100" lang="en-US">
              <a:solidFill>
                <a:srgbClr val="00B0F0"/>
              </a:solidFill>
              <a:cs typeface="Times New Roman" panose="02020603050405020304" pitchFamily="18" charset="0"/>
            </a:endParaRPr>
          </a:p>
          <a:p>
            <a:pPr>
              <a:lnSpc>
                <a:spcPct val="120000"/>
              </a:lnSpc>
              <a:buFont typeface="Wingdings" panose="05000000000000000000" pitchFamily="2" charset="2"/>
              <a:buChar char="ü"/>
            </a:pPr>
            <a:r>
              <a:rPr dirty="0" sz="5100" lang="en-US" smtClean="0">
                <a:latin typeface="Times New Roman"/>
                <a:ea typeface="Calibri"/>
                <a:cs typeface="Times New Roman"/>
              </a:rPr>
              <a:t>If </a:t>
            </a:r>
            <a:r>
              <a:rPr dirty="0" sz="5100" lang="en-US">
                <a:latin typeface="Times New Roman"/>
                <a:ea typeface="Calibri"/>
                <a:cs typeface="Times New Roman"/>
              </a:rPr>
              <a:t>both expectations and value are high, we will be motivated to study hard; but if either one is low, our motivation to study will be relatively lower.</a:t>
            </a:r>
            <a:endParaRPr dirty="0" sz="5100" lang="am-ET">
              <a:latin typeface="Calibri"/>
              <a:ea typeface="Calibri"/>
              <a:cs typeface="Times New Roman"/>
            </a:endParaRPr>
          </a:p>
          <a:p>
            <a:pPr>
              <a:lnSpc>
                <a:spcPct val="120000"/>
              </a:lnSpc>
              <a:buFont typeface="Wingdings" panose="05000000000000000000" pitchFamily="2" charset="2"/>
              <a:buChar char="ü"/>
            </a:pPr>
            <a:r>
              <a:rPr dirty="0" sz="5100" lang="en-US">
                <a:latin typeface="Times New Roman" panose="02020603050405020304" pitchFamily="18" charset="0"/>
                <a:cs typeface="Times New Roman" panose="02020603050405020304" pitchFamily="18" charset="0"/>
              </a:rPr>
              <a:t>Cognitive theories of motivation draw a key difference between </a:t>
            </a:r>
            <a:r>
              <a:rPr dirty="0" sz="5100" i="1" lang="en-US">
                <a:solidFill>
                  <a:srgbClr val="FF0000"/>
                </a:solidFill>
                <a:latin typeface="Times New Roman" panose="02020603050405020304" pitchFamily="18" charset="0"/>
                <a:cs typeface="Times New Roman" panose="02020603050405020304" pitchFamily="18" charset="0"/>
              </a:rPr>
              <a:t>intrinsic</a:t>
            </a:r>
            <a:r>
              <a:rPr dirty="0" sz="5100" lang="en-US">
                <a:latin typeface="Times New Roman" panose="02020603050405020304" pitchFamily="18" charset="0"/>
                <a:cs typeface="Times New Roman" panose="02020603050405020304" pitchFamily="18" charset="0"/>
              </a:rPr>
              <a:t> and </a:t>
            </a:r>
            <a:r>
              <a:rPr dirty="0" sz="5100" i="1" lang="en-US">
                <a:solidFill>
                  <a:srgbClr val="FF0000"/>
                </a:solidFill>
                <a:latin typeface="Times New Roman" panose="02020603050405020304" pitchFamily="18" charset="0"/>
                <a:cs typeface="Times New Roman" panose="02020603050405020304" pitchFamily="18" charset="0"/>
              </a:rPr>
              <a:t>extrinsic</a:t>
            </a:r>
            <a:r>
              <a:rPr dirty="0" sz="5100" lang="en-US">
                <a:latin typeface="Times New Roman" panose="02020603050405020304" pitchFamily="18" charset="0"/>
                <a:cs typeface="Times New Roman" panose="02020603050405020304" pitchFamily="18" charset="0"/>
              </a:rPr>
              <a:t> </a:t>
            </a:r>
            <a:r>
              <a:rPr dirty="0" sz="5100" lang="en-US" smtClean="0">
                <a:latin typeface="Times New Roman" panose="02020603050405020304" pitchFamily="18" charset="0"/>
                <a:cs typeface="Times New Roman" panose="02020603050405020304" pitchFamily="18" charset="0"/>
              </a:rPr>
              <a:t>motivation</a:t>
            </a:r>
          </a:p>
          <a:p>
            <a:pPr>
              <a:buFont typeface="Wingdings" panose="05000000000000000000" pitchFamily="2" charset="2"/>
              <a:buChar char="ü"/>
            </a:pPr>
            <a:endParaRPr dirty="0" lang="en-US"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ü"/>
            </a:pPr>
            <a:endParaRPr dirty="0" lang="am-ET">
              <a:cs typeface="Times New Roman" panose="02020603050405020304" pitchFamily="18" charset="0"/>
            </a:endParaRPr>
          </a:p>
        </p:txBody>
      </p:sp>
    </p:spTree>
  </p:cSld>
  <p:clrMapOvr>
    <a:masterClrMapping/>
  </p:clrMapOvr>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388" name=""/>
        <p:cNvGrpSpPr/>
        <p:nvPr/>
      </p:nvGrpSpPr>
      <p:grpSpPr>
        <a:xfrm>
          <a:off x="0" y="0"/>
          <a:ext cx="0" cy="0"/>
          <a:chOff x="0" y="0"/>
          <a:chExt cx="0" cy="0"/>
        </a:xfrm>
      </p:grpSpPr>
      <p:sp>
        <p:nvSpPr>
          <p:cNvPr id="1048773" name="Content Placeholder 2"/>
          <p:cNvSpPr>
            <a:spLocks noGrp="1"/>
          </p:cNvSpPr>
          <p:nvPr>
            <p:ph idx="1"/>
          </p:nvPr>
        </p:nvSpPr>
        <p:spPr>
          <a:xfrm>
            <a:off x="152400" y="457200"/>
            <a:ext cx="8839200" cy="6324600"/>
          </a:xfrm>
        </p:spPr>
        <p:txBody>
          <a:bodyPr/>
          <a:p>
            <a:pPr>
              <a:buFont typeface="Wingdings" panose="05000000000000000000" pitchFamily="2" charset="2"/>
              <a:buChar char="ü"/>
            </a:pPr>
            <a:r>
              <a:rPr dirty="0" lang="en-US">
                <a:latin typeface="Times New Roman" panose="02020603050405020304" pitchFamily="18" charset="0"/>
                <a:cs typeface="Times New Roman" panose="02020603050405020304" pitchFamily="18" charset="0"/>
              </a:rPr>
              <a:t>Intrinsic motivation causes us to participate in an activity for our enjoyment rather than for any actual or concrete reward that it will bring us. </a:t>
            </a:r>
          </a:p>
          <a:p>
            <a:pPr indent="0" marL="0">
              <a:buNone/>
            </a:pPr>
            <a:endParaRPr dirty="0" lang="en-US"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ü"/>
            </a:pPr>
            <a:r>
              <a:rPr dirty="0" lang="en-US" smtClean="0">
                <a:latin typeface="Times New Roman" panose="02020603050405020304" pitchFamily="18" charset="0"/>
                <a:cs typeface="Times New Roman" panose="02020603050405020304" pitchFamily="18" charset="0"/>
              </a:rPr>
              <a:t>In </a:t>
            </a:r>
            <a:r>
              <a:rPr dirty="0" lang="en-US">
                <a:latin typeface="Times New Roman" panose="02020603050405020304" pitchFamily="18" charset="0"/>
                <a:cs typeface="Times New Roman" panose="02020603050405020304" pitchFamily="18" charset="0"/>
              </a:rPr>
              <a:t>contrast, extrinsic motivation causes us to do something for money, a grade, or some other actual, concrete reward. </a:t>
            </a:r>
            <a:endParaRPr dirty="0" lang="am-ET">
              <a:cs typeface="Times New Roman" panose="02020603050405020304" pitchFamily="18" charset="0"/>
            </a:endParaRPr>
          </a:p>
        </p:txBody>
      </p:sp>
    </p:spTree>
  </p:cSld>
  <p:clrMapOvr>
    <a:masterClrMapping/>
  </p:clrMapOvr>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389" name=""/>
        <p:cNvGrpSpPr/>
        <p:nvPr/>
      </p:nvGrpSpPr>
      <p:grpSpPr>
        <a:xfrm>
          <a:off x="0" y="0"/>
          <a:ext cx="0" cy="0"/>
          <a:chOff x="0" y="0"/>
          <a:chExt cx="0" cy="0"/>
        </a:xfrm>
      </p:grpSpPr>
      <p:sp>
        <p:nvSpPr>
          <p:cNvPr id="1048774" name="Title 1"/>
          <p:cNvSpPr>
            <a:spLocks noGrp="1"/>
          </p:cNvSpPr>
          <p:nvPr>
            <p:ph type="title"/>
          </p:nvPr>
        </p:nvSpPr>
        <p:spPr>
          <a:xfrm>
            <a:off x="457200" y="274638"/>
            <a:ext cx="8229600" cy="487362"/>
          </a:xfrm>
        </p:spPr>
        <p:txBody>
          <a:bodyPr>
            <a:normAutofit fontScale="90000"/>
          </a:bodyPr>
          <a:p>
            <a:r>
              <a:rPr dirty="0" sz="3600" lang="en-US" smtClean="0">
                <a:solidFill>
                  <a:srgbClr val="00B0F0"/>
                </a:solidFill>
                <a:latin typeface="Times New Roman" panose="02020603050405020304" pitchFamily="18" charset="0"/>
                <a:cs typeface="Times New Roman" panose="02020603050405020304" pitchFamily="18" charset="0"/>
              </a:rPr>
              <a:t>6. Humanistic </a:t>
            </a:r>
            <a:r>
              <a:rPr dirty="0" sz="3600" lang="en-US">
                <a:solidFill>
                  <a:srgbClr val="00B0F0"/>
                </a:solidFill>
                <a:latin typeface="Times New Roman" panose="02020603050405020304" pitchFamily="18" charset="0"/>
                <a:cs typeface="Times New Roman" panose="02020603050405020304" pitchFamily="18" charset="0"/>
              </a:rPr>
              <a:t>approaches to motivation </a:t>
            </a:r>
            <a:endParaRPr dirty="0" sz="3600" lang="am-ET">
              <a:solidFill>
                <a:srgbClr val="00B0F0"/>
              </a:solidFill>
              <a:cs typeface="Times New Roman" panose="02020603050405020304" pitchFamily="18" charset="0"/>
            </a:endParaRPr>
          </a:p>
        </p:txBody>
      </p:sp>
      <p:sp>
        <p:nvSpPr>
          <p:cNvPr id="1048775" name="Content Placeholder 2"/>
          <p:cNvSpPr>
            <a:spLocks noGrp="1"/>
          </p:cNvSpPr>
          <p:nvPr>
            <p:ph idx="1"/>
          </p:nvPr>
        </p:nvSpPr>
        <p:spPr>
          <a:xfrm>
            <a:off x="76200" y="914400"/>
            <a:ext cx="9067800" cy="5791200"/>
          </a:xfrm>
        </p:spPr>
        <p:txBody>
          <a:bodyPr/>
          <a:p>
            <a:r>
              <a:rPr dirty="0" lang="en-US" smtClean="0">
                <a:latin typeface="Times New Roman" panose="02020603050405020304" pitchFamily="18" charset="0"/>
                <a:cs typeface="Times New Roman" panose="02020603050405020304" pitchFamily="18" charset="0"/>
              </a:rPr>
              <a:t>Abraham </a:t>
            </a:r>
            <a:r>
              <a:rPr dirty="0" lang="en-US">
                <a:latin typeface="Times New Roman" panose="02020603050405020304" pitchFamily="18" charset="0"/>
                <a:cs typeface="Times New Roman" panose="02020603050405020304" pitchFamily="18" charset="0"/>
              </a:rPr>
              <a:t>Maslow was one of the early humanistic psychologists who rejected the dominant theories of psychoanalysis and behaviorism in favor of a more </a:t>
            </a:r>
            <a:r>
              <a:rPr dirty="0" i="1" lang="en-US">
                <a:solidFill>
                  <a:srgbClr val="FF0000"/>
                </a:solidFill>
                <a:latin typeface="Times New Roman" panose="02020603050405020304" pitchFamily="18" charset="0"/>
                <a:cs typeface="Times New Roman" panose="02020603050405020304" pitchFamily="18" charset="0"/>
              </a:rPr>
              <a:t>positive view </a:t>
            </a:r>
            <a:r>
              <a:rPr dirty="0" i="1" lang="en-US" smtClean="0">
                <a:solidFill>
                  <a:srgbClr val="FF0000"/>
                </a:solidFill>
                <a:latin typeface="Times New Roman" panose="02020603050405020304" pitchFamily="18" charset="0"/>
                <a:cs typeface="Times New Roman" panose="02020603050405020304" pitchFamily="18" charset="0"/>
              </a:rPr>
              <a:t>of </a:t>
            </a:r>
            <a:r>
              <a:rPr dirty="0" i="1" lang="en-US">
                <a:solidFill>
                  <a:srgbClr val="FF0000"/>
                </a:solidFill>
                <a:latin typeface="Times New Roman" panose="02020603050405020304" pitchFamily="18" charset="0"/>
                <a:cs typeface="Times New Roman" panose="02020603050405020304" pitchFamily="18" charset="0"/>
              </a:rPr>
              <a:t>human behavior. </a:t>
            </a:r>
            <a:endParaRPr dirty="0" i="1" lang="en-US" smtClean="0">
              <a:solidFill>
                <a:srgbClr val="FF0000"/>
              </a:solidFill>
              <a:latin typeface="Times New Roman" panose="02020603050405020304" pitchFamily="18" charset="0"/>
              <a:cs typeface="Times New Roman" panose="02020603050405020304" pitchFamily="18" charset="0"/>
            </a:endParaRPr>
          </a:p>
          <a:p>
            <a:r>
              <a:rPr dirty="0" lang="en-US" smtClean="0">
                <a:latin typeface="Times New Roman" panose="02020603050405020304" pitchFamily="18" charset="0"/>
                <a:cs typeface="Times New Roman" panose="02020603050405020304" pitchFamily="18" charset="0"/>
              </a:rPr>
              <a:t>He suggested </a:t>
            </a:r>
            <a:r>
              <a:rPr dirty="0" lang="en-US">
                <a:latin typeface="Times New Roman" panose="02020603050405020304" pitchFamily="18" charset="0"/>
                <a:cs typeface="Times New Roman" panose="02020603050405020304" pitchFamily="18" charset="0"/>
              </a:rPr>
              <a:t>that human behavior is influenced by a hierarchy, or ranking, of five classes of needs, or motives. </a:t>
            </a:r>
            <a:endParaRPr dirty="0" lang="en-US" smtClean="0">
              <a:latin typeface="Times New Roman" panose="02020603050405020304" pitchFamily="18" charset="0"/>
              <a:cs typeface="Times New Roman" panose="02020603050405020304" pitchFamily="18" charset="0"/>
            </a:endParaRPr>
          </a:p>
          <a:p>
            <a:r>
              <a:rPr dirty="0" lang="en-US">
                <a:cs typeface="Times New Roman" panose="02020603050405020304" pitchFamily="18" charset="0"/>
              </a:rPr>
              <a:t> </a:t>
            </a:r>
            <a:r>
              <a:rPr dirty="0" lang="en-US" smtClean="0">
                <a:latin typeface="Times New Roman" panose="02020603050405020304" pitchFamily="18" charset="0"/>
                <a:cs typeface="Times New Roman" panose="02020603050405020304" pitchFamily="18" charset="0"/>
              </a:rPr>
              <a:t>He said that needs </a:t>
            </a:r>
            <a:r>
              <a:rPr dirty="0" lang="en-US">
                <a:latin typeface="Times New Roman" panose="02020603050405020304" pitchFamily="18" charset="0"/>
                <a:cs typeface="Times New Roman" panose="02020603050405020304" pitchFamily="18" charset="0"/>
              </a:rPr>
              <a:t>at the lowest level of the hierarchy must be at least partially satisfied before people can be motivated by the ones at higher levels.</a:t>
            </a:r>
            <a:endParaRPr dirty="0" lang="am-ET">
              <a:cs typeface="Times New Roman" panose="02020603050405020304" pitchFamily="18" charset="0"/>
            </a:endParaRPr>
          </a:p>
        </p:txBody>
      </p:sp>
    </p:spTree>
  </p:cSld>
  <p:clrMapOvr>
    <a:masterClrMapping/>
  </p:clrMapOvr>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390" name=""/>
        <p:cNvGrpSpPr/>
        <p:nvPr/>
      </p:nvGrpSpPr>
      <p:grpSpPr>
        <a:xfrm>
          <a:off x="0" y="0"/>
          <a:ext cx="0" cy="0"/>
          <a:chOff x="0" y="0"/>
          <a:chExt cx="0" cy="0"/>
        </a:xfrm>
      </p:grpSpPr>
      <p:sp>
        <p:nvSpPr>
          <p:cNvPr id="1048776" name="Content Placeholder 2"/>
          <p:cNvSpPr>
            <a:spLocks noGrp="1"/>
          </p:cNvSpPr>
          <p:nvPr>
            <p:ph idx="1"/>
          </p:nvPr>
        </p:nvSpPr>
        <p:spPr>
          <a:xfrm>
            <a:off x="76200" y="152400"/>
            <a:ext cx="8610600" cy="6553200"/>
          </a:xfrm>
        </p:spPr>
        <p:txBody>
          <a:bodyPr>
            <a:normAutofit fontScale="92500" lnSpcReduction="20000"/>
          </a:bodyPr>
          <a:p>
            <a:pPr indent="0" marL="0">
              <a:buNone/>
            </a:pPr>
            <a:r>
              <a:rPr dirty="0" lang="en-US" smtClean="0">
                <a:latin typeface="Times New Roman" panose="02020603050405020304" pitchFamily="18" charset="0"/>
                <a:cs typeface="Times New Roman" panose="02020603050405020304" pitchFamily="18" charset="0"/>
              </a:rPr>
              <a:t>Maslow‘s </a:t>
            </a:r>
            <a:r>
              <a:rPr dirty="0" lang="en-US">
                <a:latin typeface="Times New Roman" panose="02020603050405020304" pitchFamily="18" charset="0"/>
                <a:cs typeface="Times New Roman" panose="02020603050405020304" pitchFamily="18" charset="0"/>
              </a:rPr>
              <a:t>five Hierarchies of needs for motives from the bottom to the top are </a:t>
            </a:r>
            <a:r>
              <a:rPr dirty="0" lang="en-US" smtClean="0">
                <a:latin typeface="Times New Roman" panose="02020603050405020304" pitchFamily="18" charset="0"/>
                <a:cs typeface="Times New Roman" panose="02020603050405020304" pitchFamily="18" charset="0"/>
              </a:rPr>
              <a:t>as </a:t>
            </a:r>
            <a:r>
              <a:rPr dirty="0" lang="en-US">
                <a:latin typeface="Times New Roman" panose="02020603050405020304" pitchFamily="18" charset="0"/>
                <a:cs typeface="Times New Roman" panose="02020603050405020304" pitchFamily="18" charset="0"/>
              </a:rPr>
              <a:t>follows: </a:t>
            </a:r>
            <a:endParaRPr dirty="0" lang="en-US" smtClean="0">
              <a:latin typeface="Times New Roman" panose="02020603050405020304" pitchFamily="18" charset="0"/>
              <a:cs typeface="Times New Roman" panose="02020603050405020304" pitchFamily="18" charset="0"/>
            </a:endParaRPr>
          </a:p>
          <a:p>
            <a:pPr indent="-514350" marL="514350">
              <a:buAutoNum type="alphaUcPeriod"/>
            </a:pPr>
            <a:r>
              <a:rPr b="1" dirty="0" lang="en-US" smtClean="0">
                <a:latin typeface="Times New Roman" panose="02020603050405020304" pitchFamily="18" charset="0"/>
                <a:cs typeface="Times New Roman" panose="02020603050405020304" pitchFamily="18" charset="0"/>
              </a:rPr>
              <a:t>Physiological needs </a:t>
            </a:r>
          </a:p>
          <a:p>
            <a:pPr indent="0">
              <a:buFont typeface="Wingdings" panose="05000000000000000000" pitchFamily="2" charset="2"/>
              <a:buChar char="Ø"/>
            </a:pPr>
            <a:r>
              <a:rPr dirty="0" lang="en-US">
                <a:latin typeface="Times New Roman" panose="02020603050405020304" pitchFamily="18" charset="0"/>
                <a:cs typeface="Times New Roman" panose="02020603050405020304" pitchFamily="18" charset="0"/>
              </a:rPr>
              <a:t>T</a:t>
            </a:r>
            <a:r>
              <a:rPr dirty="0" lang="en-US" smtClean="0">
                <a:latin typeface="Times New Roman" panose="02020603050405020304" pitchFamily="18" charset="0"/>
                <a:cs typeface="Times New Roman" panose="02020603050405020304" pitchFamily="18" charset="0"/>
              </a:rPr>
              <a:t>hese </a:t>
            </a:r>
            <a:r>
              <a:rPr dirty="0" lang="en-US">
                <a:latin typeface="Times New Roman" panose="02020603050405020304" pitchFamily="18" charset="0"/>
                <a:cs typeface="Times New Roman" panose="02020603050405020304" pitchFamily="18" charset="0"/>
              </a:rPr>
              <a:t>are biological requirements for human survival, e.g. air, food, drink, shelter, </a:t>
            </a:r>
            <a:r>
              <a:rPr dirty="0" lang="en-US" smtClean="0">
                <a:latin typeface="Times New Roman" panose="02020603050405020304" pitchFamily="18" charset="0"/>
                <a:cs typeface="Times New Roman" panose="02020603050405020304" pitchFamily="18" charset="0"/>
              </a:rPr>
              <a:t>clothing, warmth, </a:t>
            </a:r>
            <a:r>
              <a:rPr dirty="0" lang="en-US">
                <a:latin typeface="Times New Roman" panose="02020603050405020304" pitchFamily="18" charset="0"/>
                <a:cs typeface="Times New Roman" panose="02020603050405020304" pitchFamily="18" charset="0"/>
              </a:rPr>
              <a:t>sex, sleep. </a:t>
            </a:r>
            <a:endParaRPr dirty="0" lang="en-US" smtClean="0">
              <a:latin typeface="Times New Roman" panose="02020603050405020304" pitchFamily="18" charset="0"/>
              <a:cs typeface="Times New Roman" panose="02020603050405020304" pitchFamily="18" charset="0"/>
            </a:endParaRPr>
          </a:p>
          <a:p>
            <a:pPr>
              <a:buNone/>
            </a:pPr>
            <a:r>
              <a:rPr b="1" dirty="0" lang="en-US">
                <a:latin typeface="Times New Roman" panose="02020603050405020304" pitchFamily="18" charset="0"/>
                <a:cs typeface="Times New Roman" panose="02020603050405020304" pitchFamily="18" charset="0"/>
              </a:rPr>
              <a:t>B. Safety </a:t>
            </a:r>
            <a:r>
              <a:rPr b="1" dirty="0" lang="en-US" smtClean="0">
                <a:latin typeface="Times New Roman" panose="02020603050405020304" pitchFamily="18" charset="0"/>
                <a:cs typeface="Times New Roman" panose="02020603050405020304" pitchFamily="18" charset="0"/>
              </a:rPr>
              <a:t>needs </a:t>
            </a:r>
          </a:p>
          <a:p>
            <a:pPr indent="0">
              <a:buFont typeface="Wingdings" panose="05000000000000000000" pitchFamily="2" charset="2"/>
              <a:buChar char="ü"/>
            </a:pPr>
            <a:r>
              <a:rPr dirty="0" lang="en-US">
                <a:latin typeface="Times New Roman" panose="02020603050405020304" pitchFamily="18" charset="0"/>
                <a:cs typeface="Times New Roman" panose="02020603050405020304" pitchFamily="18" charset="0"/>
              </a:rPr>
              <a:t>P</a:t>
            </a:r>
            <a:r>
              <a:rPr dirty="0" lang="en-US" smtClean="0">
                <a:latin typeface="Times New Roman" panose="02020603050405020304" pitchFamily="18" charset="0"/>
                <a:cs typeface="Times New Roman" panose="02020603050405020304" pitchFamily="18" charset="0"/>
              </a:rPr>
              <a:t>rotection </a:t>
            </a:r>
            <a:r>
              <a:rPr dirty="0" lang="en-US">
                <a:latin typeface="Times New Roman" panose="02020603050405020304" pitchFamily="18" charset="0"/>
                <a:cs typeface="Times New Roman" panose="02020603050405020304" pitchFamily="18" charset="0"/>
              </a:rPr>
              <a:t>from elements, security, order, law, stability, freedom from fear. </a:t>
            </a:r>
            <a:endParaRPr dirty="0" lang="en-US" smtClean="0">
              <a:cs typeface="Times New Roman" panose="02020603050405020304" pitchFamily="18" charset="0"/>
            </a:endParaRPr>
          </a:p>
          <a:p>
            <a:pPr>
              <a:buNone/>
            </a:pPr>
            <a:r>
              <a:rPr b="1" dirty="0" lang="en-US">
                <a:latin typeface="Times New Roman" panose="02020603050405020304" pitchFamily="18" charset="0"/>
                <a:cs typeface="Times New Roman" panose="02020603050405020304" pitchFamily="18" charset="0"/>
              </a:rPr>
              <a:t>C. Love and belongingness </a:t>
            </a:r>
            <a:r>
              <a:rPr b="1" dirty="0" lang="en-US" smtClean="0">
                <a:latin typeface="Times New Roman" panose="02020603050405020304" pitchFamily="18" charset="0"/>
                <a:cs typeface="Times New Roman" panose="02020603050405020304" pitchFamily="18" charset="0"/>
              </a:rPr>
              <a:t>needs</a:t>
            </a:r>
          </a:p>
          <a:p>
            <a:pPr indent="-50800">
              <a:buFont typeface="Wingdings" panose="05000000000000000000" pitchFamily="2" charset="2"/>
              <a:buChar char="§"/>
            </a:pPr>
            <a:r>
              <a:rPr dirty="0" lang="en-US">
                <a:latin typeface="Times New Roman" panose="02020603050405020304" pitchFamily="18" charset="0"/>
                <a:cs typeface="Times New Roman" panose="02020603050405020304" pitchFamily="18" charset="0"/>
              </a:rPr>
              <a:t>A</a:t>
            </a:r>
            <a:r>
              <a:rPr dirty="0" lang="en-US" smtClean="0">
                <a:latin typeface="Times New Roman" panose="02020603050405020304" pitchFamily="18" charset="0"/>
                <a:cs typeface="Times New Roman" panose="02020603050405020304" pitchFamily="18" charset="0"/>
              </a:rPr>
              <a:t>fter </a:t>
            </a:r>
            <a:r>
              <a:rPr dirty="0" lang="en-US">
                <a:latin typeface="Times New Roman" panose="02020603050405020304" pitchFamily="18" charset="0"/>
                <a:cs typeface="Times New Roman" panose="02020603050405020304" pitchFamily="18" charset="0"/>
              </a:rPr>
              <a:t>physiological and safety needs have been fulfilled, the third level of human needs is social and involves feelings of belongingness. </a:t>
            </a:r>
            <a:endParaRPr dirty="0" lang="en-US" smtClean="0">
              <a:latin typeface="Times New Roman" panose="02020603050405020304" pitchFamily="18" charset="0"/>
              <a:cs typeface="Times New Roman" panose="02020603050405020304" pitchFamily="18" charset="0"/>
            </a:endParaRPr>
          </a:p>
          <a:p>
            <a:pPr indent="-50800">
              <a:buFont typeface="Wingdings" panose="05000000000000000000" pitchFamily="2" charset="2"/>
              <a:buChar char="§"/>
            </a:pPr>
            <a:r>
              <a:rPr dirty="0" lang="en-US">
                <a:latin typeface="Times New Roman" panose="02020603050405020304" pitchFamily="18" charset="0"/>
                <a:cs typeface="Times New Roman" panose="02020603050405020304" pitchFamily="18" charset="0"/>
              </a:rPr>
              <a:t> Examples include friendship, intimacy, trust, and acceptance, receiving and giving affection and love. </a:t>
            </a:r>
          </a:p>
        </p:txBody>
      </p:sp>
    </p:spTree>
  </p:cSld>
  <p:clrMapOvr>
    <a:masterClrMapping/>
  </p:clrMapOvr>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391" name=""/>
        <p:cNvGrpSpPr/>
        <p:nvPr/>
      </p:nvGrpSpPr>
      <p:grpSpPr>
        <a:xfrm>
          <a:off x="0" y="0"/>
          <a:ext cx="0" cy="0"/>
          <a:chOff x="0" y="0"/>
          <a:chExt cx="0" cy="0"/>
        </a:xfrm>
      </p:grpSpPr>
      <p:sp>
        <p:nvSpPr>
          <p:cNvPr id="1048777" name="Content Placeholder 2"/>
          <p:cNvSpPr>
            <a:spLocks noGrp="1"/>
          </p:cNvSpPr>
          <p:nvPr>
            <p:ph idx="1"/>
          </p:nvPr>
        </p:nvSpPr>
        <p:spPr>
          <a:xfrm>
            <a:off x="0" y="152400"/>
            <a:ext cx="9067800" cy="6629400"/>
          </a:xfrm>
        </p:spPr>
        <p:txBody>
          <a:bodyPr>
            <a:normAutofit lnSpcReduction="10000"/>
          </a:bodyPr>
          <a:p>
            <a:pPr indent="0" marL="0">
              <a:buNone/>
            </a:pPr>
            <a:r>
              <a:rPr b="1" dirty="0" lang="en-US" smtClean="0">
                <a:latin typeface="Times New Roman" panose="02020603050405020304" pitchFamily="18" charset="0"/>
                <a:cs typeface="Times New Roman" panose="02020603050405020304" pitchFamily="18" charset="0"/>
              </a:rPr>
              <a:t>D. Esteem needs</a:t>
            </a:r>
          </a:p>
          <a:p>
            <a:pPr>
              <a:buFont typeface="Wingdings" panose="05000000000000000000" pitchFamily="2" charset="2"/>
              <a:buChar char="ü"/>
            </a:pPr>
            <a:r>
              <a:rPr dirty="0" lang="en-US">
                <a:latin typeface="Times New Roman" panose="02020603050405020304" pitchFamily="18" charset="0"/>
                <a:cs typeface="Times New Roman" panose="02020603050405020304" pitchFamily="18" charset="0"/>
              </a:rPr>
              <a:t>T</a:t>
            </a:r>
            <a:r>
              <a:rPr dirty="0" lang="en-US" smtClean="0">
                <a:latin typeface="Times New Roman" panose="02020603050405020304" pitchFamily="18" charset="0"/>
                <a:cs typeface="Times New Roman" panose="02020603050405020304" pitchFamily="18" charset="0"/>
              </a:rPr>
              <a:t>he </a:t>
            </a:r>
            <a:r>
              <a:rPr dirty="0" lang="en-US">
                <a:latin typeface="Times New Roman" panose="02020603050405020304" pitchFamily="18" charset="0"/>
                <a:cs typeface="Times New Roman" panose="02020603050405020304" pitchFamily="18" charset="0"/>
              </a:rPr>
              <a:t>need to be respected as a useful, honorable individual; which Maslow classified into two categories: </a:t>
            </a:r>
            <a:endParaRPr dirty="0" lang="en-US"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ü"/>
            </a:pPr>
            <a:r>
              <a:rPr dirty="0" lang="en-US" smtClean="0">
                <a:latin typeface="Times New Roman" panose="02020603050405020304" pitchFamily="18" charset="0"/>
                <a:cs typeface="Times New Roman" panose="02020603050405020304" pitchFamily="18" charset="0"/>
              </a:rPr>
              <a:t> Esteem </a:t>
            </a:r>
            <a:r>
              <a:rPr dirty="0" lang="en-US">
                <a:latin typeface="Times New Roman" panose="02020603050405020304" pitchFamily="18" charset="0"/>
                <a:cs typeface="Times New Roman" panose="02020603050405020304" pitchFamily="18" charset="0"/>
              </a:rPr>
              <a:t>for oneself (dignity, achievement, mastery, and independence) and </a:t>
            </a:r>
            <a:endParaRPr dirty="0" lang="en-US"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ü"/>
            </a:pPr>
            <a:r>
              <a:rPr dirty="0" lang="en-US">
                <a:latin typeface="Times New Roman" panose="02020603050405020304" pitchFamily="18" charset="0"/>
                <a:cs typeface="Times New Roman" panose="02020603050405020304" pitchFamily="18" charset="0"/>
              </a:rPr>
              <a:t>T</a:t>
            </a:r>
            <a:r>
              <a:rPr dirty="0" lang="en-US" smtClean="0">
                <a:latin typeface="Times New Roman" panose="02020603050405020304" pitchFamily="18" charset="0"/>
                <a:cs typeface="Times New Roman" panose="02020603050405020304" pitchFamily="18" charset="0"/>
              </a:rPr>
              <a:t>he </a:t>
            </a:r>
            <a:r>
              <a:rPr dirty="0" lang="en-US">
                <a:latin typeface="Times New Roman" panose="02020603050405020304" pitchFamily="18" charset="0"/>
                <a:cs typeface="Times New Roman" panose="02020603050405020304" pitchFamily="18" charset="0"/>
              </a:rPr>
              <a:t>desire for reputation or respect from others (e.g., status, prestige). </a:t>
            </a:r>
            <a:endParaRPr dirty="0" lang="en-US" smtClean="0">
              <a:latin typeface="Times New Roman" panose="02020603050405020304" pitchFamily="18" charset="0"/>
              <a:cs typeface="Times New Roman" panose="02020603050405020304" pitchFamily="18" charset="0"/>
            </a:endParaRPr>
          </a:p>
          <a:p>
            <a:pPr indent="0" marL="0">
              <a:buNone/>
            </a:pPr>
            <a:r>
              <a:rPr b="1" dirty="0" lang="en-US" smtClean="0">
                <a:latin typeface="Times New Roman" panose="02020603050405020304" pitchFamily="18" charset="0"/>
                <a:cs typeface="Times New Roman" panose="02020603050405020304" pitchFamily="18" charset="0"/>
              </a:rPr>
              <a:t>E. Self-actualization needs </a:t>
            </a:r>
          </a:p>
          <a:p>
            <a:pPr indent="114300">
              <a:buFont typeface="Wingdings" panose="05000000000000000000" pitchFamily="2" charset="2"/>
              <a:buChar char="v"/>
            </a:pPr>
            <a:r>
              <a:rPr dirty="0" lang="en-US">
                <a:latin typeface="Times New Roman" panose="02020603050405020304" pitchFamily="18" charset="0"/>
                <a:cs typeface="Times New Roman" panose="02020603050405020304" pitchFamily="18" charset="0"/>
              </a:rPr>
              <a:t>R</a:t>
            </a:r>
            <a:r>
              <a:rPr dirty="0" lang="en-US" smtClean="0">
                <a:latin typeface="Times New Roman" panose="02020603050405020304" pitchFamily="18" charset="0"/>
                <a:cs typeface="Times New Roman" panose="02020603050405020304" pitchFamily="18" charset="0"/>
              </a:rPr>
              <a:t>ealizing </a:t>
            </a:r>
            <a:r>
              <a:rPr dirty="0" lang="en-US">
                <a:latin typeface="Times New Roman" panose="02020603050405020304" pitchFamily="18" charset="0"/>
                <a:cs typeface="Times New Roman" panose="02020603050405020304" pitchFamily="18" charset="0"/>
              </a:rPr>
              <a:t>personal potential, self-fulfillment, seeking personal growth and peak experiences. </a:t>
            </a:r>
            <a:endParaRPr dirty="0" lang="en-US" smtClean="0">
              <a:latin typeface="Times New Roman" panose="02020603050405020304" pitchFamily="18" charset="0"/>
              <a:cs typeface="Times New Roman" panose="02020603050405020304" pitchFamily="18" charset="0"/>
            </a:endParaRPr>
          </a:p>
          <a:p>
            <a:pPr indent="114300">
              <a:buFont typeface="Wingdings" panose="05000000000000000000" pitchFamily="2" charset="2"/>
              <a:buChar char="v"/>
            </a:pPr>
            <a:r>
              <a:rPr dirty="0" lang="en-US" smtClean="0">
                <a:latin typeface="Times New Roman" panose="02020603050405020304" pitchFamily="18" charset="0"/>
                <a:cs typeface="Times New Roman" panose="02020603050405020304" pitchFamily="18" charset="0"/>
              </a:rPr>
              <a:t>A </a:t>
            </a:r>
            <a:r>
              <a:rPr dirty="0" lang="en-US">
                <a:latin typeface="Times New Roman" panose="02020603050405020304" pitchFamily="18" charset="0"/>
                <a:cs typeface="Times New Roman" panose="02020603050405020304" pitchFamily="18" charset="0"/>
              </a:rPr>
              <a:t>desire </a:t>
            </a:r>
            <a:r>
              <a:rPr dirty="0" lang="en-US" smtClean="0">
                <a:latin typeface="Times New Roman" panose="02020603050405020304" pitchFamily="18" charset="0"/>
                <a:cs typeface="Times New Roman" panose="02020603050405020304" pitchFamily="18" charset="0"/>
              </a:rPr>
              <a:t>“</a:t>
            </a:r>
            <a:r>
              <a:rPr dirty="0" i="1" lang="en-US" smtClean="0">
                <a:solidFill>
                  <a:srgbClr val="FF0000"/>
                </a:solidFill>
                <a:latin typeface="Times New Roman" panose="02020603050405020304" pitchFamily="18" charset="0"/>
                <a:cs typeface="Times New Roman" panose="02020603050405020304" pitchFamily="18" charset="0"/>
              </a:rPr>
              <a:t>to </a:t>
            </a:r>
            <a:r>
              <a:rPr dirty="0" i="1" lang="en-US">
                <a:solidFill>
                  <a:srgbClr val="FF0000"/>
                </a:solidFill>
                <a:latin typeface="Times New Roman" panose="02020603050405020304" pitchFamily="18" charset="0"/>
                <a:cs typeface="Times New Roman" panose="02020603050405020304" pitchFamily="18" charset="0"/>
              </a:rPr>
              <a:t>become everything one is capable of </a:t>
            </a:r>
            <a:r>
              <a:rPr dirty="0" i="1" lang="en-US" smtClean="0">
                <a:solidFill>
                  <a:srgbClr val="FF0000"/>
                </a:solidFill>
                <a:latin typeface="Times New Roman" panose="02020603050405020304" pitchFamily="18" charset="0"/>
                <a:cs typeface="Times New Roman" panose="02020603050405020304" pitchFamily="18" charset="0"/>
              </a:rPr>
              <a:t>becoming</a:t>
            </a:r>
            <a:r>
              <a:rPr dirty="0" lang="en-US" smtClean="0">
                <a:latin typeface="Times New Roman" panose="02020603050405020304" pitchFamily="18" charset="0"/>
                <a:cs typeface="Times New Roman" panose="02020603050405020304" pitchFamily="18" charset="0"/>
              </a:rPr>
              <a:t>”. </a:t>
            </a:r>
            <a:endParaRPr dirty="0" lang="am-ET">
              <a:cs typeface="Times New Roman" panose="02020603050405020304" pitchFamily="18" charset="0"/>
            </a:endParaRPr>
          </a:p>
        </p:txBody>
      </p:sp>
    </p:spTree>
  </p:cSld>
  <p:clrMapOvr>
    <a:masterClrMapping/>
  </p:clrMapOvr>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392" name=""/>
        <p:cNvGrpSpPr/>
        <p:nvPr/>
      </p:nvGrpSpPr>
      <p:grpSpPr>
        <a:xfrm>
          <a:off x="0" y="0"/>
          <a:ext cx="0" cy="0"/>
          <a:chOff x="0" y="0"/>
          <a:chExt cx="0" cy="0"/>
        </a:xfrm>
      </p:grpSpPr>
      <p:pic>
        <p:nvPicPr>
          <p:cNvPr id="2097154" name="Picture 3"/>
          <p:cNvPicPr>
            <a:picLocks noChangeAspect="1" noGrp="1" noChangeArrowheads="1"/>
          </p:cNvPicPr>
          <p:nvPr>
            <p:ph idx="1"/>
          </p:nvPr>
        </p:nvPicPr>
        <p:blipFill>
          <a:blip xmlns:r="http://schemas.openxmlformats.org/officeDocument/2006/relationships" r:embed="rId1"/>
          <a:srcRect/>
          <a:stretch>
            <a:fillRect/>
          </a:stretch>
        </p:blipFill>
        <p:spPr bwMode="auto">
          <a:xfrm>
            <a:off x="76200" y="0"/>
            <a:ext cx="8991600" cy="6705600"/>
          </a:xfrm>
          <a:prstGeom prst="rect"/>
          <a:noFill/>
          <a:ln>
            <a:noFill/>
          </a:ln>
        </p:spPr>
      </p:pic>
    </p:spTree>
  </p:cSld>
  <p:clrMapOvr>
    <a:masterClrMapping/>
  </p:clrMapOvr>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393" name=""/>
        <p:cNvGrpSpPr/>
        <p:nvPr/>
      </p:nvGrpSpPr>
      <p:grpSpPr>
        <a:xfrm>
          <a:off x="0" y="0"/>
          <a:ext cx="0" cy="0"/>
          <a:chOff x="0" y="0"/>
          <a:chExt cx="0" cy="0"/>
        </a:xfrm>
      </p:grpSpPr>
      <p:pic>
        <p:nvPicPr>
          <p:cNvPr id="2097155" name="Picture 2"/>
          <p:cNvPicPr>
            <a:picLocks noChangeAspect="1" noGrp="1" noChangeArrowheads="1"/>
          </p:cNvPicPr>
          <p:nvPr>
            <p:ph idx="1"/>
          </p:nvPr>
        </p:nvPicPr>
        <p:blipFill>
          <a:blip xmlns:r="http://schemas.openxmlformats.org/officeDocument/2006/relationships" r:embed="rId1"/>
          <a:srcRect/>
          <a:stretch>
            <a:fillRect/>
          </a:stretch>
        </p:blipFill>
        <p:spPr bwMode="auto">
          <a:xfrm>
            <a:off x="0" y="76200"/>
            <a:ext cx="9144000" cy="6781800"/>
          </a:xfrm>
          <a:prstGeom prst="rect"/>
          <a:noFill/>
          <a:ln>
            <a:noFill/>
          </a:ln>
          <a:effectLst/>
        </p:spPr>
      </p:pic>
    </p:spTree>
  </p:cSld>
  <p:clrMapOvr>
    <a:masterClrMapping/>
  </p:clrMapOvr>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284" name=""/>
        <p:cNvGrpSpPr/>
        <p:nvPr/>
      </p:nvGrpSpPr>
      <p:grpSpPr>
        <a:xfrm>
          <a:off x="0" y="0"/>
          <a:ext cx="0" cy="0"/>
          <a:chOff x="0" y="0"/>
          <a:chExt cx="0" cy="0"/>
        </a:xfrm>
      </p:grpSpPr>
      <p:sp>
        <p:nvSpPr>
          <p:cNvPr id="1048618" name="Content Placeholder 2"/>
          <p:cNvSpPr>
            <a:spLocks noGrp="1"/>
          </p:cNvSpPr>
          <p:nvPr>
            <p:ph idx="1"/>
          </p:nvPr>
        </p:nvSpPr>
        <p:spPr>
          <a:xfrm>
            <a:off x="152400" y="152400"/>
            <a:ext cx="8915400" cy="6553200"/>
          </a:xfrm>
        </p:spPr>
        <p:txBody>
          <a:bodyPr>
            <a:normAutofit fontScale="96875" lnSpcReduction="20000"/>
          </a:bodyPr>
          <a:p>
            <a:pPr indent="0" marL="0">
              <a:buNone/>
            </a:pPr>
            <a:r>
              <a:rPr dirty="0" lang="en-US" smtClean="0">
                <a:latin typeface="Times New Roman" panose="02020603050405020304" pitchFamily="18" charset="0"/>
                <a:cs typeface="Times New Roman" panose="02020603050405020304" pitchFamily="18" charset="0"/>
              </a:rPr>
              <a:t>Generally, all the above discussed schools of thought were focusing on human mind and behavior as </a:t>
            </a:r>
            <a:r>
              <a:rPr dirty="0" lang="en-US" smtClean="0">
                <a:solidFill>
                  <a:srgbClr val="FF0000"/>
                </a:solidFill>
                <a:latin typeface="Times New Roman" panose="02020603050405020304" pitchFamily="18" charset="0"/>
                <a:cs typeface="Times New Roman" panose="02020603050405020304" pitchFamily="18" charset="0"/>
              </a:rPr>
              <a:t>conscious experiences</a:t>
            </a:r>
            <a:r>
              <a:rPr dirty="0" lang="en-US" smtClean="0">
                <a:latin typeface="Times New Roman" panose="02020603050405020304" pitchFamily="18" charset="0"/>
                <a:cs typeface="Times New Roman" panose="02020603050405020304" pitchFamily="18" charset="0"/>
              </a:rPr>
              <a:t>. </a:t>
            </a:r>
          </a:p>
          <a:p>
            <a:pPr indent="0" marL="0">
              <a:buNone/>
            </a:pPr>
            <a:endParaRPr dirty="0" lang="en-US" smtClean="0">
              <a:latin typeface="Times New Roman" panose="02020603050405020304" pitchFamily="18" charset="0"/>
              <a:cs typeface="Times New Roman" panose="02020603050405020304" pitchFamily="18" charset="0"/>
            </a:endParaRPr>
          </a:p>
          <a:p>
            <a:pPr indent="0" marL="0">
              <a:buNone/>
            </a:pPr>
            <a:r>
              <a:rPr dirty="0" lang="en-US" smtClean="0">
                <a:latin typeface="Times New Roman" panose="02020603050405020304" pitchFamily="18" charset="0"/>
                <a:cs typeface="Times New Roman" panose="02020603050405020304" pitchFamily="18" charset="0"/>
              </a:rPr>
              <a:t>However, an opposition to this assertion came from a physician in Vienna who, realized that human functioning was basically explained by </a:t>
            </a:r>
            <a:r>
              <a:rPr dirty="0" lang="en-US" smtClean="0">
                <a:solidFill>
                  <a:srgbClr val="FF0000"/>
                </a:solidFill>
                <a:latin typeface="Times New Roman" panose="02020603050405020304" pitchFamily="18" charset="0"/>
                <a:cs typeface="Times New Roman" panose="02020603050405020304" pitchFamily="18" charset="0"/>
              </a:rPr>
              <a:t>more powerful forces which were not accessible to our consciousness</a:t>
            </a:r>
          </a:p>
          <a:p>
            <a:pPr indent="0" marL="0">
              <a:buNone/>
            </a:pPr>
            <a:endParaRPr dirty="0" lang="en-US" smtClean="0">
              <a:solidFill>
                <a:srgbClr val="FF0000"/>
              </a:solidFill>
              <a:latin typeface="Times New Roman" panose="02020603050405020304" pitchFamily="18" charset="0"/>
              <a:cs typeface="Times New Roman" panose="02020603050405020304" pitchFamily="18" charset="0"/>
            </a:endParaRPr>
          </a:p>
          <a:p>
            <a:pPr indent="0" marL="0">
              <a:buNone/>
            </a:pPr>
            <a:r>
              <a:rPr dirty="0" lang="en-US" smtClean="0">
                <a:latin typeface="Times New Roman" panose="02020603050405020304" pitchFamily="18" charset="0"/>
                <a:cs typeface="Times New Roman" panose="02020603050405020304" pitchFamily="18" charset="0"/>
              </a:rPr>
              <a:t>Hence, this lead to the formulation of a new school of thought in psychology called </a:t>
            </a:r>
            <a:r>
              <a:rPr dirty="0" lang="en-US" smtClean="0">
                <a:solidFill>
                  <a:srgbClr val="FF0000"/>
                </a:solidFill>
                <a:latin typeface="Times New Roman" panose="02020603050405020304" pitchFamily="18" charset="0"/>
                <a:cs typeface="Times New Roman" panose="02020603050405020304" pitchFamily="18" charset="0"/>
              </a:rPr>
              <a:t>Psychoanalysis.</a:t>
            </a:r>
            <a:endParaRPr dirty="0" lang="am-ET">
              <a:solidFill>
                <a:srgbClr val="FF0000"/>
              </a:solidFill>
              <a:cs typeface="Times New Roman" panose="02020603050405020304" pitchFamily="18" charset="0"/>
            </a:endParaRPr>
          </a:p>
        </p:txBody>
      </p:sp>
    </p:spTree>
  </p:cSld>
  <p:clrMapOvr>
    <a:masterClrMapping/>
  </p:clrMapOvr>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394" name=""/>
        <p:cNvGrpSpPr/>
        <p:nvPr/>
      </p:nvGrpSpPr>
      <p:grpSpPr>
        <a:xfrm>
          <a:off x="0" y="0"/>
          <a:ext cx="0" cy="0"/>
          <a:chOff x="0" y="0"/>
          <a:chExt cx="0" cy="0"/>
        </a:xfrm>
      </p:grpSpPr>
      <p:sp>
        <p:nvSpPr>
          <p:cNvPr id="1048778" name="Content Placeholder 2"/>
          <p:cNvSpPr>
            <a:spLocks noGrp="1"/>
          </p:cNvSpPr>
          <p:nvPr>
            <p:ph idx="1"/>
          </p:nvPr>
        </p:nvSpPr>
        <p:spPr>
          <a:xfrm>
            <a:off x="76200" y="76200"/>
            <a:ext cx="9067800" cy="6629400"/>
          </a:xfrm>
        </p:spPr>
        <p:txBody>
          <a:bodyPr>
            <a:normAutofit fontScale="92500" lnSpcReduction="10000"/>
          </a:bodyPr>
          <a:p>
            <a:pPr algn="ctr" indent="0" marL="0">
              <a:buNone/>
            </a:pPr>
            <a:r>
              <a:rPr dirty="0" lang="en-US" smtClean="0">
                <a:solidFill>
                  <a:srgbClr val="FF0000"/>
                </a:solidFill>
                <a:latin typeface="Times New Roman" panose="02020603050405020304" pitchFamily="18" charset="0"/>
                <a:cs typeface="Times New Roman" panose="02020603050405020304" pitchFamily="18" charset="0"/>
              </a:rPr>
              <a:t>Summary of theories of motivation</a:t>
            </a:r>
          </a:p>
          <a:p>
            <a:pPr indent="-514350" marL="514350">
              <a:buAutoNum type="arabicPeriod"/>
            </a:pPr>
            <a:r>
              <a:rPr dirty="0" lang="en-US" smtClean="0">
                <a:latin typeface="Times New Roman" panose="02020603050405020304" pitchFamily="18" charset="0"/>
                <a:cs typeface="Times New Roman" panose="02020603050405020304" pitchFamily="18" charset="0"/>
              </a:rPr>
              <a:t>People do certain things because that is how human beings are predetermined to act by nature ----</a:t>
            </a:r>
          </a:p>
          <a:p>
            <a:pPr indent="-514350" marL="514350">
              <a:buAutoNum type="arabicPeriod"/>
            </a:pPr>
            <a:r>
              <a:rPr dirty="0" lang="en-US" smtClean="0">
                <a:latin typeface="Times New Roman" panose="02020603050405020304" pitchFamily="18" charset="0"/>
                <a:cs typeface="Times New Roman" panose="02020603050405020304" pitchFamily="18" charset="0"/>
              </a:rPr>
              <a:t>People do certain things because by doing them they decrease their tension, discomfort or pain and regain favorable condition -----------</a:t>
            </a:r>
          </a:p>
          <a:p>
            <a:pPr indent="-514350" marL="514350">
              <a:buAutoNum type="arabicPeriod"/>
            </a:pPr>
            <a:r>
              <a:rPr dirty="0" lang="en-US" smtClean="0">
                <a:latin typeface="Times New Roman" panose="02020603050405020304" pitchFamily="18" charset="0"/>
                <a:cs typeface="Times New Roman" panose="02020603050405020304" pitchFamily="18" charset="0"/>
              </a:rPr>
              <a:t>People do certain things because they enjoy excitement and action------------------</a:t>
            </a:r>
          </a:p>
          <a:p>
            <a:pPr indent="-514350" marL="514350">
              <a:buAutoNum type="arabicPeriod"/>
            </a:pPr>
            <a:r>
              <a:rPr dirty="0" lang="en-US" smtClean="0">
                <a:latin typeface="Times New Roman" panose="02020603050405020304" pitchFamily="18" charset="0"/>
                <a:cs typeface="Times New Roman" panose="02020603050405020304" pitchFamily="18" charset="0"/>
              </a:rPr>
              <a:t>People do certain things because they feel they will gain something by doing so------------</a:t>
            </a:r>
          </a:p>
          <a:p>
            <a:pPr indent="-514350" marL="514350">
              <a:buAutoNum type="arabicPeriod"/>
            </a:pPr>
            <a:r>
              <a:rPr dirty="0" lang="en-US" smtClean="0">
                <a:latin typeface="Times New Roman" panose="02020603050405020304" pitchFamily="18" charset="0"/>
                <a:cs typeface="Times New Roman" panose="02020603050405020304" pitchFamily="18" charset="0"/>
              </a:rPr>
              <a:t>People do certain things as a result </a:t>
            </a:r>
            <a:r>
              <a:rPr dirty="0" lang="en-US">
                <a:latin typeface="Times New Roman" panose="02020603050405020304" pitchFamily="18" charset="0"/>
                <a:cs typeface="Times New Roman" panose="02020603050405020304" pitchFamily="18" charset="0"/>
              </a:rPr>
              <a:t>of </a:t>
            </a:r>
            <a:r>
              <a:rPr dirty="0" lang="en-US" smtClean="0">
                <a:latin typeface="Times New Roman" panose="02020603050405020304" pitchFamily="18" charset="0"/>
                <a:cs typeface="Times New Roman" panose="02020603050405020304" pitchFamily="18" charset="0"/>
              </a:rPr>
              <a:t>their thoughts</a:t>
            </a:r>
            <a:r>
              <a:rPr dirty="0" lang="en-US">
                <a:latin typeface="Times New Roman" panose="02020603050405020304" pitchFamily="18" charset="0"/>
                <a:cs typeface="Times New Roman" panose="02020603050405020304" pitchFamily="18" charset="0"/>
              </a:rPr>
              <a:t>, beliefs, expectations, and </a:t>
            </a:r>
            <a:r>
              <a:rPr dirty="0" lang="en-US" smtClean="0">
                <a:latin typeface="Times New Roman" panose="02020603050405020304" pitchFamily="18" charset="0"/>
                <a:cs typeface="Times New Roman" panose="02020603050405020304" pitchFamily="18" charset="0"/>
              </a:rPr>
              <a:t>goals----------</a:t>
            </a:r>
          </a:p>
          <a:p>
            <a:pPr indent="-514350" marL="514350">
              <a:buAutoNum type="arabicPeriod"/>
            </a:pPr>
            <a:r>
              <a:rPr dirty="0" lang="en-US" smtClean="0">
                <a:latin typeface="Times New Roman" panose="02020603050405020304" pitchFamily="18" charset="0"/>
                <a:cs typeface="Times New Roman" panose="02020603050405020304" pitchFamily="18" charset="0"/>
              </a:rPr>
              <a:t>People do certain things according to series of hierarchy of needs………………….</a:t>
            </a:r>
          </a:p>
          <a:p>
            <a:pPr indent="-514350" marL="514350">
              <a:buAutoNum type="arabicPeriod"/>
            </a:pPr>
            <a:endParaRPr dirty="0" lang="en-US" smtClean="0"/>
          </a:p>
        </p:txBody>
      </p:sp>
    </p:spTree>
  </p:cSld>
  <p:clrMapOvr>
    <a:masterClrMapping/>
  </p:clrMapOvr>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395" name=""/>
        <p:cNvGrpSpPr/>
        <p:nvPr/>
      </p:nvGrpSpPr>
      <p:grpSpPr>
        <a:xfrm>
          <a:off x="0" y="0"/>
          <a:ext cx="0" cy="0"/>
          <a:chOff x="0" y="0"/>
          <a:chExt cx="0" cy="0"/>
        </a:xfrm>
      </p:grpSpPr>
      <p:sp>
        <p:nvSpPr>
          <p:cNvPr id="1048779" name="Title 1"/>
          <p:cNvSpPr>
            <a:spLocks noGrp="1"/>
          </p:cNvSpPr>
          <p:nvPr>
            <p:ph type="title"/>
          </p:nvPr>
        </p:nvSpPr>
        <p:spPr>
          <a:xfrm>
            <a:off x="457200" y="274638"/>
            <a:ext cx="8229600" cy="563562"/>
          </a:xfrm>
        </p:spPr>
        <p:txBody>
          <a:bodyPr>
            <a:normAutofit fontScale="90000"/>
          </a:bodyPr>
          <a:p>
            <a:r>
              <a:rPr dirty="0" lang="en-US"/>
              <a:t> </a:t>
            </a:r>
            <a:r>
              <a:rPr dirty="0" lang="en-US">
                <a:solidFill>
                  <a:srgbClr val="FF0000"/>
                </a:solidFill>
                <a:latin typeface="Times New Roman" panose="02020603050405020304" pitchFamily="18" charset="0"/>
                <a:cs typeface="Times New Roman" panose="02020603050405020304" pitchFamily="18" charset="0"/>
              </a:rPr>
              <a:t>Conflict of motives and frustration</a:t>
            </a:r>
            <a:endParaRPr dirty="0" lang="am-ET">
              <a:solidFill>
                <a:srgbClr val="FF0000"/>
              </a:solidFill>
              <a:cs typeface="Times New Roman" panose="02020603050405020304" pitchFamily="18" charset="0"/>
            </a:endParaRPr>
          </a:p>
        </p:txBody>
      </p:sp>
      <p:sp>
        <p:nvSpPr>
          <p:cNvPr id="1048780" name="Content Placeholder 2"/>
          <p:cNvSpPr>
            <a:spLocks noGrp="1"/>
          </p:cNvSpPr>
          <p:nvPr>
            <p:ph idx="1"/>
          </p:nvPr>
        </p:nvSpPr>
        <p:spPr>
          <a:xfrm>
            <a:off x="0" y="838200"/>
            <a:ext cx="9067800" cy="5943600"/>
          </a:xfrm>
        </p:spPr>
        <p:txBody>
          <a:bodyPr>
            <a:normAutofit fontScale="92500" lnSpcReduction="20000"/>
          </a:bodyPr>
          <a:p>
            <a:pPr indent="0" marL="0">
              <a:buNone/>
            </a:pPr>
            <a:r>
              <a:rPr dirty="0" lang="en-US">
                <a:latin typeface="Times New Roman" panose="02020603050405020304" pitchFamily="18" charset="0"/>
                <a:cs typeface="Times New Roman" panose="02020603050405020304" pitchFamily="18" charset="0"/>
              </a:rPr>
              <a:t> </a:t>
            </a:r>
            <a:r>
              <a:rPr dirty="0" lang="en-US" smtClean="0">
                <a:latin typeface="Times New Roman" panose="02020603050405020304" pitchFamily="18" charset="0"/>
                <a:cs typeface="Times New Roman" panose="02020603050405020304" pitchFamily="18" charset="0"/>
              </a:rPr>
              <a:t>There </a:t>
            </a:r>
            <a:r>
              <a:rPr dirty="0" lang="en-US">
                <a:latin typeface="Times New Roman" panose="02020603050405020304" pitchFamily="18" charset="0"/>
                <a:cs typeface="Times New Roman" panose="02020603050405020304" pitchFamily="18" charset="0"/>
              </a:rPr>
              <a:t>are four basic types of motivational conflicts. </a:t>
            </a:r>
            <a:endParaRPr dirty="0" lang="en-US"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ü"/>
            </a:pPr>
            <a:r>
              <a:rPr b="1" dirty="0" lang="en-US">
                <a:latin typeface="Times New Roman" panose="02020603050405020304" pitchFamily="18" charset="0"/>
                <a:cs typeface="Times New Roman" panose="02020603050405020304" pitchFamily="18" charset="0"/>
              </a:rPr>
              <a:t>Approach-approach conflicts </a:t>
            </a:r>
            <a:r>
              <a:rPr dirty="0" lang="en-US">
                <a:latin typeface="Times New Roman" panose="02020603050405020304" pitchFamily="18" charset="0"/>
                <a:cs typeface="Times New Roman" panose="02020603050405020304" pitchFamily="18" charset="0"/>
              </a:rPr>
              <a:t>- exist when we must choose only one of the two desirable activities. Example, going to a movie or a concert. </a:t>
            </a:r>
            <a:endParaRPr dirty="0" lang="en-US"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ü"/>
            </a:pPr>
            <a:r>
              <a:rPr b="1" dirty="0" lang="en-US">
                <a:latin typeface="Times New Roman" panose="02020603050405020304" pitchFamily="18" charset="0"/>
                <a:cs typeface="Times New Roman" panose="02020603050405020304" pitchFamily="18" charset="0"/>
              </a:rPr>
              <a:t>Avoidance-avoidance conflicts </a:t>
            </a:r>
            <a:r>
              <a:rPr dirty="0" lang="en-US">
                <a:latin typeface="Times New Roman" panose="02020603050405020304" pitchFamily="18" charset="0"/>
                <a:cs typeface="Times New Roman" panose="02020603050405020304" pitchFamily="18" charset="0"/>
              </a:rPr>
              <a:t>- arise when we must select one of two undesirable alternatives. Someone forced either to sell the family home or to declare bankruptcy. </a:t>
            </a:r>
            <a:endParaRPr dirty="0" lang="en-US"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ü"/>
            </a:pPr>
            <a:r>
              <a:rPr b="1" dirty="0" lang="en-US">
                <a:latin typeface="Times New Roman" panose="02020603050405020304" pitchFamily="18" charset="0"/>
                <a:cs typeface="Times New Roman" panose="02020603050405020304" pitchFamily="18" charset="0"/>
              </a:rPr>
              <a:t>Approach-avoidance conflicts </a:t>
            </a:r>
            <a:r>
              <a:rPr dirty="0" lang="en-US">
                <a:latin typeface="Times New Roman" panose="02020603050405020304" pitchFamily="18" charset="0"/>
                <a:cs typeface="Times New Roman" panose="02020603050405020304" pitchFamily="18" charset="0"/>
              </a:rPr>
              <a:t>- happen when a particular event or activity has both attractive and unattractive </a:t>
            </a:r>
            <a:r>
              <a:rPr dirty="0" lang="en-US" smtClean="0">
                <a:latin typeface="Times New Roman" panose="02020603050405020304" pitchFamily="18" charset="0"/>
                <a:cs typeface="Times New Roman" panose="02020603050405020304" pitchFamily="18" charset="0"/>
              </a:rPr>
              <a:t>features</a:t>
            </a:r>
          </a:p>
          <a:p>
            <a:pPr>
              <a:buFont typeface="Wingdings" panose="05000000000000000000" pitchFamily="2" charset="2"/>
              <a:buChar char="ü"/>
            </a:pPr>
            <a:r>
              <a:rPr b="1" dirty="0" lang="en-US">
                <a:latin typeface="Times New Roman" panose="02020603050405020304" pitchFamily="18" charset="0"/>
                <a:cs typeface="Times New Roman" panose="02020603050405020304" pitchFamily="18" charset="0"/>
              </a:rPr>
              <a:t>Multiple approach-avoidance conflicts </a:t>
            </a:r>
            <a:r>
              <a:rPr dirty="0" lang="en-US">
                <a:latin typeface="Times New Roman" panose="02020603050405020304" pitchFamily="18" charset="0"/>
                <a:cs typeface="Times New Roman" panose="02020603050405020304" pitchFamily="18" charset="0"/>
              </a:rPr>
              <a:t>- exist when two or more alternatives each have both positive and negative features. </a:t>
            </a:r>
            <a:endParaRPr dirty="0" lang="am-ET">
              <a:cs typeface="Times New Roman" panose="02020603050405020304" pitchFamily="18" charset="0"/>
            </a:endParaRPr>
          </a:p>
        </p:txBody>
      </p:sp>
    </p:spTree>
  </p:cSld>
  <p:clrMapOvr>
    <a:masterClrMapping/>
  </p:clrMapOvr>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396" name=""/>
        <p:cNvGrpSpPr/>
        <p:nvPr/>
      </p:nvGrpSpPr>
      <p:grpSpPr>
        <a:xfrm>
          <a:off x="0" y="0"/>
          <a:ext cx="0" cy="0"/>
          <a:chOff x="0" y="0"/>
          <a:chExt cx="0" cy="0"/>
        </a:xfrm>
      </p:grpSpPr>
      <p:sp>
        <p:nvSpPr>
          <p:cNvPr id="1048781" name="Title 1"/>
          <p:cNvSpPr>
            <a:spLocks noGrp="1"/>
          </p:cNvSpPr>
          <p:nvPr>
            <p:ph type="title"/>
          </p:nvPr>
        </p:nvSpPr>
        <p:spPr>
          <a:xfrm>
            <a:off x="457200" y="274638"/>
            <a:ext cx="8229600" cy="639762"/>
          </a:xfrm>
        </p:spPr>
        <p:txBody>
          <a:bodyPr>
            <a:normAutofit fontScale="90000"/>
          </a:bodyPr>
          <a:p>
            <a:r>
              <a:rPr dirty="0" lang="en-US" smtClean="0">
                <a:solidFill>
                  <a:srgbClr val="FF0000"/>
                </a:solidFill>
                <a:latin typeface="Times New Roman" panose="02020603050405020304" pitchFamily="18" charset="0"/>
                <a:cs typeface="Times New Roman" panose="02020603050405020304" pitchFamily="18" charset="0"/>
              </a:rPr>
              <a:t>Emotions </a:t>
            </a:r>
            <a:endParaRPr dirty="0" lang="am-ET">
              <a:solidFill>
                <a:srgbClr val="FF0000"/>
              </a:solidFill>
              <a:cs typeface="Times New Roman" panose="02020603050405020304" pitchFamily="18" charset="0"/>
            </a:endParaRPr>
          </a:p>
        </p:txBody>
      </p:sp>
      <p:sp>
        <p:nvSpPr>
          <p:cNvPr id="1048782" name="Content Placeholder 2"/>
          <p:cNvSpPr>
            <a:spLocks noGrp="1"/>
          </p:cNvSpPr>
          <p:nvPr>
            <p:ph idx="1"/>
          </p:nvPr>
        </p:nvSpPr>
        <p:spPr>
          <a:xfrm>
            <a:off x="76200" y="838200"/>
            <a:ext cx="8991600" cy="5943600"/>
          </a:xfrm>
        </p:spPr>
        <p:txBody>
          <a:bodyPr>
            <a:normAutofit/>
          </a:bodyPr>
          <a:p>
            <a:r>
              <a:rPr dirty="0" lang="en-US" smtClean="0">
                <a:latin typeface="Times New Roman" panose="02020603050405020304" pitchFamily="18" charset="0"/>
                <a:cs typeface="Times New Roman" panose="02020603050405020304" pitchFamily="18" charset="0"/>
              </a:rPr>
              <a:t>Emotion is feeling plus something </a:t>
            </a:r>
          </a:p>
          <a:p>
            <a:r>
              <a:rPr dirty="0" lang="en-US">
                <a:latin typeface="Times New Roman" panose="02020603050405020304" pitchFamily="18" charset="0"/>
                <a:cs typeface="Times New Roman" panose="02020603050405020304" pitchFamily="18" charset="0"/>
              </a:rPr>
              <a:t>Emotion can be defined as the </a:t>
            </a:r>
            <a:r>
              <a:rPr dirty="0" lang="en-US" smtClean="0">
                <a:latin typeface="Times New Roman" panose="02020603050405020304" pitchFamily="18" charset="0"/>
                <a:cs typeface="Times New Roman" panose="02020603050405020304" pitchFamily="18" charset="0"/>
              </a:rPr>
              <a:t>feeling </a:t>
            </a:r>
            <a:r>
              <a:rPr dirty="0" lang="en-US">
                <a:latin typeface="Times New Roman" panose="02020603050405020304" pitchFamily="18" charset="0"/>
                <a:cs typeface="Times New Roman" panose="02020603050405020304" pitchFamily="18" charset="0"/>
              </a:rPr>
              <a:t>aspect of consciousness, characterized by certain </a:t>
            </a:r>
            <a:r>
              <a:rPr b="1" dirty="0" lang="en-US">
                <a:latin typeface="Times New Roman" panose="02020603050405020304" pitchFamily="18" charset="0"/>
                <a:cs typeface="Times New Roman" panose="02020603050405020304" pitchFamily="18" charset="0"/>
              </a:rPr>
              <a:t>physical arousal</a:t>
            </a:r>
            <a:r>
              <a:rPr dirty="0" lang="en-US">
                <a:latin typeface="Times New Roman" panose="02020603050405020304" pitchFamily="18" charset="0"/>
                <a:cs typeface="Times New Roman" panose="02020603050405020304" pitchFamily="18" charset="0"/>
              </a:rPr>
              <a:t>, </a:t>
            </a:r>
            <a:r>
              <a:rPr b="1" dirty="0" lang="en-US">
                <a:latin typeface="Times New Roman" panose="02020603050405020304" pitchFamily="18" charset="0"/>
                <a:cs typeface="Times New Roman" panose="02020603050405020304" pitchFamily="18" charset="0"/>
              </a:rPr>
              <a:t>certain behavior </a:t>
            </a:r>
            <a:r>
              <a:rPr dirty="0" lang="en-US">
                <a:latin typeface="Times New Roman" panose="02020603050405020304" pitchFamily="18" charset="0"/>
                <a:cs typeface="Times New Roman" panose="02020603050405020304" pitchFamily="18" charset="0"/>
              </a:rPr>
              <a:t>that reveals the feeling to the outside world, and </a:t>
            </a:r>
            <a:r>
              <a:rPr b="1" dirty="0" lang="en-US">
                <a:latin typeface="Times New Roman" panose="02020603050405020304" pitchFamily="18" charset="0"/>
                <a:cs typeface="Times New Roman" panose="02020603050405020304" pitchFamily="18" charset="0"/>
              </a:rPr>
              <a:t>an inner awareness of feelings. </a:t>
            </a:r>
            <a:endParaRPr b="1" dirty="0" lang="en-US" smtClean="0">
              <a:latin typeface="Times New Roman" panose="02020603050405020304" pitchFamily="18" charset="0"/>
              <a:cs typeface="Times New Roman" panose="02020603050405020304" pitchFamily="18" charset="0"/>
            </a:endParaRPr>
          </a:p>
          <a:p>
            <a:r>
              <a:rPr dirty="0" lang="en-US">
                <a:latin typeface="Times New Roman" panose="02020603050405020304" pitchFamily="18" charset="0"/>
                <a:cs typeface="Times New Roman" panose="02020603050405020304" pitchFamily="18" charset="0"/>
              </a:rPr>
              <a:t> Thus, from this short definition, we can understand that there are three elements of emotion: </a:t>
            </a:r>
            <a:endParaRPr dirty="0" lang="en-US" smtClean="0">
              <a:latin typeface="Times New Roman" panose="02020603050405020304" pitchFamily="18" charset="0"/>
              <a:cs typeface="Times New Roman" panose="02020603050405020304" pitchFamily="18" charset="0"/>
            </a:endParaRPr>
          </a:p>
          <a:p>
            <a:pPr indent="228600">
              <a:buFont typeface="Wingdings" panose="05000000000000000000" pitchFamily="2" charset="2"/>
              <a:buChar char="ü"/>
            </a:pPr>
            <a:r>
              <a:rPr dirty="0" lang="en-US">
                <a:latin typeface="Times New Roman" panose="02020603050405020304" pitchFamily="18" charset="0"/>
                <a:cs typeface="Times New Roman" panose="02020603050405020304" pitchFamily="18" charset="0"/>
              </a:rPr>
              <a:t>T</a:t>
            </a:r>
            <a:r>
              <a:rPr dirty="0" lang="en-US" smtClean="0">
                <a:latin typeface="Times New Roman" panose="02020603050405020304" pitchFamily="18" charset="0"/>
                <a:cs typeface="Times New Roman" panose="02020603050405020304" pitchFamily="18" charset="0"/>
              </a:rPr>
              <a:t>he physiology</a:t>
            </a:r>
          </a:p>
          <a:p>
            <a:pPr indent="228600">
              <a:buFont typeface="Wingdings" panose="05000000000000000000" pitchFamily="2" charset="2"/>
              <a:buChar char="ü"/>
            </a:pPr>
            <a:r>
              <a:rPr dirty="0" lang="en-US">
                <a:latin typeface="Times New Roman" panose="02020603050405020304" pitchFamily="18" charset="0"/>
                <a:cs typeface="Times New Roman" panose="02020603050405020304" pitchFamily="18" charset="0"/>
              </a:rPr>
              <a:t>B</a:t>
            </a:r>
            <a:r>
              <a:rPr dirty="0" lang="en-US" smtClean="0">
                <a:latin typeface="Times New Roman" panose="02020603050405020304" pitchFamily="18" charset="0"/>
                <a:cs typeface="Times New Roman" panose="02020603050405020304" pitchFamily="18" charset="0"/>
              </a:rPr>
              <a:t>ehavior </a:t>
            </a:r>
            <a:r>
              <a:rPr dirty="0" lang="en-US">
                <a:latin typeface="Times New Roman" panose="02020603050405020304" pitchFamily="18" charset="0"/>
                <a:cs typeface="Times New Roman" panose="02020603050405020304" pitchFamily="18" charset="0"/>
              </a:rPr>
              <a:t>and </a:t>
            </a:r>
            <a:endParaRPr dirty="0" lang="en-US" smtClean="0">
              <a:latin typeface="Times New Roman" panose="02020603050405020304" pitchFamily="18" charset="0"/>
              <a:cs typeface="Times New Roman" panose="02020603050405020304" pitchFamily="18" charset="0"/>
            </a:endParaRPr>
          </a:p>
          <a:p>
            <a:pPr indent="228600">
              <a:buFont typeface="Wingdings" panose="05000000000000000000" pitchFamily="2" charset="2"/>
              <a:buChar char="ü"/>
            </a:pPr>
            <a:r>
              <a:rPr dirty="0" lang="en-US">
                <a:latin typeface="Times New Roman" panose="02020603050405020304" pitchFamily="18" charset="0"/>
                <a:cs typeface="Times New Roman" panose="02020603050405020304" pitchFamily="18" charset="0"/>
              </a:rPr>
              <a:t>S</a:t>
            </a:r>
            <a:r>
              <a:rPr dirty="0" lang="en-US" smtClean="0">
                <a:latin typeface="Times New Roman" panose="02020603050405020304" pitchFamily="18" charset="0"/>
                <a:cs typeface="Times New Roman" panose="02020603050405020304" pitchFamily="18" charset="0"/>
              </a:rPr>
              <a:t>ubjective </a:t>
            </a:r>
            <a:r>
              <a:rPr dirty="0" lang="en-US">
                <a:latin typeface="Times New Roman" panose="02020603050405020304" pitchFamily="18" charset="0"/>
                <a:cs typeface="Times New Roman" panose="02020603050405020304" pitchFamily="18" charset="0"/>
              </a:rPr>
              <a:t>experience. </a:t>
            </a:r>
            <a:endParaRPr dirty="0" lang="am-ET">
              <a:cs typeface="Times New Roman" panose="02020603050405020304" pitchFamily="18" charset="0"/>
            </a:endParaRPr>
          </a:p>
        </p:txBody>
      </p:sp>
    </p:spTree>
  </p:cSld>
  <p:clrMapOvr>
    <a:masterClrMapping/>
  </p:clrMapOvr>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397" name=""/>
        <p:cNvGrpSpPr/>
        <p:nvPr/>
      </p:nvGrpSpPr>
      <p:grpSpPr>
        <a:xfrm>
          <a:off x="0" y="0"/>
          <a:ext cx="0" cy="0"/>
          <a:chOff x="0" y="0"/>
          <a:chExt cx="0" cy="0"/>
        </a:xfrm>
      </p:grpSpPr>
      <p:sp>
        <p:nvSpPr>
          <p:cNvPr id="1048783" name="Content Placeholder 2"/>
          <p:cNvSpPr>
            <a:spLocks noGrp="1"/>
          </p:cNvSpPr>
          <p:nvPr>
            <p:ph idx="1"/>
          </p:nvPr>
        </p:nvSpPr>
        <p:spPr>
          <a:xfrm>
            <a:off x="76200" y="152400"/>
            <a:ext cx="8991600" cy="6629400"/>
          </a:xfrm>
        </p:spPr>
        <p:txBody>
          <a:bodyPr>
            <a:normAutofit fontScale="92500" lnSpcReduction="20000"/>
          </a:bodyPr>
          <a:p>
            <a:pPr algn="ctr" indent="0" marL="0">
              <a:buNone/>
            </a:pPr>
            <a:r>
              <a:rPr dirty="0" lang="en-US" smtClean="0">
                <a:solidFill>
                  <a:srgbClr val="FF0000"/>
                </a:solidFill>
                <a:latin typeface="Times New Roman" panose="02020603050405020304" pitchFamily="18" charset="0"/>
                <a:cs typeface="Times New Roman" panose="02020603050405020304" pitchFamily="18" charset="0"/>
              </a:rPr>
              <a:t>Physiology of the Emotion </a:t>
            </a:r>
            <a:endParaRPr dirty="0" lang="en-US">
              <a:solidFill>
                <a:srgbClr val="FF0000"/>
              </a:solidFill>
              <a:latin typeface="Times New Roman" panose="02020603050405020304" pitchFamily="18" charset="0"/>
              <a:cs typeface="Times New Roman" panose="02020603050405020304" pitchFamily="18" charset="0"/>
            </a:endParaRPr>
          </a:p>
          <a:p>
            <a:pPr indent="0" marL="0">
              <a:buNone/>
            </a:pPr>
            <a:r>
              <a:rPr dirty="0" lang="en-US" smtClean="0">
                <a:latin typeface="Times New Roman" panose="02020603050405020304" pitchFamily="18" charset="0"/>
                <a:cs typeface="Times New Roman" panose="02020603050405020304" pitchFamily="18" charset="0"/>
              </a:rPr>
              <a:t>When </a:t>
            </a:r>
            <a:r>
              <a:rPr dirty="0" lang="en-US">
                <a:latin typeface="Times New Roman" panose="02020603050405020304" pitchFamily="18" charset="0"/>
                <a:cs typeface="Times New Roman" panose="02020603050405020304" pitchFamily="18" charset="0"/>
              </a:rPr>
              <a:t>a person experiences an emotion, there is physical arousal created by the sympathetic nervous system</a:t>
            </a:r>
            <a:r>
              <a:rPr dirty="0" lang="en-US" smtClean="0">
                <a:latin typeface="Times New Roman" panose="02020603050405020304" pitchFamily="18" charset="0"/>
                <a:cs typeface="Times New Roman" panose="02020603050405020304" pitchFamily="18" charset="0"/>
              </a:rPr>
              <a:t>.</a:t>
            </a:r>
          </a:p>
          <a:p>
            <a:pPr indent="228600">
              <a:buFont typeface="Wingdings" panose="05000000000000000000" pitchFamily="2" charset="2"/>
              <a:buChar char="ü"/>
            </a:pPr>
            <a:r>
              <a:rPr dirty="0" lang="en-US">
                <a:latin typeface="Times New Roman" panose="02020603050405020304" pitchFamily="18" charset="0"/>
                <a:cs typeface="Times New Roman" panose="02020603050405020304" pitchFamily="18" charset="0"/>
              </a:rPr>
              <a:t>The heart rate </a:t>
            </a:r>
            <a:r>
              <a:rPr dirty="0" lang="en-US" smtClean="0">
                <a:latin typeface="Times New Roman" panose="02020603050405020304" pitchFamily="18" charset="0"/>
                <a:cs typeface="Times New Roman" panose="02020603050405020304" pitchFamily="18" charset="0"/>
              </a:rPr>
              <a:t>increases</a:t>
            </a:r>
          </a:p>
          <a:p>
            <a:pPr indent="228600">
              <a:buFont typeface="Wingdings" panose="05000000000000000000" pitchFamily="2" charset="2"/>
              <a:buChar char="ü"/>
            </a:pPr>
            <a:r>
              <a:rPr dirty="0" lang="en-US" smtClean="0">
                <a:latin typeface="Times New Roman" panose="02020603050405020304" pitchFamily="18" charset="0"/>
                <a:cs typeface="Times New Roman" panose="02020603050405020304" pitchFamily="18" charset="0"/>
              </a:rPr>
              <a:t>Breathing </a:t>
            </a:r>
            <a:r>
              <a:rPr dirty="0" lang="en-US">
                <a:latin typeface="Times New Roman" panose="02020603050405020304" pitchFamily="18" charset="0"/>
                <a:cs typeface="Times New Roman" panose="02020603050405020304" pitchFamily="18" charset="0"/>
              </a:rPr>
              <a:t>becomes more </a:t>
            </a:r>
            <a:r>
              <a:rPr dirty="0" lang="en-US" smtClean="0">
                <a:latin typeface="Times New Roman" panose="02020603050405020304" pitchFamily="18" charset="0"/>
                <a:cs typeface="Times New Roman" panose="02020603050405020304" pitchFamily="18" charset="0"/>
              </a:rPr>
              <a:t>rapid</a:t>
            </a:r>
          </a:p>
          <a:p>
            <a:pPr indent="228600">
              <a:buFont typeface="Wingdings" panose="05000000000000000000" pitchFamily="2" charset="2"/>
              <a:buChar char="ü"/>
            </a:pPr>
            <a:r>
              <a:rPr dirty="0" lang="en-US">
                <a:latin typeface="Times New Roman" panose="02020603050405020304" pitchFamily="18" charset="0"/>
                <a:cs typeface="Times New Roman" panose="02020603050405020304" pitchFamily="18" charset="0"/>
              </a:rPr>
              <a:t>T</a:t>
            </a:r>
            <a:r>
              <a:rPr dirty="0" lang="en-US" smtClean="0">
                <a:latin typeface="Times New Roman" panose="02020603050405020304" pitchFamily="18" charset="0"/>
                <a:cs typeface="Times New Roman" panose="02020603050405020304" pitchFamily="18" charset="0"/>
              </a:rPr>
              <a:t>he </a:t>
            </a:r>
            <a:r>
              <a:rPr dirty="0" lang="en-US">
                <a:latin typeface="Times New Roman" panose="02020603050405020304" pitchFamily="18" charset="0"/>
                <a:cs typeface="Times New Roman" panose="02020603050405020304" pitchFamily="18" charset="0"/>
              </a:rPr>
              <a:t>pupils of the eye dilate, and </a:t>
            </a:r>
            <a:endParaRPr dirty="0" lang="en-US" smtClean="0">
              <a:latin typeface="Times New Roman" panose="02020603050405020304" pitchFamily="18" charset="0"/>
              <a:cs typeface="Times New Roman" panose="02020603050405020304" pitchFamily="18" charset="0"/>
            </a:endParaRPr>
          </a:p>
          <a:p>
            <a:pPr indent="228600">
              <a:buFont typeface="Wingdings" panose="05000000000000000000" pitchFamily="2" charset="2"/>
              <a:buChar char="ü"/>
            </a:pPr>
            <a:r>
              <a:rPr dirty="0" lang="en-US">
                <a:latin typeface="Times New Roman" panose="02020603050405020304" pitchFamily="18" charset="0"/>
                <a:cs typeface="Times New Roman" panose="02020603050405020304" pitchFamily="18" charset="0"/>
              </a:rPr>
              <a:t>T</a:t>
            </a:r>
            <a:r>
              <a:rPr dirty="0" lang="en-US" smtClean="0">
                <a:latin typeface="Times New Roman" panose="02020603050405020304" pitchFamily="18" charset="0"/>
                <a:cs typeface="Times New Roman" panose="02020603050405020304" pitchFamily="18" charset="0"/>
              </a:rPr>
              <a:t>he mouth </a:t>
            </a:r>
            <a:r>
              <a:rPr dirty="0" lang="en-US">
                <a:latin typeface="Times New Roman" panose="02020603050405020304" pitchFamily="18" charset="0"/>
                <a:cs typeface="Times New Roman" panose="02020603050405020304" pitchFamily="18" charset="0"/>
              </a:rPr>
              <a:t>may become </a:t>
            </a:r>
            <a:r>
              <a:rPr dirty="0" lang="en-US" smtClean="0">
                <a:latin typeface="Times New Roman" panose="02020603050405020304" pitchFamily="18" charset="0"/>
                <a:cs typeface="Times New Roman" panose="02020603050405020304" pitchFamily="18" charset="0"/>
              </a:rPr>
              <a:t>dry</a:t>
            </a:r>
          </a:p>
          <a:p>
            <a:pPr algn="ctr" indent="0" marL="0">
              <a:buNone/>
            </a:pPr>
            <a:r>
              <a:rPr dirty="0" lang="en-US" smtClean="0">
                <a:solidFill>
                  <a:srgbClr val="FF0000"/>
                </a:solidFill>
                <a:latin typeface="Times New Roman" panose="02020603050405020304" pitchFamily="18" charset="0"/>
                <a:cs typeface="Times New Roman" panose="02020603050405020304" pitchFamily="18" charset="0"/>
              </a:rPr>
              <a:t>The behavior of Emotion</a:t>
            </a:r>
          </a:p>
          <a:p>
            <a:pPr indent="-177800" marL="177800">
              <a:buFont typeface="Wingdings" panose="05000000000000000000" pitchFamily="2" charset="2"/>
              <a:buChar char="§"/>
              <a:tabLst>
                <a:tab algn="l" pos="685800"/>
                <a:tab algn="l" pos="800100"/>
              </a:tabLst>
            </a:pPr>
            <a:r>
              <a:rPr dirty="0" lang="en-US" smtClean="0">
                <a:solidFill>
                  <a:srgbClr val="FF0000"/>
                </a:solidFill>
                <a:latin typeface="Times New Roman" panose="02020603050405020304" pitchFamily="18" charset="0"/>
                <a:cs typeface="Times New Roman" panose="02020603050405020304" pitchFamily="18" charset="0"/>
              </a:rPr>
              <a:t> </a:t>
            </a:r>
            <a:r>
              <a:rPr dirty="0" lang="en-US" smtClean="0">
                <a:latin typeface="Times New Roman" panose="02020603050405020304" pitchFamily="18" charset="0"/>
                <a:cs typeface="Times New Roman" panose="02020603050405020304" pitchFamily="18" charset="0"/>
              </a:rPr>
              <a:t>Tells us how people behave in the grip of an emotion</a:t>
            </a:r>
          </a:p>
          <a:p>
            <a:pPr>
              <a:buFont typeface="Wingdings" panose="05000000000000000000" pitchFamily="2" charset="2"/>
              <a:buChar char="§"/>
            </a:pPr>
            <a:r>
              <a:rPr dirty="0" lang="en-US" smtClean="0">
                <a:latin typeface="Times New Roman" panose="02020603050405020304" pitchFamily="18" charset="0"/>
                <a:cs typeface="Times New Roman" panose="02020603050405020304" pitchFamily="18" charset="0"/>
              </a:rPr>
              <a:t>There are facial expressions, body movements, and actions that indicate to others how a person feels. </a:t>
            </a:r>
          </a:p>
          <a:p>
            <a:pPr>
              <a:buFont typeface="Wingdings" panose="05000000000000000000" pitchFamily="2" charset="2"/>
              <a:buChar char="§"/>
            </a:pPr>
            <a:r>
              <a:rPr dirty="0" lang="en-US" smtClean="0">
                <a:latin typeface="Times New Roman" panose="02020603050405020304" pitchFamily="18" charset="0"/>
                <a:cs typeface="Times New Roman" panose="02020603050405020304" pitchFamily="18" charset="0"/>
              </a:rPr>
              <a:t>Frowns, smiles, and sad expressions combine with hand gestures, the turning of one‘s body, and spoken words to produce an understanding of emotion.</a:t>
            </a:r>
            <a:endParaRPr dirty="0" lang="am-ET">
              <a:cs typeface="Times New Roman" panose="02020603050405020304" pitchFamily="18" charset="0"/>
            </a:endParaRPr>
          </a:p>
        </p:txBody>
      </p:sp>
    </p:spTree>
  </p:cSld>
  <p:clrMapOvr>
    <a:masterClrMapping/>
  </p:clrMapOvr>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398" name=""/>
        <p:cNvGrpSpPr/>
        <p:nvPr/>
      </p:nvGrpSpPr>
      <p:grpSpPr>
        <a:xfrm>
          <a:off x="0" y="0"/>
          <a:ext cx="0" cy="0"/>
          <a:chOff x="0" y="0"/>
          <a:chExt cx="0" cy="0"/>
        </a:xfrm>
      </p:grpSpPr>
      <p:sp>
        <p:nvSpPr>
          <p:cNvPr id="1048784" name="Content Placeholder 2"/>
          <p:cNvSpPr>
            <a:spLocks noGrp="1"/>
          </p:cNvSpPr>
          <p:nvPr>
            <p:ph idx="1"/>
          </p:nvPr>
        </p:nvSpPr>
        <p:spPr>
          <a:xfrm>
            <a:off x="76200" y="381000"/>
            <a:ext cx="8991600" cy="6400800"/>
          </a:xfrm>
        </p:spPr>
        <p:txBody>
          <a:bodyPr/>
          <a:p>
            <a:r>
              <a:rPr dirty="0" lang="en-US">
                <a:latin typeface="Times New Roman" panose="02020603050405020304" pitchFamily="18" charset="0"/>
                <a:cs typeface="Times New Roman" panose="02020603050405020304" pitchFamily="18" charset="0"/>
              </a:rPr>
              <a:t> Facial expressions can vary across different cultures, although some aspects of facial expression seem to be universal</a:t>
            </a:r>
            <a:r>
              <a:rPr dirty="0" lang="en-US" smtClean="0">
                <a:latin typeface="Times New Roman" panose="02020603050405020304" pitchFamily="18" charset="0"/>
                <a:cs typeface="Times New Roman" panose="02020603050405020304" pitchFamily="18" charset="0"/>
              </a:rPr>
              <a:t>.</a:t>
            </a:r>
          </a:p>
          <a:p>
            <a:pPr algn="ctr" indent="0" marL="0">
              <a:buNone/>
            </a:pPr>
            <a:r>
              <a:rPr dirty="0" lang="en-US">
                <a:solidFill>
                  <a:srgbClr val="FF0000"/>
                </a:solidFill>
                <a:latin typeface="Times New Roman" panose="02020603050405020304" pitchFamily="18" charset="0"/>
                <a:cs typeface="Times New Roman" panose="02020603050405020304" pitchFamily="18" charset="0"/>
              </a:rPr>
              <a:t>Subjective </a:t>
            </a:r>
            <a:r>
              <a:rPr dirty="0" lang="en-US" smtClean="0">
                <a:solidFill>
                  <a:srgbClr val="FF0000"/>
                </a:solidFill>
                <a:latin typeface="Times New Roman" panose="02020603050405020304" pitchFamily="18" charset="0"/>
                <a:cs typeface="Times New Roman" panose="02020603050405020304" pitchFamily="18" charset="0"/>
              </a:rPr>
              <a:t>experience or </a:t>
            </a:r>
            <a:r>
              <a:rPr dirty="0" lang="en-US">
                <a:solidFill>
                  <a:srgbClr val="FF0000"/>
                </a:solidFill>
                <a:latin typeface="Times New Roman" panose="02020603050405020304" pitchFamily="18" charset="0"/>
                <a:cs typeface="Times New Roman" panose="02020603050405020304" pitchFamily="18" charset="0"/>
              </a:rPr>
              <a:t>labeling emotion  </a:t>
            </a:r>
          </a:p>
          <a:p>
            <a:pPr>
              <a:buFont typeface="Wingdings" panose="05000000000000000000" pitchFamily="2" charset="2"/>
              <a:buChar char="ü"/>
            </a:pPr>
            <a:r>
              <a:rPr dirty="0" lang="en-US">
                <a:latin typeface="Times New Roman" panose="02020603050405020304" pitchFamily="18" charset="0"/>
                <a:cs typeface="Times New Roman" panose="02020603050405020304" pitchFamily="18" charset="0"/>
              </a:rPr>
              <a:t> </a:t>
            </a:r>
            <a:r>
              <a:rPr dirty="0" lang="en-US" smtClean="0">
                <a:latin typeface="Times New Roman" panose="02020603050405020304" pitchFamily="18" charset="0"/>
                <a:cs typeface="Times New Roman" panose="02020603050405020304" pitchFamily="18" charset="0"/>
              </a:rPr>
              <a:t>It </a:t>
            </a:r>
            <a:r>
              <a:rPr dirty="0" lang="en-US">
                <a:latin typeface="Times New Roman" panose="02020603050405020304" pitchFamily="18" charset="0"/>
                <a:cs typeface="Times New Roman" panose="02020603050405020304" pitchFamily="18" charset="0"/>
              </a:rPr>
              <a:t>involves interpreting the subjective feeling by giving it a label: anger, fear, disgust, happiness, sadness, shame, interest, surprise and so on</a:t>
            </a:r>
            <a:r>
              <a:rPr dirty="0" lang="en-US" smtClean="0">
                <a:latin typeface="Times New Roman" panose="02020603050405020304" pitchFamily="18" charset="0"/>
                <a:cs typeface="Times New Roman" panose="02020603050405020304" pitchFamily="18" charset="0"/>
              </a:rPr>
              <a:t>.</a:t>
            </a:r>
          </a:p>
          <a:p>
            <a:pPr>
              <a:buFont typeface="Wingdings" panose="05000000000000000000" pitchFamily="2" charset="2"/>
              <a:buChar char="ü"/>
            </a:pPr>
            <a:r>
              <a:rPr dirty="0" lang="en-US" smtClean="0">
                <a:latin typeface="Times New Roman" panose="02020603050405020304" pitchFamily="18" charset="0"/>
                <a:cs typeface="Times New Roman" panose="02020603050405020304" pitchFamily="18" charset="0"/>
              </a:rPr>
              <a:t>The </a:t>
            </a:r>
            <a:r>
              <a:rPr dirty="0" lang="en-US">
                <a:latin typeface="Times New Roman" panose="02020603050405020304" pitchFamily="18" charset="0"/>
                <a:cs typeface="Times New Roman" panose="02020603050405020304" pitchFamily="18" charset="0"/>
              </a:rPr>
              <a:t>label a person applies to a subjective feeling is at least in part a learned response influenced by that person‘s language and culture. </a:t>
            </a:r>
            <a:endParaRPr dirty="0" lang="am-ET">
              <a:cs typeface="Times New Roman" panose="02020603050405020304" pitchFamily="18" charset="0"/>
            </a:endParaRPr>
          </a:p>
        </p:txBody>
      </p:sp>
    </p:spTree>
  </p:cSld>
  <p:clrMapOvr>
    <a:masterClrMapping/>
  </p:clrMapOvr>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399" name=""/>
        <p:cNvGrpSpPr/>
        <p:nvPr/>
      </p:nvGrpSpPr>
      <p:grpSpPr>
        <a:xfrm>
          <a:off x="0" y="0"/>
          <a:ext cx="0" cy="0"/>
          <a:chOff x="0" y="0"/>
          <a:chExt cx="0" cy="0"/>
        </a:xfrm>
      </p:grpSpPr>
      <p:sp>
        <p:nvSpPr>
          <p:cNvPr id="1048785" name="Content Placeholder 2"/>
          <p:cNvSpPr>
            <a:spLocks noGrp="1"/>
          </p:cNvSpPr>
          <p:nvPr>
            <p:ph idx="1"/>
          </p:nvPr>
        </p:nvSpPr>
        <p:spPr>
          <a:xfrm>
            <a:off x="76200" y="76200"/>
            <a:ext cx="8915400" cy="6705600"/>
          </a:xfrm>
        </p:spPr>
        <p:txBody>
          <a:bodyPr>
            <a:normAutofit fontScale="92500" lnSpcReduction="20000"/>
          </a:bodyPr>
          <a:p>
            <a:pPr algn="just" indent="0" marL="0" marR="0">
              <a:lnSpc>
                <a:spcPct val="115000"/>
              </a:lnSpc>
              <a:spcBef>
                <a:spcPts val="0"/>
              </a:spcBef>
              <a:spcAft>
                <a:spcPts val="0"/>
              </a:spcAft>
              <a:buNone/>
              <a:tabLst>
                <a:tab algn="l" pos="457200"/>
              </a:tabLst>
            </a:pPr>
            <a:r>
              <a:rPr dirty="0" lang="en-US">
                <a:latin typeface="Times New Roman"/>
                <a:ea typeface="Calibri"/>
                <a:cs typeface="Times New Roman"/>
              </a:rPr>
              <a:t>There are a number of </a:t>
            </a:r>
            <a:r>
              <a:rPr dirty="0" lang="en-US">
                <a:solidFill>
                  <a:srgbClr val="FF0000"/>
                </a:solidFill>
                <a:latin typeface="Times New Roman"/>
                <a:ea typeface="Calibri"/>
                <a:cs typeface="Times New Roman"/>
              </a:rPr>
              <a:t>components of </a:t>
            </a:r>
            <a:r>
              <a:rPr dirty="0" lang="en-US" smtClean="0">
                <a:solidFill>
                  <a:srgbClr val="FF0000"/>
                </a:solidFill>
                <a:latin typeface="Times New Roman"/>
                <a:ea typeface="Calibri"/>
                <a:cs typeface="Times New Roman"/>
              </a:rPr>
              <a:t>emotion </a:t>
            </a:r>
            <a:r>
              <a:rPr dirty="0" lang="en-US" smtClean="0">
                <a:latin typeface="Times New Roman"/>
                <a:ea typeface="Calibri"/>
                <a:cs typeface="Times New Roman"/>
              </a:rPr>
              <a:t>that can be observed in certain situation. </a:t>
            </a:r>
          </a:p>
          <a:p>
            <a:pPr algn="just" indent="-406400" marL="406400" marR="0">
              <a:lnSpc>
                <a:spcPct val="115000"/>
              </a:lnSpc>
              <a:spcBef>
                <a:spcPts val="0"/>
              </a:spcBef>
              <a:spcAft>
                <a:spcPts val="0"/>
              </a:spcAft>
              <a:buAutoNum type="arabicPeriod"/>
              <a:tabLst>
                <a:tab algn="l" pos="342900"/>
              </a:tabLst>
            </a:pPr>
            <a:r>
              <a:rPr dirty="0" lang="en-US" smtClean="0">
                <a:latin typeface="Times New Roman"/>
                <a:ea typeface="Calibri"/>
                <a:cs typeface="Times New Roman"/>
              </a:rPr>
              <a:t>The </a:t>
            </a:r>
            <a:r>
              <a:rPr dirty="0" lang="en-US">
                <a:latin typeface="Times New Roman"/>
                <a:ea typeface="Calibri"/>
                <a:cs typeface="Times New Roman"/>
              </a:rPr>
              <a:t>perception of the emotion-arousing stimuli </a:t>
            </a:r>
            <a:r>
              <a:rPr dirty="0" lang="en-US" smtClean="0">
                <a:latin typeface="Times New Roman"/>
                <a:ea typeface="Calibri"/>
                <a:cs typeface="Times New Roman"/>
              </a:rPr>
              <a:t>(</a:t>
            </a:r>
            <a:r>
              <a:rPr dirty="0" lang="en-US" err="1" smtClean="0">
                <a:latin typeface="Times New Roman"/>
                <a:ea typeface="Calibri"/>
                <a:cs typeface="Times New Roman"/>
              </a:rPr>
              <a:t>e.g</a:t>
            </a:r>
            <a:r>
              <a:rPr dirty="0" lang="en-US" smtClean="0">
                <a:latin typeface="Times New Roman"/>
                <a:ea typeface="Calibri"/>
                <a:cs typeface="Times New Roman"/>
              </a:rPr>
              <a:t> an </a:t>
            </a:r>
            <a:r>
              <a:rPr dirty="0" lang="en-US">
                <a:latin typeface="Times New Roman"/>
                <a:ea typeface="Calibri"/>
                <a:cs typeface="Times New Roman"/>
              </a:rPr>
              <a:t>armed robber entering a </a:t>
            </a:r>
            <a:r>
              <a:rPr dirty="0" lang="en-US" smtClean="0">
                <a:latin typeface="Times New Roman"/>
                <a:ea typeface="Calibri"/>
                <a:cs typeface="Times New Roman"/>
              </a:rPr>
              <a:t>bank)</a:t>
            </a:r>
            <a:endParaRPr dirty="0" sz="3600" lang="en-US" smtClean="0">
              <a:latin typeface="Calibri"/>
              <a:ea typeface="Calibri"/>
              <a:cs typeface="Times New Roman"/>
            </a:endParaRPr>
          </a:p>
          <a:p>
            <a:pPr algn="just" indent="-514350" marL="514350" marR="0">
              <a:lnSpc>
                <a:spcPct val="115000"/>
              </a:lnSpc>
              <a:spcBef>
                <a:spcPts val="0"/>
              </a:spcBef>
              <a:spcAft>
                <a:spcPts val="0"/>
              </a:spcAft>
              <a:buAutoNum type="arabicPeriod"/>
              <a:tabLst>
                <a:tab algn="l" pos="342900"/>
              </a:tabLst>
            </a:pPr>
            <a:r>
              <a:rPr dirty="0" lang="en-US" smtClean="0">
                <a:latin typeface="Times New Roman"/>
                <a:ea typeface="Calibri"/>
                <a:cs typeface="Times New Roman"/>
              </a:rPr>
              <a:t>Subjective </a:t>
            </a:r>
            <a:r>
              <a:rPr dirty="0" lang="en-US">
                <a:latin typeface="Times New Roman"/>
                <a:ea typeface="Calibri"/>
                <a:cs typeface="Times New Roman"/>
              </a:rPr>
              <a:t>feeling or experience of emotion (pleasant/unpleasant)</a:t>
            </a:r>
            <a:endParaRPr dirty="0" sz="3600" lang="am-ET">
              <a:latin typeface="Calibri"/>
              <a:ea typeface="Calibri"/>
              <a:cs typeface="Times New Roman"/>
            </a:endParaRPr>
          </a:p>
          <a:p>
            <a:pPr algn="just" lvl="0">
              <a:lnSpc>
                <a:spcPct val="115000"/>
              </a:lnSpc>
              <a:spcBef>
                <a:spcPts val="0"/>
              </a:spcBef>
              <a:buFont typeface="+mj-lt"/>
              <a:buAutoNum type="arabicPeriod"/>
              <a:tabLst>
                <a:tab algn="l" pos="457200"/>
              </a:tabLst>
            </a:pPr>
            <a:r>
              <a:rPr dirty="0" lang="en-US">
                <a:latin typeface="Times New Roman"/>
                <a:ea typeface="Calibri"/>
                <a:cs typeface="Times New Roman"/>
              </a:rPr>
              <a:t>Involuntary physiological changes of the body’s internal balance (arousal/ depression)</a:t>
            </a:r>
            <a:endParaRPr dirty="0" sz="3600" lang="am-ET">
              <a:latin typeface="Calibri"/>
              <a:ea typeface="Calibri"/>
              <a:cs typeface="Times New Roman"/>
            </a:endParaRPr>
          </a:p>
          <a:p>
            <a:pPr algn="just" lvl="0">
              <a:lnSpc>
                <a:spcPct val="115000"/>
              </a:lnSpc>
              <a:spcBef>
                <a:spcPts val="0"/>
              </a:spcBef>
              <a:buFont typeface="+mj-lt"/>
              <a:buAutoNum type="arabicPeriod"/>
              <a:tabLst>
                <a:tab algn="l" pos="457200"/>
              </a:tabLst>
            </a:pPr>
            <a:r>
              <a:rPr dirty="0" lang="en-US">
                <a:latin typeface="Times New Roman"/>
                <a:ea typeface="Calibri"/>
                <a:cs typeface="Times New Roman"/>
              </a:rPr>
              <a:t>External bodily changes (facial/posture)</a:t>
            </a:r>
            <a:endParaRPr dirty="0" sz="3600" lang="am-ET">
              <a:latin typeface="Calibri"/>
              <a:ea typeface="Calibri"/>
              <a:cs typeface="Times New Roman"/>
            </a:endParaRPr>
          </a:p>
          <a:p>
            <a:pPr algn="just" lvl="0">
              <a:lnSpc>
                <a:spcPct val="115000"/>
              </a:lnSpc>
              <a:spcBef>
                <a:spcPts val="0"/>
              </a:spcBef>
              <a:buFont typeface="+mj-lt"/>
              <a:buAutoNum type="arabicPeriod"/>
              <a:tabLst>
                <a:tab algn="l" pos="457200"/>
              </a:tabLst>
            </a:pPr>
            <a:r>
              <a:rPr dirty="0" lang="en-US">
                <a:latin typeface="Times New Roman"/>
                <a:ea typeface="Calibri"/>
                <a:cs typeface="Times New Roman"/>
              </a:rPr>
              <a:t>Cognitive factors; awareness of situation, previous experience, memory(seen people </a:t>
            </a:r>
            <a:r>
              <a:rPr dirty="0" lang="en-US" smtClean="0">
                <a:latin typeface="Times New Roman"/>
                <a:ea typeface="Calibri"/>
                <a:cs typeface="Times New Roman"/>
              </a:rPr>
              <a:t>killed)</a:t>
            </a:r>
            <a:endParaRPr dirty="0" sz="3600" lang="en-US" smtClean="0">
              <a:latin typeface="Calibri"/>
              <a:ea typeface="Calibri"/>
              <a:cs typeface="Times New Roman"/>
            </a:endParaRPr>
          </a:p>
          <a:p>
            <a:pPr algn="just" lvl="0">
              <a:lnSpc>
                <a:spcPct val="115000"/>
              </a:lnSpc>
              <a:spcBef>
                <a:spcPts val="0"/>
              </a:spcBef>
              <a:buFont typeface="+mj-lt"/>
              <a:buAutoNum type="arabicPeriod"/>
              <a:tabLst>
                <a:tab algn="l" pos="457200"/>
              </a:tabLst>
            </a:pPr>
            <a:r>
              <a:rPr dirty="0" lang="en-US" smtClean="0">
                <a:latin typeface="Times New Roman"/>
                <a:ea typeface="Times New Roman"/>
              </a:rPr>
              <a:t>Voluntary </a:t>
            </a:r>
            <a:r>
              <a:rPr dirty="0" lang="en-US">
                <a:latin typeface="Times New Roman"/>
                <a:ea typeface="Times New Roman"/>
              </a:rPr>
              <a:t>behavioral consequences; response to the stimulus (do as the robbery says, because he has the gun)</a:t>
            </a:r>
            <a:endParaRPr dirty="0" lang="am-ET"/>
          </a:p>
        </p:txBody>
      </p:sp>
    </p:spTree>
  </p:cSld>
  <p:clrMapOvr>
    <a:masterClrMapping/>
  </p:clrMapOvr>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400" name=""/>
        <p:cNvGrpSpPr/>
        <p:nvPr/>
      </p:nvGrpSpPr>
      <p:grpSpPr>
        <a:xfrm>
          <a:off x="0" y="0"/>
          <a:ext cx="0" cy="0"/>
          <a:chOff x="0" y="0"/>
          <a:chExt cx="0" cy="0"/>
        </a:xfrm>
      </p:grpSpPr>
      <p:sp>
        <p:nvSpPr>
          <p:cNvPr id="1048786" name="Content Placeholder 2"/>
          <p:cNvSpPr>
            <a:spLocks noGrp="1"/>
          </p:cNvSpPr>
          <p:nvPr>
            <p:ph idx="1"/>
          </p:nvPr>
        </p:nvSpPr>
        <p:spPr>
          <a:xfrm>
            <a:off x="76200" y="76200"/>
            <a:ext cx="8991600" cy="6629400"/>
          </a:xfrm>
        </p:spPr>
        <p:txBody>
          <a:bodyPr>
            <a:normAutofit fontScale="77500" lnSpcReduction="20000"/>
          </a:bodyPr>
          <a:p>
            <a:pPr algn="just" indent="0" lvl="0" marL="0">
              <a:lnSpc>
                <a:spcPct val="115000"/>
              </a:lnSpc>
              <a:spcBef>
                <a:spcPts val="0"/>
              </a:spcBef>
              <a:buNone/>
              <a:tabLst>
                <a:tab algn="l" pos="457200"/>
              </a:tabLst>
            </a:pPr>
            <a:r>
              <a:rPr dirty="0" sz="3600" lang="en-US" smtClean="0">
                <a:latin typeface="Times New Roman"/>
                <a:ea typeface="Calibri"/>
                <a:cs typeface="Times New Roman"/>
              </a:rPr>
              <a:t>All human beings experience emotions, and seven types of emotions are often recognized as universal</a:t>
            </a:r>
          </a:p>
          <a:p>
            <a:pPr algn="just" indent="0" lvl="0" marL="0">
              <a:lnSpc>
                <a:spcPct val="115000"/>
              </a:lnSpc>
              <a:spcBef>
                <a:spcPts val="0"/>
              </a:spcBef>
              <a:buNone/>
              <a:tabLst>
                <a:tab algn="l" pos="457200"/>
              </a:tabLst>
            </a:pPr>
            <a:r>
              <a:rPr dirty="0" sz="3600" lang="en-US" smtClean="0">
                <a:latin typeface="Times New Roman"/>
                <a:ea typeface="Calibri"/>
                <a:cs typeface="Times New Roman"/>
              </a:rPr>
              <a:t>The are ;</a:t>
            </a:r>
          </a:p>
          <a:p>
            <a:pPr indent="-571500" lvl="0" marL="977900">
              <a:lnSpc>
                <a:spcPct val="115000"/>
              </a:lnSpc>
              <a:spcBef>
                <a:spcPts val="0"/>
              </a:spcBef>
              <a:buFont typeface="Wingdings" panose="05000000000000000000" pitchFamily="2" charset="2"/>
              <a:buChar char="ü"/>
              <a:tabLst>
                <a:tab algn="l" pos="457200"/>
              </a:tabLst>
            </a:pPr>
            <a:r>
              <a:rPr dirty="0" sz="3600" lang="en-US" smtClean="0">
                <a:latin typeface="Times New Roman"/>
                <a:ea typeface="Calibri"/>
                <a:cs typeface="Times New Roman"/>
              </a:rPr>
              <a:t>Happiness</a:t>
            </a:r>
          </a:p>
          <a:p>
            <a:pPr indent="-571500" lvl="0" marL="977900">
              <a:lnSpc>
                <a:spcPct val="115000"/>
              </a:lnSpc>
              <a:spcBef>
                <a:spcPts val="0"/>
              </a:spcBef>
              <a:buFont typeface="Wingdings" panose="05000000000000000000" pitchFamily="2" charset="2"/>
              <a:buChar char="ü"/>
              <a:tabLst>
                <a:tab algn="l" pos="457200"/>
              </a:tabLst>
            </a:pPr>
            <a:r>
              <a:rPr dirty="0" sz="3600" lang="en-US" smtClean="0">
                <a:latin typeface="Times New Roman"/>
                <a:ea typeface="Calibri"/>
                <a:cs typeface="Times New Roman"/>
              </a:rPr>
              <a:t>Surprise </a:t>
            </a:r>
            <a:endParaRPr dirty="0" sz="3600" lang="en-US">
              <a:latin typeface="Times New Roman"/>
              <a:ea typeface="Calibri"/>
              <a:cs typeface="Times New Roman"/>
            </a:endParaRPr>
          </a:p>
          <a:p>
            <a:pPr indent="-571500" lvl="0" marL="977900">
              <a:lnSpc>
                <a:spcPct val="115000"/>
              </a:lnSpc>
              <a:spcBef>
                <a:spcPts val="0"/>
              </a:spcBef>
              <a:buFont typeface="Wingdings" panose="05000000000000000000" pitchFamily="2" charset="2"/>
              <a:buChar char="ü"/>
              <a:tabLst>
                <a:tab algn="l" pos="457200"/>
              </a:tabLst>
            </a:pPr>
            <a:r>
              <a:rPr dirty="0" sz="3600" lang="en-US" smtClean="0">
                <a:latin typeface="Times New Roman"/>
                <a:ea typeface="Calibri"/>
                <a:cs typeface="Times New Roman"/>
              </a:rPr>
              <a:t>Sadness</a:t>
            </a:r>
            <a:endParaRPr dirty="0" sz="3600" lang="en-US">
              <a:latin typeface="Times New Roman"/>
              <a:ea typeface="Calibri"/>
              <a:cs typeface="Times New Roman"/>
            </a:endParaRPr>
          </a:p>
          <a:p>
            <a:pPr indent="-571500" lvl="0" marL="977900">
              <a:lnSpc>
                <a:spcPct val="115000"/>
              </a:lnSpc>
              <a:spcBef>
                <a:spcPts val="0"/>
              </a:spcBef>
              <a:buFont typeface="Wingdings" panose="05000000000000000000" pitchFamily="2" charset="2"/>
              <a:buChar char="ü"/>
              <a:tabLst>
                <a:tab algn="l" pos="457200"/>
              </a:tabLst>
            </a:pPr>
            <a:r>
              <a:rPr dirty="0" sz="3600" lang="en-US" smtClean="0">
                <a:latin typeface="Times New Roman"/>
                <a:ea typeface="Calibri"/>
                <a:cs typeface="Times New Roman"/>
              </a:rPr>
              <a:t>Fear</a:t>
            </a:r>
            <a:endParaRPr dirty="0" sz="3600" lang="en-US">
              <a:latin typeface="Times New Roman"/>
              <a:ea typeface="Calibri"/>
              <a:cs typeface="Times New Roman"/>
            </a:endParaRPr>
          </a:p>
          <a:p>
            <a:pPr indent="-571500" lvl="0" marL="977900">
              <a:lnSpc>
                <a:spcPct val="115000"/>
              </a:lnSpc>
              <a:spcBef>
                <a:spcPts val="0"/>
              </a:spcBef>
              <a:buFont typeface="Wingdings" panose="05000000000000000000" pitchFamily="2" charset="2"/>
              <a:buChar char="ü"/>
              <a:tabLst>
                <a:tab algn="l" pos="457200"/>
              </a:tabLst>
            </a:pPr>
            <a:r>
              <a:rPr dirty="0" sz="3600" lang="en-US" smtClean="0">
                <a:latin typeface="Times New Roman"/>
                <a:ea typeface="Calibri"/>
                <a:cs typeface="Times New Roman"/>
              </a:rPr>
              <a:t>Anger</a:t>
            </a:r>
            <a:endParaRPr dirty="0" sz="3600" lang="en-US">
              <a:latin typeface="Times New Roman"/>
              <a:ea typeface="Calibri"/>
              <a:cs typeface="Times New Roman"/>
            </a:endParaRPr>
          </a:p>
          <a:p>
            <a:pPr indent="-571500" lvl="0" marL="977900">
              <a:lnSpc>
                <a:spcPct val="115000"/>
              </a:lnSpc>
              <a:spcBef>
                <a:spcPts val="0"/>
              </a:spcBef>
              <a:buFont typeface="Wingdings" panose="05000000000000000000" pitchFamily="2" charset="2"/>
              <a:buChar char="ü"/>
              <a:tabLst>
                <a:tab algn="l" pos="457200"/>
              </a:tabLst>
            </a:pPr>
            <a:r>
              <a:rPr dirty="0" sz="3600" lang="en-US" smtClean="0">
                <a:latin typeface="Times New Roman"/>
                <a:ea typeface="Calibri"/>
                <a:cs typeface="Times New Roman"/>
              </a:rPr>
              <a:t>Contempt </a:t>
            </a:r>
            <a:endParaRPr dirty="0" sz="3600" lang="en-US">
              <a:latin typeface="Times New Roman"/>
              <a:ea typeface="Calibri"/>
              <a:cs typeface="Times New Roman"/>
            </a:endParaRPr>
          </a:p>
          <a:p>
            <a:pPr indent="-571500" lvl="0" marL="977900">
              <a:lnSpc>
                <a:spcPct val="115000"/>
              </a:lnSpc>
              <a:spcBef>
                <a:spcPts val="0"/>
              </a:spcBef>
              <a:buFont typeface="Wingdings" panose="05000000000000000000" pitchFamily="2" charset="2"/>
              <a:buChar char="ü"/>
              <a:tabLst>
                <a:tab algn="l" pos="457200"/>
              </a:tabLst>
            </a:pPr>
            <a:r>
              <a:rPr dirty="0" sz="3600" lang="en-US" smtClean="0">
                <a:latin typeface="Times New Roman"/>
                <a:ea typeface="Calibri"/>
                <a:cs typeface="Times New Roman"/>
              </a:rPr>
              <a:t>Disgust</a:t>
            </a:r>
          </a:p>
          <a:p>
            <a:pPr indent="0" lvl="0" marL="406400">
              <a:lnSpc>
                <a:spcPct val="115000"/>
              </a:lnSpc>
              <a:spcBef>
                <a:spcPts val="0"/>
              </a:spcBef>
              <a:buNone/>
              <a:tabLst>
                <a:tab algn="l" pos="457200"/>
              </a:tabLst>
            </a:pPr>
            <a:r>
              <a:rPr dirty="0" sz="3600" lang="en-US" smtClean="0">
                <a:latin typeface="Times New Roman"/>
                <a:ea typeface="Calibri"/>
                <a:cs typeface="Times New Roman"/>
              </a:rPr>
              <a:t>However, the number of emotion is not limited to seven.</a:t>
            </a:r>
          </a:p>
          <a:p>
            <a:pPr algn="ctr" indent="0" lvl="0" marL="406400">
              <a:lnSpc>
                <a:spcPct val="115000"/>
              </a:lnSpc>
              <a:spcBef>
                <a:spcPts val="0"/>
              </a:spcBef>
              <a:buNone/>
              <a:tabLst>
                <a:tab algn="l" pos="457200"/>
              </a:tabLst>
            </a:pPr>
            <a:r>
              <a:rPr dirty="0" sz="3600" lang="en-US">
                <a:solidFill>
                  <a:srgbClr val="FF0000"/>
                </a:solidFill>
                <a:latin typeface="Times New Roman"/>
                <a:ea typeface="Calibri"/>
                <a:cs typeface="Times New Roman"/>
              </a:rPr>
              <a:t>The functions of </a:t>
            </a:r>
            <a:r>
              <a:rPr dirty="0" sz="3600" lang="en-US" smtClean="0">
                <a:solidFill>
                  <a:srgbClr val="FF0000"/>
                </a:solidFill>
                <a:latin typeface="Times New Roman"/>
                <a:ea typeface="Calibri"/>
                <a:cs typeface="Times New Roman"/>
              </a:rPr>
              <a:t>emotions</a:t>
            </a:r>
            <a:endParaRPr dirty="0" sz="3600" lang="en-US" smtClean="0">
              <a:latin typeface="Times New Roman"/>
              <a:ea typeface="Calibri"/>
              <a:cs typeface="Times New Roman"/>
            </a:endParaRPr>
          </a:p>
          <a:p>
            <a:pPr algn="just" lvl="0">
              <a:lnSpc>
                <a:spcPct val="115000"/>
              </a:lnSpc>
              <a:spcBef>
                <a:spcPts val="0"/>
              </a:spcBef>
              <a:buFont typeface="+mj-lt"/>
              <a:buAutoNum type="arabicPeriod"/>
              <a:tabLst>
                <a:tab algn="l" pos="457200"/>
              </a:tabLst>
            </a:pPr>
            <a:r>
              <a:rPr dirty="0" sz="3600" lang="en-US">
                <a:solidFill>
                  <a:prstClr val="black"/>
                </a:solidFill>
                <a:latin typeface="Times New Roman"/>
                <a:ea typeface="Calibri"/>
                <a:cs typeface="Times New Roman"/>
              </a:rPr>
              <a:t>Preparing us for action</a:t>
            </a:r>
            <a:endParaRPr dirty="0" sz="3600" lang="am-ET">
              <a:solidFill>
                <a:prstClr val="black"/>
              </a:solidFill>
              <a:latin typeface="Calibri"/>
              <a:ea typeface="Calibri"/>
              <a:cs typeface="Times New Roman"/>
            </a:endParaRPr>
          </a:p>
          <a:p>
            <a:pPr algn="just" lvl="0">
              <a:lnSpc>
                <a:spcPct val="115000"/>
              </a:lnSpc>
              <a:spcBef>
                <a:spcPts val="0"/>
              </a:spcBef>
              <a:buFont typeface="+mj-lt"/>
              <a:buAutoNum type="arabicPeriod"/>
              <a:tabLst>
                <a:tab algn="l" pos="457200"/>
              </a:tabLst>
            </a:pPr>
            <a:r>
              <a:rPr dirty="0" sz="3600" lang="en-US">
                <a:solidFill>
                  <a:prstClr val="black"/>
                </a:solidFill>
                <a:latin typeface="Times New Roman"/>
                <a:ea typeface="Calibri"/>
                <a:cs typeface="Times New Roman"/>
              </a:rPr>
              <a:t>Shaping our future behavior</a:t>
            </a:r>
            <a:endParaRPr dirty="0" sz="3600" lang="am-ET">
              <a:solidFill>
                <a:prstClr val="black"/>
              </a:solidFill>
              <a:latin typeface="Calibri"/>
              <a:ea typeface="Calibri"/>
              <a:cs typeface="Times New Roman"/>
            </a:endParaRPr>
          </a:p>
          <a:p>
            <a:pPr algn="just" lvl="0">
              <a:lnSpc>
                <a:spcPct val="115000"/>
              </a:lnSpc>
              <a:spcBef>
                <a:spcPts val="0"/>
              </a:spcBef>
              <a:buFont typeface="+mj-lt"/>
              <a:buAutoNum type="arabicPeriod"/>
              <a:tabLst>
                <a:tab algn="l" pos="457200"/>
              </a:tabLst>
            </a:pPr>
            <a:r>
              <a:rPr dirty="0" sz="3600" lang="en-US">
                <a:solidFill>
                  <a:prstClr val="black"/>
                </a:solidFill>
                <a:latin typeface="Times New Roman"/>
                <a:ea typeface="Calibri"/>
                <a:cs typeface="Times New Roman"/>
              </a:rPr>
              <a:t>Shaping us to regulate social interaction</a:t>
            </a:r>
          </a:p>
          <a:p>
            <a:pPr indent="0" lvl="0" marL="406400">
              <a:lnSpc>
                <a:spcPct val="115000"/>
              </a:lnSpc>
              <a:spcBef>
                <a:spcPts val="0"/>
              </a:spcBef>
              <a:buNone/>
              <a:tabLst>
                <a:tab algn="l" pos="457200"/>
              </a:tabLst>
            </a:pPr>
            <a:endParaRPr dirty="0" sz="3600" lang="am-ET">
              <a:latin typeface="Calibri"/>
              <a:ea typeface="Calibri"/>
              <a:cs typeface="Times New Roman"/>
            </a:endParaRPr>
          </a:p>
          <a:p>
            <a:pPr indent="0" marL="0">
              <a:buNone/>
            </a:pPr>
            <a:endParaRPr dirty="0" lang="am-ET"/>
          </a:p>
        </p:txBody>
      </p:sp>
    </p:spTree>
  </p:cSld>
  <p:clrMapOvr>
    <a:masterClrMapping/>
  </p:clrMapOvr>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401" name=""/>
        <p:cNvGrpSpPr/>
        <p:nvPr/>
      </p:nvGrpSpPr>
      <p:grpSpPr>
        <a:xfrm>
          <a:off x="0" y="0"/>
          <a:ext cx="0" cy="0"/>
          <a:chOff x="0" y="0"/>
          <a:chExt cx="0" cy="0"/>
        </a:xfrm>
      </p:grpSpPr>
      <p:sp>
        <p:nvSpPr>
          <p:cNvPr id="1048787" name="Title 1"/>
          <p:cNvSpPr>
            <a:spLocks noGrp="1"/>
          </p:cNvSpPr>
          <p:nvPr>
            <p:ph type="title"/>
          </p:nvPr>
        </p:nvSpPr>
        <p:spPr>
          <a:xfrm>
            <a:off x="457200" y="274638"/>
            <a:ext cx="8229600" cy="334962"/>
          </a:xfrm>
        </p:spPr>
        <p:txBody>
          <a:bodyPr>
            <a:normAutofit fontScale="90000"/>
          </a:bodyPr>
          <a:p>
            <a:r>
              <a:rPr dirty="0" lang="en-US" smtClean="0">
                <a:solidFill>
                  <a:srgbClr val="FF0000"/>
                </a:solidFill>
                <a:latin typeface="Times New Roman" panose="02020603050405020304" pitchFamily="18" charset="0"/>
                <a:cs typeface="Times New Roman" panose="02020603050405020304" pitchFamily="18" charset="0"/>
              </a:rPr>
              <a:t>Theories of emotion </a:t>
            </a:r>
            <a:endParaRPr dirty="0" lang="am-ET">
              <a:solidFill>
                <a:srgbClr val="FF0000"/>
              </a:solidFill>
              <a:cs typeface="Times New Roman" panose="02020603050405020304" pitchFamily="18" charset="0"/>
            </a:endParaRPr>
          </a:p>
        </p:txBody>
      </p:sp>
      <p:sp>
        <p:nvSpPr>
          <p:cNvPr id="1048788" name="Content Placeholder 2"/>
          <p:cNvSpPr>
            <a:spLocks noGrp="1"/>
          </p:cNvSpPr>
          <p:nvPr>
            <p:ph idx="1"/>
          </p:nvPr>
        </p:nvSpPr>
        <p:spPr>
          <a:xfrm>
            <a:off x="76200" y="685800"/>
            <a:ext cx="8991600" cy="6096000"/>
          </a:xfrm>
        </p:spPr>
        <p:txBody>
          <a:bodyPr>
            <a:normAutofit fontScale="92500" lnSpcReduction="20000"/>
          </a:bodyPr>
          <a:p>
            <a:pPr indent="0" marL="0">
              <a:buNone/>
            </a:pPr>
            <a:r>
              <a:rPr dirty="0" lang="en-US">
                <a:solidFill>
                  <a:srgbClr val="00B0F0"/>
                </a:solidFill>
                <a:latin typeface="Times New Roman" panose="02020603050405020304" pitchFamily="18" charset="0"/>
                <a:cs typeface="Times New Roman" panose="02020603050405020304" pitchFamily="18" charset="0"/>
              </a:rPr>
              <a:t>James- </a:t>
            </a:r>
            <a:r>
              <a:rPr dirty="0" lang="en-US" smtClean="0">
                <a:solidFill>
                  <a:srgbClr val="00B0F0"/>
                </a:solidFill>
                <a:latin typeface="Times New Roman" panose="02020603050405020304" pitchFamily="18" charset="0"/>
                <a:cs typeface="Times New Roman" panose="02020603050405020304" pitchFamily="18" charset="0"/>
              </a:rPr>
              <a:t>Lang </a:t>
            </a:r>
            <a:r>
              <a:rPr dirty="0" lang="en-US">
                <a:solidFill>
                  <a:srgbClr val="00B0F0"/>
                </a:solidFill>
                <a:latin typeface="Times New Roman" panose="02020603050405020304" pitchFamily="18" charset="0"/>
                <a:cs typeface="Times New Roman" panose="02020603050405020304" pitchFamily="18" charset="0"/>
              </a:rPr>
              <a:t>Theory of Emotion </a:t>
            </a:r>
            <a:endParaRPr dirty="0" lang="en-US" smtClean="0">
              <a:solidFill>
                <a:srgbClr val="00B0F0"/>
              </a:solidFill>
              <a:latin typeface="Times New Roman" panose="02020603050405020304" pitchFamily="18" charset="0"/>
              <a:cs typeface="Times New Roman" panose="02020603050405020304" pitchFamily="18" charset="0"/>
            </a:endParaRPr>
          </a:p>
          <a:p>
            <a:pPr indent="0" marL="0">
              <a:buNone/>
            </a:pPr>
            <a:r>
              <a:rPr dirty="0" lang="en-US" smtClean="0">
                <a:latin typeface="Times New Roman" panose="02020603050405020304" pitchFamily="18" charset="0"/>
                <a:cs typeface="Times New Roman" panose="02020603050405020304" pitchFamily="18" charset="0"/>
              </a:rPr>
              <a:t>Based on: </a:t>
            </a:r>
          </a:p>
          <a:p>
            <a:pPr>
              <a:buFont typeface="Wingdings" panose="05000000000000000000" pitchFamily="2" charset="2"/>
              <a:buChar char="ü"/>
            </a:pPr>
            <a:r>
              <a:rPr dirty="0" lang="en-US">
                <a:latin typeface="Times New Roman" panose="02020603050405020304" pitchFamily="18" charset="0"/>
                <a:cs typeface="Times New Roman" panose="02020603050405020304" pitchFamily="18" charset="0"/>
              </a:rPr>
              <a:t>T</a:t>
            </a:r>
            <a:r>
              <a:rPr dirty="0" lang="en-US" smtClean="0">
                <a:latin typeface="Times New Roman" panose="02020603050405020304" pitchFamily="18" charset="0"/>
                <a:cs typeface="Times New Roman" panose="02020603050405020304" pitchFamily="18" charset="0"/>
              </a:rPr>
              <a:t>he work of William James, who was also the founder of the functionalist perspective. And </a:t>
            </a:r>
          </a:p>
          <a:p>
            <a:pPr>
              <a:buFont typeface="Wingdings" panose="05000000000000000000" pitchFamily="2" charset="2"/>
              <a:buChar char="ü"/>
            </a:pPr>
            <a:r>
              <a:rPr dirty="0" lang="en-US">
                <a:latin typeface="Times New Roman" panose="02020603050405020304" pitchFamily="18" charset="0"/>
                <a:cs typeface="Times New Roman" panose="02020603050405020304" pitchFamily="18" charset="0"/>
              </a:rPr>
              <a:t>  </a:t>
            </a:r>
            <a:r>
              <a:rPr dirty="0" lang="en-US" smtClean="0">
                <a:latin typeface="Times New Roman" panose="02020603050405020304" pitchFamily="18" charset="0"/>
                <a:cs typeface="Times New Roman" panose="02020603050405020304" pitchFamily="18" charset="0"/>
              </a:rPr>
              <a:t>A </a:t>
            </a:r>
            <a:r>
              <a:rPr dirty="0" lang="en-US">
                <a:latin typeface="Times New Roman" panose="02020603050405020304" pitchFamily="18" charset="0"/>
                <a:cs typeface="Times New Roman" panose="02020603050405020304" pitchFamily="18" charset="0"/>
              </a:rPr>
              <a:t>physiologist and psychologist in Denmark, Carl Lang (1885), came up with an explanation of emotion so similar to that of </a:t>
            </a:r>
            <a:r>
              <a:rPr dirty="0" lang="en-US" smtClean="0">
                <a:latin typeface="Times New Roman" panose="02020603050405020304" pitchFamily="18" charset="0"/>
                <a:cs typeface="Times New Roman" panose="02020603050405020304" pitchFamily="18" charset="0"/>
              </a:rPr>
              <a:t>James.  </a:t>
            </a:r>
          </a:p>
          <a:p>
            <a:pPr>
              <a:buFont typeface="Wingdings" panose="05000000000000000000" pitchFamily="2" charset="2"/>
              <a:buChar char="ü"/>
            </a:pPr>
            <a:r>
              <a:rPr dirty="0" lang="en-US" smtClean="0">
                <a:latin typeface="Times New Roman" panose="02020603050405020304" pitchFamily="18" charset="0"/>
                <a:cs typeface="Times New Roman" panose="02020603050405020304" pitchFamily="18" charset="0"/>
              </a:rPr>
              <a:t>According to this theory, individuals show emotions </a:t>
            </a:r>
            <a:r>
              <a:rPr dirty="0" lang="en-US" smtClean="0">
                <a:solidFill>
                  <a:srgbClr val="FF0000"/>
                </a:solidFill>
                <a:latin typeface="Times New Roman" panose="02020603050405020304" pitchFamily="18" charset="0"/>
                <a:cs typeface="Times New Roman" panose="02020603050405020304" pitchFamily="18" charset="0"/>
              </a:rPr>
              <a:t>such as fear and anger because they feel physiological changes/arousal in their bodies</a:t>
            </a:r>
          </a:p>
          <a:p>
            <a:pPr>
              <a:buFont typeface="Wingdings" panose="05000000000000000000" pitchFamily="2" charset="2"/>
              <a:buChar char="ü"/>
            </a:pPr>
            <a:r>
              <a:rPr dirty="0" lang="en-US" smtClean="0">
                <a:latin typeface="Times New Roman"/>
                <a:ea typeface="Times New Roman"/>
              </a:rPr>
              <a:t>Argues </a:t>
            </a:r>
            <a:r>
              <a:rPr dirty="0" lang="en-US">
                <a:latin typeface="Times New Roman"/>
                <a:ea typeface="Times New Roman"/>
              </a:rPr>
              <a:t>that an event causes physiological arousal first and then we interpret this arousal. </a:t>
            </a:r>
            <a:endParaRPr dirty="0" lang="en-US" smtClean="0">
              <a:latin typeface="Times New Roman"/>
              <a:ea typeface="Times New Roman"/>
            </a:endParaRPr>
          </a:p>
          <a:p>
            <a:pPr>
              <a:buFont typeface="Wingdings" panose="05000000000000000000" pitchFamily="2" charset="2"/>
              <a:buChar char="ü"/>
            </a:pPr>
            <a:r>
              <a:rPr dirty="0" lang="en-US" smtClean="0">
                <a:latin typeface="Times New Roman"/>
                <a:ea typeface="Times New Roman"/>
              </a:rPr>
              <a:t>Only </a:t>
            </a:r>
            <a:r>
              <a:rPr dirty="0" lang="en-US">
                <a:latin typeface="Times New Roman"/>
                <a:ea typeface="Times New Roman"/>
              </a:rPr>
              <a:t>after our interpretation of the arousal can we experience emotion</a:t>
            </a:r>
            <a:r>
              <a:rPr dirty="0" lang="en-US" smtClean="0">
                <a:latin typeface="Times New Roman"/>
                <a:ea typeface="Times New Roman"/>
              </a:rPr>
              <a:t>.</a:t>
            </a:r>
          </a:p>
        </p:txBody>
      </p:sp>
    </p:spTree>
  </p:cSld>
  <p:clrMapOvr>
    <a:masterClrMapping/>
  </p:clrMapOvr>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402" name=""/>
        <p:cNvGrpSpPr/>
        <p:nvPr/>
      </p:nvGrpSpPr>
      <p:grpSpPr>
        <a:xfrm>
          <a:off x="0" y="0"/>
          <a:ext cx="0" cy="0"/>
          <a:chOff x="0" y="0"/>
          <a:chExt cx="0" cy="0"/>
        </a:xfrm>
      </p:grpSpPr>
      <p:sp>
        <p:nvSpPr>
          <p:cNvPr id="1048789" name="Content Placeholder 2"/>
          <p:cNvSpPr>
            <a:spLocks noGrp="1"/>
          </p:cNvSpPr>
          <p:nvPr>
            <p:ph idx="1"/>
          </p:nvPr>
        </p:nvSpPr>
        <p:spPr>
          <a:xfrm>
            <a:off x="152400" y="381000"/>
            <a:ext cx="8915400" cy="6400800"/>
          </a:xfrm>
        </p:spPr>
        <p:txBody>
          <a:bodyPr>
            <a:normAutofit fontScale="85000" lnSpcReduction="10000"/>
          </a:bodyPr>
          <a:p>
            <a:pPr indent="0" marL="0">
              <a:buNone/>
            </a:pPr>
            <a:r>
              <a:rPr dirty="0" lang="en-US">
                <a:latin typeface="Times New Roman" panose="02020603050405020304" pitchFamily="18" charset="0"/>
                <a:cs typeface="Times New Roman" panose="02020603050405020304" pitchFamily="18" charset="0"/>
              </a:rPr>
              <a:t>Simply put, </a:t>
            </a:r>
          </a:p>
          <a:p>
            <a:pPr indent="292100">
              <a:buFont typeface="Wingdings" panose="05000000000000000000" pitchFamily="2" charset="2"/>
              <a:buChar char="ü"/>
            </a:pPr>
            <a:r>
              <a:rPr dirty="0" lang="en-US" smtClean="0">
                <a:latin typeface="Times New Roman" panose="02020603050405020304" pitchFamily="18" charset="0"/>
                <a:cs typeface="Times New Roman" panose="02020603050405020304" pitchFamily="18" charset="0"/>
              </a:rPr>
              <a:t>“I </a:t>
            </a:r>
            <a:r>
              <a:rPr dirty="0" lang="en-US">
                <a:latin typeface="Times New Roman" panose="02020603050405020304" pitchFamily="18" charset="0"/>
                <a:cs typeface="Times New Roman" panose="02020603050405020304" pitchFamily="18" charset="0"/>
              </a:rPr>
              <a:t>am afraid because I am </a:t>
            </a:r>
            <a:r>
              <a:rPr dirty="0" lang="en-US" smtClean="0">
                <a:latin typeface="Times New Roman" panose="02020603050405020304" pitchFamily="18" charset="0"/>
                <a:cs typeface="Times New Roman" panose="02020603050405020304" pitchFamily="18" charset="0"/>
              </a:rPr>
              <a:t>shivering”</a:t>
            </a:r>
            <a:endParaRPr dirty="0" lang="en-US">
              <a:latin typeface="Times New Roman" panose="02020603050405020304" pitchFamily="18" charset="0"/>
              <a:cs typeface="Times New Roman" panose="02020603050405020304" pitchFamily="18" charset="0"/>
            </a:endParaRPr>
          </a:p>
          <a:p>
            <a:pPr indent="292100">
              <a:buFont typeface="Wingdings" panose="05000000000000000000" pitchFamily="2" charset="2"/>
              <a:buChar char="ü"/>
            </a:pPr>
            <a:r>
              <a:rPr dirty="0" lang="en-US" smtClean="0">
                <a:latin typeface="Times New Roman" panose="02020603050405020304" pitchFamily="18" charset="0"/>
                <a:cs typeface="Times New Roman" panose="02020603050405020304" pitchFamily="18" charset="0"/>
              </a:rPr>
              <a:t>“I </a:t>
            </a:r>
            <a:r>
              <a:rPr dirty="0" lang="en-US">
                <a:latin typeface="Times New Roman" panose="02020603050405020304" pitchFamily="18" charset="0"/>
                <a:cs typeface="Times New Roman" panose="02020603050405020304" pitchFamily="18" charset="0"/>
              </a:rPr>
              <a:t>am embarrassed because my face is </a:t>
            </a:r>
            <a:r>
              <a:rPr dirty="0" lang="en-US" smtClean="0">
                <a:latin typeface="Times New Roman" panose="02020603050405020304" pitchFamily="18" charset="0"/>
                <a:cs typeface="Times New Roman" panose="02020603050405020304" pitchFamily="18" charset="0"/>
              </a:rPr>
              <a:t>red”</a:t>
            </a:r>
            <a:endParaRPr dirty="0" lang="en-US">
              <a:latin typeface="Times New Roman" panose="02020603050405020304" pitchFamily="18" charset="0"/>
              <a:cs typeface="Times New Roman" panose="02020603050405020304" pitchFamily="18" charset="0"/>
            </a:endParaRPr>
          </a:p>
          <a:p>
            <a:pPr indent="292100">
              <a:buFont typeface="Wingdings" panose="05000000000000000000" pitchFamily="2" charset="2"/>
              <a:buChar char="ü"/>
            </a:pPr>
            <a:r>
              <a:rPr dirty="0" lang="en-US" smtClean="0">
                <a:latin typeface="Times New Roman" panose="02020603050405020304" pitchFamily="18" charset="0"/>
                <a:cs typeface="Times New Roman" panose="02020603050405020304" pitchFamily="18" charset="0"/>
              </a:rPr>
              <a:t>“I </a:t>
            </a:r>
            <a:r>
              <a:rPr dirty="0" lang="en-US">
                <a:latin typeface="Times New Roman" panose="02020603050405020304" pitchFamily="18" charset="0"/>
                <a:cs typeface="Times New Roman" panose="02020603050405020304" pitchFamily="18" charset="0"/>
              </a:rPr>
              <a:t>am nervous because my stomach is </a:t>
            </a:r>
            <a:r>
              <a:rPr dirty="0" lang="en-US" smtClean="0">
                <a:latin typeface="Times New Roman" panose="02020603050405020304" pitchFamily="18" charset="0"/>
                <a:cs typeface="Times New Roman" panose="02020603050405020304" pitchFamily="18" charset="0"/>
              </a:rPr>
              <a:t>fluttering”</a:t>
            </a:r>
            <a:endParaRPr dirty="0" lang="en-US">
              <a:latin typeface="Times New Roman" panose="02020603050405020304" pitchFamily="18" charset="0"/>
              <a:cs typeface="Times New Roman" panose="02020603050405020304" pitchFamily="18" charset="0"/>
            </a:endParaRPr>
          </a:p>
          <a:p>
            <a:pPr indent="292100">
              <a:buFont typeface="Wingdings" panose="05000000000000000000" pitchFamily="2" charset="2"/>
              <a:buChar char="ü"/>
            </a:pPr>
            <a:r>
              <a:rPr dirty="0" lang="en-US" smtClean="0">
                <a:latin typeface="Times New Roman" panose="02020603050405020304" pitchFamily="18" charset="0"/>
                <a:cs typeface="Times New Roman" panose="02020603050405020304" pitchFamily="18" charset="0"/>
              </a:rPr>
              <a:t>“I </a:t>
            </a:r>
            <a:r>
              <a:rPr dirty="0" lang="en-US">
                <a:latin typeface="Times New Roman" panose="02020603050405020304" pitchFamily="18" charset="0"/>
                <a:cs typeface="Times New Roman" panose="02020603050405020304" pitchFamily="18" charset="0"/>
              </a:rPr>
              <a:t>am in love because of my heart rate increases when I look at her or him</a:t>
            </a:r>
            <a:r>
              <a:rPr dirty="0" lang="en-US" smtClean="0">
                <a:latin typeface="Times New Roman" panose="02020603050405020304" pitchFamily="18" charset="0"/>
                <a:cs typeface="Times New Roman" panose="02020603050405020304" pitchFamily="18" charset="0"/>
              </a:rPr>
              <a:t>.” </a:t>
            </a:r>
            <a:endParaRPr dirty="0" lang="en-US">
              <a:latin typeface="Times New Roman" panose="02020603050405020304" pitchFamily="18" charset="0"/>
              <a:cs typeface="Times New Roman" panose="02020603050405020304" pitchFamily="18" charset="0"/>
            </a:endParaRPr>
          </a:p>
          <a:p>
            <a:pPr indent="0" marL="0">
              <a:buNone/>
            </a:pPr>
            <a:r>
              <a:rPr dirty="0" lang="en-US" smtClean="0">
                <a:solidFill>
                  <a:srgbClr val="FF0000"/>
                </a:solidFill>
                <a:latin typeface="Times New Roman" panose="02020603050405020304" pitchFamily="18" charset="0"/>
                <a:cs typeface="Times New Roman" panose="02020603050405020304" pitchFamily="18" charset="0"/>
              </a:rPr>
              <a:t>Stimulus</a:t>
            </a:r>
            <a:r>
              <a:rPr dirty="0" lang="en-US" smtClean="0">
                <a:latin typeface="Times New Roman" panose="02020603050405020304" pitchFamily="18" charset="0"/>
                <a:cs typeface="Times New Roman" panose="02020603050405020304" pitchFamily="18" charset="0"/>
              </a:rPr>
              <a:t>         </a:t>
            </a:r>
            <a:r>
              <a:rPr dirty="0" lang="en-US" smtClean="0">
                <a:solidFill>
                  <a:srgbClr val="00B0F0"/>
                </a:solidFill>
                <a:latin typeface="Times New Roman" panose="02020603050405020304" pitchFamily="18" charset="0"/>
                <a:cs typeface="Times New Roman" panose="02020603050405020304" pitchFamily="18" charset="0"/>
              </a:rPr>
              <a:t>Physiological arousal</a:t>
            </a:r>
            <a:r>
              <a:rPr dirty="0" lang="en-US" smtClean="0">
                <a:latin typeface="Times New Roman" panose="02020603050405020304" pitchFamily="18" charset="0"/>
                <a:cs typeface="Times New Roman" panose="02020603050405020304" pitchFamily="18" charset="0"/>
              </a:rPr>
              <a:t>       </a:t>
            </a:r>
            <a:r>
              <a:rPr dirty="0" lang="en-US" smtClean="0">
                <a:solidFill>
                  <a:srgbClr val="7030A0"/>
                </a:solidFill>
                <a:latin typeface="Times New Roman" panose="02020603050405020304" pitchFamily="18" charset="0"/>
                <a:cs typeface="Times New Roman" panose="02020603050405020304" pitchFamily="18" charset="0"/>
              </a:rPr>
              <a:t>Emotion</a:t>
            </a:r>
          </a:p>
          <a:p>
            <a:pPr indent="0" marL="0">
              <a:buNone/>
            </a:pPr>
            <a:r>
              <a:rPr dirty="0" lang="en-US" smtClean="0">
                <a:solidFill>
                  <a:srgbClr val="7030A0"/>
                </a:solidFill>
                <a:latin typeface="Times New Roman" panose="02020603050405020304" pitchFamily="18" charset="0"/>
                <a:cs typeface="Times New Roman" panose="02020603050405020304" pitchFamily="18" charset="0"/>
              </a:rPr>
              <a:t>However, it is in adequate in explaining the process of emotional experience for a number of reasons.</a:t>
            </a:r>
          </a:p>
          <a:p>
            <a:pPr indent="-514350" marL="514350">
              <a:buAutoNum type="arabicPeriod"/>
            </a:pPr>
            <a:r>
              <a:rPr dirty="0" lang="en-US" smtClean="0">
                <a:solidFill>
                  <a:srgbClr val="7030A0"/>
                </a:solidFill>
                <a:latin typeface="Times New Roman" panose="02020603050405020304" pitchFamily="18" charset="0"/>
                <a:cs typeface="Times New Roman" panose="02020603050405020304" pitchFamily="18" charset="0"/>
              </a:rPr>
              <a:t>Emotions such as surprise, fear, sadness, joy show as soon as the emotion provoking situation appears.</a:t>
            </a:r>
          </a:p>
          <a:p>
            <a:pPr indent="-514350" marL="514350">
              <a:buAutoNum type="arabicPeriod"/>
            </a:pPr>
            <a:r>
              <a:rPr dirty="0" lang="en-US" smtClean="0">
                <a:solidFill>
                  <a:srgbClr val="7030A0"/>
                </a:solidFill>
                <a:latin typeface="Times New Roman" panose="02020603050405020304" pitchFamily="18" charset="0"/>
                <a:cs typeface="Times New Roman" panose="02020603050405020304" pitchFamily="18" charset="0"/>
              </a:rPr>
              <a:t>Physiological changes such as respiration rate do not necessarily result in emotion such as anger or jealousy.</a:t>
            </a:r>
          </a:p>
          <a:p>
            <a:pPr indent="-514350" marL="514350">
              <a:buAutoNum type="arabicPeriod"/>
            </a:pPr>
            <a:r>
              <a:rPr dirty="0" lang="en-US" smtClean="0">
                <a:solidFill>
                  <a:srgbClr val="7030A0"/>
                </a:solidFill>
                <a:latin typeface="Times New Roman" panose="02020603050405020304" pitchFamily="18" charset="0"/>
                <a:cs typeface="Times New Roman" panose="02020603050405020304" pitchFamily="18" charset="0"/>
              </a:rPr>
              <a:t>It is difficult to associate a unique type or pattern of physiological changes with a particular emotion.</a:t>
            </a:r>
            <a:endParaRPr dirty="0" lang="am-ET">
              <a:solidFill>
                <a:srgbClr val="7030A0"/>
              </a:solidFill>
              <a:cs typeface="Times New Roman" panose="02020603050405020304" pitchFamily="18" charset="0"/>
            </a:endParaRPr>
          </a:p>
        </p:txBody>
      </p:sp>
      <p:sp>
        <p:nvSpPr>
          <p:cNvPr id="1048790" name="Up Arrow 3"/>
          <p:cNvSpPr/>
          <p:nvPr/>
        </p:nvSpPr>
        <p:spPr>
          <a:xfrm rot="5400000">
            <a:off x="1725863" y="2884237"/>
            <a:ext cx="304800" cy="708526"/>
          </a:xfrm>
          <a:prstGeom prst="upArrow"/>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am-ET"/>
          </a:p>
        </p:txBody>
      </p:sp>
      <p:pic>
        <p:nvPicPr>
          <p:cNvPr id="2097156" name="Picture 2"/>
          <p:cNvPicPr>
            <a:picLocks noChangeAspect="1" noChangeArrowheads="1"/>
          </p:cNvPicPr>
          <p:nvPr/>
        </p:nvPicPr>
        <p:blipFill>
          <a:blip xmlns:r="http://schemas.openxmlformats.org/officeDocument/2006/relationships" r:embed="rId1" cstate="print"/>
          <a:srcRect/>
          <a:stretch>
            <a:fillRect/>
          </a:stretch>
        </p:blipFill>
        <p:spPr bwMode="auto">
          <a:xfrm>
            <a:off x="5257800" y="3086100"/>
            <a:ext cx="457200" cy="304800"/>
          </a:xfrm>
          <a:prstGeom prst="rect"/>
          <a:noFill/>
          <a:ln>
            <a:noFill/>
          </a:ln>
          <a:effectLst/>
        </p:spPr>
      </p:pic>
    </p:spTree>
  </p:cSld>
  <p:clrMapOvr>
    <a:masterClrMapping/>
  </p:clrMapOvr>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403" name=""/>
        <p:cNvGrpSpPr/>
        <p:nvPr/>
      </p:nvGrpSpPr>
      <p:grpSpPr>
        <a:xfrm>
          <a:off x="0" y="0"/>
          <a:ext cx="0" cy="0"/>
          <a:chOff x="0" y="0"/>
          <a:chExt cx="0" cy="0"/>
        </a:xfrm>
      </p:grpSpPr>
      <p:sp>
        <p:nvSpPr>
          <p:cNvPr id="1048791" name="Title 1"/>
          <p:cNvSpPr>
            <a:spLocks noGrp="1"/>
          </p:cNvSpPr>
          <p:nvPr>
            <p:ph type="title"/>
          </p:nvPr>
        </p:nvSpPr>
        <p:spPr>
          <a:xfrm>
            <a:off x="457200" y="152400"/>
            <a:ext cx="8229600" cy="457200"/>
          </a:xfrm>
        </p:spPr>
        <p:txBody>
          <a:bodyPr>
            <a:normAutofit fontScale="90000"/>
          </a:bodyPr>
          <a:p>
            <a:r>
              <a:rPr dirty="0" lang="en-US">
                <a:solidFill>
                  <a:srgbClr val="00B0F0"/>
                </a:solidFill>
                <a:latin typeface="Times New Roman" panose="02020603050405020304" pitchFamily="18" charset="0"/>
                <a:cs typeface="Times New Roman" panose="02020603050405020304" pitchFamily="18" charset="0"/>
              </a:rPr>
              <a:t>Cannon-Bard theory of emotion</a:t>
            </a:r>
            <a:endParaRPr dirty="0" lang="am-ET">
              <a:solidFill>
                <a:srgbClr val="00B0F0"/>
              </a:solidFill>
              <a:cs typeface="Times New Roman" panose="02020603050405020304" pitchFamily="18" charset="0"/>
            </a:endParaRPr>
          </a:p>
        </p:txBody>
      </p:sp>
      <p:sp>
        <p:nvSpPr>
          <p:cNvPr id="1048792" name="Content Placeholder 2"/>
          <p:cNvSpPr>
            <a:spLocks noGrp="1"/>
          </p:cNvSpPr>
          <p:nvPr>
            <p:ph idx="1"/>
          </p:nvPr>
        </p:nvSpPr>
        <p:spPr>
          <a:xfrm>
            <a:off x="76200" y="609600"/>
            <a:ext cx="8991600" cy="6172200"/>
          </a:xfrm>
        </p:spPr>
        <p:txBody>
          <a:bodyPr>
            <a:normAutofit/>
          </a:bodyPr>
          <a:p>
            <a:r>
              <a:rPr dirty="0" lang="en-US" smtClean="0">
                <a:latin typeface="Times New Roman" panose="02020603050405020304" pitchFamily="18" charset="0"/>
                <a:cs typeface="Times New Roman" panose="02020603050405020304" pitchFamily="18" charset="0"/>
              </a:rPr>
              <a:t>This theory posits that physiological changes and mental awareness or realization of the emotions occur simultaneously.</a:t>
            </a:r>
          </a:p>
          <a:p>
            <a:r>
              <a:rPr dirty="0" lang="en-US" smtClean="0">
                <a:latin typeface="Times New Roman" panose="02020603050405020304" pitchFamily="18" charset="0"/>
                <a:cs typeface="Times New Roman" panose="02020603050405020304" pitchFamily="18" charset="0"/>
              </a:rPr>
              <a:t>Cannon </a:t>
            </a:r>
            <a:r>
              <a:rPr dirty="0" lang="en-US">
                <a:latin typeface="Times New Roman" panose="02020603050405020304" pitchFamily="18" charset="0"/>
                <a:cs typeface="Times New Roman" panose="02020603050405020304" pitchFamily="18" charset="0"/>
              </a:rPr>
              <a:t>disagreed with the James-Lange theory of emotion on several different grounds</a:t>
            </a:r>
            <a:r>
              <a:rPr dirty="0" lang="en-US" smtClean="0">
                <a:latin typeface="Times New Roman" panose="02020603050405020304" pitchFamily="18" charset="0"/>
                <a:cs typeface="Times New Roman" panose="02020603050405020304" pitchFamily="18" charset="0"/>
              </a:rPr>
              <a:t>.</a:t>
            </a:r>
          </a:p>
          <a:p>
            <a:r>
              <a:rPr dirty="0" lang="en-US">
                <a:latin typeface="Times New Roman" panose="02020603050405020304" pitchFamily="18" charset="0"/>
                <a:cs typeface="Times New Roman" panose="02020603050405020304" pitchFamily="18" charset="0"/>
              </a:rPr>
              <a:t>First, he suggested, people can experience physiological reactions linked to emotions without actually feeling those </a:t>
            </a:r>
            <a:r>
              <a:rPr dirty="0" lang="en-US" smtClean="0">
                <a:latin typeface="Times New Roman" panose="02020603050405020304" pitchFamily="18" charset="0"/>
                <a:cs typeface="Times New Roman" panose="02020603050405020304" pitchFamily="18" charset="0"/>
              </a:rPr>
              <a:t>emotions</a:t>
            </a:r>
          </a:p>
          <a:p>
            <a:endParaRPr dirty="0" lang="am-ET"/>
          </a:p>
        </p:txBody>
      </p:sp>
    </p:spTree>
  </p:cSld>
  <p:clrMapOvr>
    <a:masterClrMapping/>
  </p:clrMapOvr>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271" name=""/>
        <p:cNvGrpSpPr/>
        <p:nvPr/>
      </p:nvGrpSpPr>
      <p:grpSpPr>
        <a:xfrm>
          <a:off x="0" y="0"/>
          <a:ext cx="0" cy="0"/>
          <a:chOff x="0" y="0"/>
          <a:chExt cx="0" cy="0"/>
        </a:xfrm>
      </p:grpSpPr>
      <p:sp>
        <p:nvSpPr>
          <p:cNvPr id="1048597" name="Title 1"/>
          <p:cNvSpPr>
            <a:spLocks noGrp="1"/>
          </p:cNvSpPr>
          <p:nvPr>
            <p:ph type="title"/>
          </p:nvPr>
        </p:nvSpPr>
        <p:spPr>
          <a:xfrm>
            <a:off x="76200" y="0"/>
            <a:ext cx="8915400" cy="838200"/>
          </a:xfrm>
        </p:spPr>
        <p:txBody>
          <a:bodyPr>
            <a:normAutofit/>
          </a:bodyPr>
          <a:p>
            <a:pPr algn="l"/>
            <a:r>
              <a:rPr dirty="0" lang="en-US" smtClean="0">
                <a:solidFill>
                  <a:srgbClr val="FF0000"/>
                </a:solidFill>
                <a:latin typeface="Times New Roman" panose="02020603050405020304" pitchFamily="18" charset="0"/>
                <a:cs typeface="Times New Roman" panose="02020603050405020304" pitchFamily="18" charset="0"/>
              </a:rPr>
              <a:t>5. Psychoanalysis </a:t>
            </a:r>
            <a:endParaRPr dirty="0" lang="am-ET">
              <a:solidFill>
                <a:srgbClr val="FF0000"/>
              </a:solidFill>
              <a:cs typeface="Times New Roman" panose="02020603050405020304" pitchFamily="18" charset="0"/>
            </a:endParaRPr>
          </a:p>
        </p:txBody>
      </p:sp>
      <p:sp>
        <p:nvSpPr>
          <p:cNvPr id="1048598" name="Content Placeholder 2"/>
          <p:cNvSpPr>
            <a:spLocks noGrp="1"/>
          </p:cNvSpPr>
          <p:nvPr>
            <p:ph idx="1"/>
          </p:nvPr>
        </p:nvSpPr>
        <p:spPr>
          <a:xfrm>
            <a:off x="76200" y="838200"/>
            <a:ext cx="8915400" cy="5867400"/>
          </a:xfrm>
        </p:spPr>
        <p:txBody>
          <a:bodyPr>
            <a:normAutofit fontScale="78125" lnSpcReduction="10000"/>
          </a:bodyPr>
          <a:p>
            <a:r>
              <a:rPr dirty="0" lang="en-US">
                <a:latin typeface="Times New Roman" panose="02020603050405020304" pitchFamily="18" charset="0"/>
                <a:ea typeface="Times New Roman"/>
                <a:cs typeface="Times New Roman" panose="02020603050405020304" pitchFamily="18" charset="0"/>
              </a:rPr>
              <a:t>The Viennese </a:t>
            </a:r>
            <a:r>
              <a:rPr dirty="0" lang="en-US">
                <a:solidFill>
                  <a:srgbClr val="FF0000"/>
                </a:solidFill>
                <a:latin typeface="Times New Roman" panose="02020603050405020304" pitchFamily="18" charset="0"/>
                <a:ea typeface="Times New Roman"/>
                <a:cs typeface="Times New Roman" panose="02020603050405020304" pitchFamily="18" charset="0"/>
              </a:rPr>
              <a:t>neurologist and psychologist </a:t>
            </a:r>
            <a:r>
              <a:rPr dirty="0" lang="en-US">
                <a:latin typeface="Times New Roman" panose="02020603050405020304" pitchFamily="18" charset="0"/>
                <a:ea typeface="Times New Roman"/>
                <a:cs typeface="Times New Roman" panose="02020603050405020304" pitchFamily="18" charset="0"/>
              </a:rPr>
              <a:t>Sigmund Freud (1856-1939) pioneered the psychoanalytic perspective</a:t>
            </a:r>
            <a:endParaRPr dirty="0" lang="en-US" smtClean="0">
              <a:latin typeface="Times New Roman" panose="02020603050405020304" pitchFamily="18" charset="0"/>
              <a:cs typeface="Times New Roman" panose="02020603050405020304" pitchFamily="18" charset="0"/>
            </a:endParaRPr>
          </a:p>
          <a:p>
            <a:r>
              <a:rPr dirty="0" lang="en-US" smtClean="0">
                <a:latin typeface="Times New Roman" panose="02020603050405020304" pitchFamily="18" charset="0"/>
                <a:cs typeface="Times New Roman" panose="02020603050405020304" pitchFamily="18" charset="0"/>
              </a:rPr>
              <a:t>Psychology </a:t>
            </a:r>
            <a:r>
              <a:rPr dirty="0" lang="en-US">
                <a:latin typeface="Times New Roman" panose="02020603050405020304" pitchFamily="18" charset="0"/>
                <a:cs typeface="Times New Roman" panose="02020603050405020304" pitchFamily="18" charset="0"/>
              </a:rPr>
              <a:t>studies about the components of the </a:t>
            </a:r>
            <a:r>
              <a:rPr dirty="0" lang="en-US">
                <a:solidFill>
                  <a:srgbClr val="FF0000"/>
                </a:solidFill>
                <a:latin typeface="Times New Roman" panose="02020603050405020304" pitchFamily="18" charset="0"/>
                <a:cs typeface="Times New Roman" panose="02020603050405020304" pitchFamily="18" charset="0"/>
              </a:rPr>
              <a:t>unconscious part of the human mind</a:t>
            </a:r>
            <a:r>
              <a:rPr dirty="0" lang="en-US" smtClean="0">
                <a:latin typeface="Times New Roman" panose="02020603050405020304" pitchFamily="18" charset="0"/>
                <a:cs typeface="Times New Roman" panose="02020603050405020304" pitchFamily="18" charset="0"/>
              </a:rPr>
              <a:t>.</a:t>
            </a:r>
          </a:p>
          <a:p>
            <a:pPr indent="0" marL="0">
              <a:buNone/>
            </a:pPr>
            <a:endParaRPr dirty="0" lang="en-US" smtClean="0">
              <a:latin typeface="Times New Roman" panose="02020603050405020304" pitchFamily="18" charset="0"/>
              <a:cs typeface="Times New Roman" panose="02020603050405020304" pitchFamily="18" charset="0"/>
            </a:endParaRPr>
          </a:p>
          <a:p>
            <a:r>
              <a:rPr dirty="0" lang="en-US">
                <a:latin typeface="Times New Roman" panose="02020603050405020304" pitchFamily="18" charset="0"/>
                <a:cs typeface="Times New Roman" panose="02020603050405020304" pitchFamily="18" charset="0"/>
              </a:rPr>
              <a:t>As a physician, Sigmund Freud became convinced that some of the physical illnesses of his patients </a:t>
            </a:r>
            <a:r>
              <a:rPr dirty="0" lang="en-US">
                <a:solidFill>
                  <a:srgbClr val="FF0000"/>
                </a:solidFill>
                <a:latin typeface="Times New Roman" panose="02020603050405020304" pitchFamily="18" charset="0"/>
                <a:cs typeface="Times New Roman" panose="02020603050405020304" pitchFamily="18" charset="0"/>
              </a:rPr>
              <a:t>didn‘t have medical or bodily causes; </a:t>
            </a:r>
            <a:r>
              <a:rPr dirty="0" lang="en-US">
                <a:latin typeface="Times New Roman" panose="02020603050405020304" pitchFamily="18" charset="0"/>
                <a:cs typeface="Times New Roman" panose="02020603050405020304" pitchFamily="18" charset="0"/>
              </a:rPr>
              <a:t>but </a:t>
            </a:r>
            <a:r>
              <a:rPr dirty="0" lang="en-US">
                <a:solidFill>
                  <a:srgbClr val="00B0F0"/>
                </a:solidFill>
                <a:latin typeface="Times New Roman" panose="02020603050405020304" pitchFamily="18" charset="0"/>
                <a:cs typeface="Times New Roman" panose="02020603050405020304" pitchFamily="18" charset="0"/>
              </a:rPr>
              <a:t>non-physical or emotional </a:t>
            </a:r>
            <a:r>
              <a:rPr dirty="0" lang="en-US" smtClean="0">
                <a:solidFill>
                  <a:srgbClr val="00B0F0"/>
                </a:solidFill>
                <a:latin typeface="Times New Roman" panose="02020603050405020304" pitchFamily="18" charset="0"/>
                <a:cs typeface="Times New Roman" panose="02020603050405020304" pitchFamily="18" charset="0"/>
              </a:rPr>
              <a:t>causes</a:t>
            </a:r>
            <a:r>
              <a:rPr dirty="0" lang="en-US" smtClean="0">
                <a:latin typeface="Times New Roman" panose="02020603050405020304" pitchFamily="18" charset="0"/>
                <a:cs typeface="Times New Roman" panose="02020603050405020304" pitchFamily="18" charset="0"/>
              </a:rPr>
              <a:t>. </a:t>
            </a:r>
            <a:r>
              <a:rPr dirty="0" lang="en-US">
                <a:latin typeface="Times New Roman" panose="02020603050405020304" pitchFamily="18" charset="0"/>
                <a:cs typeface="Times New Roman" panose="02020603050405020304" pitchFamily="18" charset="0"/>
              </a:rPr>
              <a:t>H</a:t>
            </a:r>
            <a:r>
              <a:rPr dirty="0" lang="en-US" smtClean="0">
                <a:latin typeface="Times New Roman" panose="02020603050405020304" pitchFamily="18" charset="0"/>
                <a:cs typeface="Times New Roman" panose="02020603050405020304" pitchFamily="18" charset="0"/>
              </a:rPr>
              <a:t>e called it </a:t>
            </a:r>
            <a:r>
              <a:rPr dirty="0" lang="en-US">
                <a:latin typeface="Times New Roman" panose="02020603050405020304" pitchFamily="18" charset="0"/>
                <a:cs typeface="Times New Roman" panose="02020603050405020304" pitchFamily="18" charset="0"/>
              </a:rPr>
              <a:t>as </a:t>
            </a:r>
            <a:r>
              <a:rPr dirty="0" lang="en-US" smtClean="0">
                <a:latin typeface="Times New Roman" panose="02020603050405020304" pitchFamily="18" charset="0"/>
                <a:cs typeface="Times New Roman" panose="02020603050405020304" pitchFamily="18" charset="0"/>
              </a:rPr>
              <a:t>‘</a:t>
            </a:r>
            <a:r>
              <a:rPr b="1" dirty="0" i="1" lang="en-US" smtClean="0">
                <a:solidFill>
                  <a:srgbClr val="00B050"/>
                </a:solidFill>
                <a:latin typeface="Times New Roman" panose="02020603050405020304" pitchFamily="18" charset="0"/>
                <a:cs typeface="Times New Roman" panose="02020603050405020304" pitchFamily="18" charset="0"/>
              </a:rPr>
              <a:t>hysteria</a:t>
            </a:r>
            <a:r>
              <a:rPr dirty="0" lang="en-US" smtClean="0">
                <a:latin typeface="Times New Roman" panose="02020603050405020304" pitchFamily="18" charset="0"/>
                <a:cs typeface="Times New Roman" panose="02020603050405020304" pitchFamily="18" charset="0"/>
              </a:rPr>
              <a:t>’ or conversion reaction.</a:t>
            </a:r>
          </a:p>
          <a:p>
            <a:pPr indent="0" marL="0">
              <a:buNone/>
            </a:pPr>
            <a:endParaRPr dirty="0" lang="en-US" smtClean="0">
              <a:latin typeface="Times New Roman" panose="02020603050405020304" pitchFamily="18" charset="0"/>
              <a:cs typeface="Times New Roman" panose="02020603050405020304" pitchFamily="18" charset="0"/>
            </a:endParaRPr>
          </a:p>
          <a:p>
            <a:r>
              <a:rPr dirty="0" lang="en-US">
                <a:solidFill>
                  <a:srgbClr val="00B0F0"/>
                </a:solidFill>
                <a:latin typeface="Times New Roman" panose="02020603050405020304" pitchFamily="18" charset="0"/>
                <a:cs typeface="Times New Roman" panose="02020603050405020304" pitchFamily="18" charset="0"/>
              </a:rPr>
              <a:t>C</a:t>
            </a:r>
            <a:r>
              <a:rPr dirty="0" lang="en-US" smtClean="0">
                <a:solidFill>
                  <a:srgbClr val="00B0F0"/>
                </a:solidFill>
                <a:latin typeface="Times New Roman" panose="02020603050405020304" pitchFamily="18" charset="0"/>
                <a:cs typeface="Times New Roman" panose="02020603050405020304" pitchFamily="18" charset="0"/>
              </a:rPr>
              <a:t>onflicts </a:t>
            </a:r>
            <a:r>
              <a:rPr dirty="0" lang="en-US">
                <a:solidFill>
                  <a:srgbClr val="00B0F0"/>
                </a:solidFill>
                <a:latin typeface="Times New Roman" panose="02020603050405020304" pitchFamily="18" charset="0"/>
                <a:cs typeface="Times New Roman" panose="02020603050405020304" pitchFamily="18" charset="0"/>
              </a:rPr>
              <a:t>and emotional traumas </a:t>
            </a:r>
            <a:r>
              <a:rPr dirty="0" lang="en-US">
                <a:latin typeface="Times New Roman" panose="02020603050405020304" pitchFamily="18" charset="0"/>
                <a:cs typeface="Times New Roman" panose="02020603050405020304" pitchFamily="18" charset="0"/>
              </a:rPr>
              <a:t>that had occurred in early childhood can be too threatening to be remembered consciously and therefore they become hidden or unconscious and then will remain to affect later </a:t>
            </a:r>
            <a:r>
              <a:rPr dirty="0" lang="en-US" smtClean="0">
                <a:latin typeface="Times New Roman" panose="02020603050405020304" pitchFamily="18" charset="0"/>
                <a:cs typeface="Times New Roman" panose="02020603050405020304" pitchFamily="18" charset="0"/>
              </a:rPr>
              <a:t>behavior</a:t>
            </a:r>
          </a:p>
        </p:txBody>
      </p:sp>
    </p:spTree>
  </p:cSld>
  <p:clrMapOvr>
    <a:masterClrMapping/>
  </p:clrMapOvr>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404" name=""/>
        <p:cNvGrpSpPr/>
        <p:nvPr/>
      </p:nvGrpSpPr>
      <p:grpSpPr>
        <a:xfrm>
          <a:off x="0" y="0"/>
          <a:ext cx="0" cy="0"/>
          <a:chOff x="0" y="0"/>
          <a:chExt cx="0" cy="0"/>
        </a:xfrm>
      </p:grpSpPr>
      <p:sp>
        <p:nvSpPr>
          <p:cNvPr id="1048793" name="Content Placeholder 2"/>
          <p:cNvSpPr>
            <a:spLocks noGrp="1"/>
          </p:cNvSpPr>
          <p:nvPr>
            <p:ph idx="1"/>
          </p:nvPr>
        </p:nvSpPr>
        <p:spPr>
          <a:xfrm>
            <a:off x="304800" y="152400"/>
            <a:ext cx="8382000" cy="6553200"/>
          </a:xfrm>
        </p:spPr>
        <p:txBody>
          <a:bodyPr/>
          <a:p>
            <a:pPr lvl="0">
              <a:lnSpc>
                <a:spcPct val="150000"/>
              </a:lnSpc>
            </a:pPr>
            <a:r>
              <a:rPr dirty="0" sz="2700" lang="en-US">
                <a:solidFill>
                  <a:prstClr val="black"/>
                </a:solidFill>
                <a:latin typeface="Times New Roman" panose="02020603050405020304" pitchFamily="18" charset="0"/>
                <a:cs typeface="Times New Roman" panose="02020603050405020304" pitchFamily="18" charset="0"/>
              </a:rPr>
              <a:t>For example, your heart might race because you have been exercising and not because you are afraid.</a:t>
            </a:r>
          </a:p>
          <a:p>
            <a:pPr lvl="0">
              <a:lnSpc>
                <a:spcPct val="150000"/>
              </a:lnSpc>
            </a:pPr>
            <a:r>
              <a:rPr dirty="0" sz="2700" lang="en-US">
                <a:solidFill>
                  <a:prstClr val="black"/>
                </a:solidFill>
                <a:latin typeface="Times New Roman" panose="02020603050405020304" pitchFamily="18" charset="0"/>
                <a:cs typeface="Times New Roman" panose="02020603050405020304" pitchFamily="18" charset="0"/>
              </a:rPr>
              <a:t>Did not feel that the physical changes aroused by different emotions were distinct enough to allow them to be perceived as different emotions. </a:t>
            </a:r>
          </a:p>
          <a:p>
            <a:pPr lvl="0">
              <a:lnSpc>
                <a:spcPct val="150000"/>
              </a:lnSpc>
            </a:pPr>
            <a:r>
              <a:rPr dirty="0" sz="2700" lang="en-US">
                <a:solidFill>
                  <a:prstClr val="black"/>
                </a:solidFill>
                <a:latin typeface="Times New Roman" panose="02020603050405020304" pitchFamily="18" charset="0"/>
                <a:cs typeface="Times New Roman" panose="02020603050405020304" pitchFamily="18" charset="0"/>
              </a:rPr>
              <a:t> Bard expanded on this idea by stating that the sensory information that comes into the brain is sent simultaneously (by the thalamus) to both the cortex and the organs of the sympathetic nervous system.</a:t>
            </a:r>
            <a:endParaRPr dirty="0" sz="2700" lang="am-ET">
              <a:solidFill>
                <a:prstClr val="black"/>
              </a:solidFill>
              <a:cs typeface="Times New Roman" panose="02020603050405020304" pitchFamily="18" charset="0"/>
            </a:endParaRPr>
          </a:p>
          <a:p>
            <a:endParaRPr dirty="0" lang="am-ET"/>
          </a:p>
        </p:txBody>
      </p:sp>
    </p:spTree>
  </p:cSld>
  <p:clrMapOvr>
    <a:masterClrMapping/>
  </p:clrMapOvr>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405" name=""/>
        <p:cNvGrpSpPr/>
        <p:nvPr/>
      </p:nvGrpSpPr>
      <p:grpSpPr>
        <a:xfrm>
          <a:off x="0" y="0"/>
          <a:ext cx="0" cy="0"/>
          <a:chOff x="0" y="0"/>
          <a:chExt cx="0" cy="0"/>
        </a:xfrm>
      </p:grpSpPr>
      <p:sp>
        <p:nvSpPr>
          <p:cNvPr id="1048794" name="Content Placeholder 2"/>
          <p:cNvSpPr>
            <a:spLocks noGrp="1"/>
          </p:cNvSpPr>
          <p:nvPr>
            <p:ph idx="1"/>
          </p:nvPr>
        </p:nvSpPr>
        <p:spPr>
          <a:xfrm>
            <a:off x="76200" y="381000"/>
            <a:ext cx="8991600" cy="6400800"/>
          </a:xfrm>
        </p:spPr>
        <p:txBody>
          <a:bodyPr>
            <a:normAutofit lnSpcReduction="10000"/>
          </a:bodyPr>
          <a:p>
            <a:r>
              <a:rPr dirty="0" lang="en-US">
                <a:latin typeface="Times New Roman" panose="02020603050405020304" pitchFamily="18" charset="0"/>
                <a:cs typeface="Times New Roman" panose="02020603050405020304" pitchFamily="18" charset="0"/>
              </a:rPr>
              <a:t>The fear and the bodily reactions are, therefore, experienced at the same time-not one after the other. </a:t>
            </a:r>
            <a:r>
              <a:rPr dirty="0" lang="en-US" smtClean="0">
                <a:latin typeface="Times New Roman" panose="02020603050405020304" pitchFamily="18" charset="0"/>
                <a:cs typeface="Times New Roman" panose="02020603050405020304" pitchFamily="18" charset="0"/>
              </a:rPr>
              <a:t>“I </a:t>
            </a:r>
            <a:r>
              <a:rPr dirty="0" lang="en-US">
                <a:latin typeface="Times New Roman" panose="02020603050405020304" pitchFamily="18" charset="0"/>
                <a:cs typeface="Times New Roman" panose="02020603050405020304" pitchFamily="18" charset="0"/>
              </a:rPr>
              <a:t>am afraid and running and </a:t>
            </a:r>
            <a:r>
              <a:rPr dirty="0" lang="en-US" smtClean="0">
                <a:latin typeface="Times New Roman" panose="02020603050405020304" pitchFamily="18" charset="0"/>
                <a:cs typeface="Times New Roman" panose="02020603050405020304" pitchFamily="18" charset="0"/>
              </a:rPr>
              <a:t>aroused”</a:t>
            </a:r>
          </a:p>
          <a:p>
            <a:pPr indent="0" marL="0">
              <a:buNone/>
            </a:pPr>
            <a:r>
              <a:rPr dirty="0" lang="en-US" smtClean="0">
                <a:latin typeface="Times New Roman" panose="02020603050405020304" pitchFamily="18" charset="0"/>
                <a:cs typeface="Times New Roman" panose="02020603050405020304" pitchFamily="18" charset="0"/>
              </a:rPr>
              <a:t>This theory has received credit for improving on the </a:t>
            </a:r>
            <a:r>
              <a:rPr dirty="0" lang="en-US">
                <a:latin typeface="Times New Roman" panose="02020603050405020304" pitchFamily="18" charset="0"/>
                <a:cs typeface="Times New Roman" panose="02020603050405020304" pitchFamily="18" charset="0"/>
              </a:rPr>
              <a:t>J</a:t>
            </a:r>
            <a:r>
              <a:rPr dirty="0" lang="en-US" smtClean="0">
                <a:latin typeface="Times New Roman" panose="02020603050405020304" pitchFamily="18" charset="0"/>
                <a:cs typeface="Times New Roman" panose="02020603050405020304" pitchFamily="18" charset="0"/>
              </a:rPr>
              <a:t>ames- </a:t>
            </a:r>
            <a:r>
              <a:rPr dirty="0" lang="en-US">
                <a:latin typeface="Times New Roman" panose="02020603050405020304" pitchFamily="18" charset="0"/>
                <a:cs typeface="Times New Roman" panose="02020603050405020304" pitchFamily="18" charset="0"/>
              </a:rPr>
              <a:t>L</a:t>
            </a:r>
            <a:r>
              <a:rPr dirty="0" lang="en-US" smtClean="0">
                <a:latin typeface="Times New Roman" panose="02020603050405020304" pitchFamily="18" charset="0"/>
                <a:cs typeface="Times New Roman" panose="02020603050405020304" pitchFamily="18" charset="0"/>
              </a:rPr>
              <a:t>ange theory since it rejects the one to one relationship between physiological changes and specific emotions. However, it has been criticized</a:t>
            </a:r>
          </a:p>
          <a:p>
            <a:pPr indent="-341313" marL="736600">
              <a:buNone/>
            </a:pPr>
            <a:r>
              <a:rPr dirty="0" lang="en-US" smtClean="0">
                <a:latin typeface="Times New Roman" panose="02020603050405020304" pitchFamily="18" charset="0"/>
                <a:cs typeface="Times New Roman" panose="02020603050405020304" pitchFamily="18" charset="0"/>
              </a:rPr>
              <a:t>1. Research suggests that it is not the thalamus that regulates emotional experiences rather the hypothalamus.</a:t>
            </a:r>
          </a:p>
          <a:p>
            <a:pPr indent="-409575" marL="804863">
              <a:buNone/>
            </a:pPr>
            <a:r>
              <a:rPr dirty="0" lang="en-US" smtClean="0">
                <a:latin typeface="Times New Roman" panose="02020603050405020304" pitchFamily="18" charset="0"/>
                <a:cs typeface="Times New Roman" panose="02020603050405020304" pitchFamily="18" charset="0"/>
              </a:rPr>
              <a:t>2. The preposition that both physiological reactions and emotions are activated simultaneously has not been ascertained.</a:t>
            </a:r>
          </a:p>
          <a:p>
            <a:pPr indent="0" marL="0">
              <a:buNone/>
            </a:pPr>
            <a:endParaRPr dirty="0" lang="am-ET"/>
          </a:p>
        </p:txBody>
      </p:sp>
    </p:spTree>
  </p:cSld>
  <p:clrMapOvr>
    <a:masterClrMapping/>
  </p:clrMapOvr>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406" name=""/>
        <p:cNvGrpSpPr/>
        <p:nvPr/>
      </p:nvGrpSpPr>
      <p:grpSpPr>
        <a:xfrm>
          <a:off x="0" y="0"/>
          <a:ext cx="0" cy="0"/>
          <a:chOff x="0" y="0"/>
          <a:chExt cx="0" cy="0"/>
        </a:xfrm>
      </p:grpSpPr>
      <p:sp>
        <p:nvSpPr>
          <p:cNvPr id="1048795" name="Title 1"/>
          <p:cNvSpPr>
            <a:spLocks noGrp="1"/>
          </p:cNvSpPr>
          <p:nvPr>
            <p:ph type="title"/>
          </p:nvPr>
        </p:nvSpPr>
        <p:spPr>
          <a:xfrm>
            <a:off x="457200" y="274638"/>
            <a:ext cx="8229600" cy="411162"/>
          </a:xfrm>
        </p:spPr>
        <p:txBody>
          <a:bodyPr>
            <a:normAutofit fontScale="90000"/>
          </a:bodyPr>
          <a:p>
            <a:r>
              <a:rPr dirty="0" lang="en-US" smtClean="0">
                <a:solidFill>
                  <a:srgbClr val="00B0F0"/>
                </a:solidFill>
                <a:latin typeface="Times New Roman" panose="02020603050405020304" pitchFamily="18" charset="0"/>
                <a:cs typeface="Times New Roman" panose="02020603050405020304" pitchFamily="18" charset="0"/>
              </a:rPr>
              <a:t>The </a:t>
            </a:r>
            <a:r>
              <a:rPr dirty="0" lang="en-US" err="1" smtClean="0">
                <a:solidFill>
                  <a:srgbClr val="00B0F0"/>
                </a:solidFill>
                <a:latin typeface="Times New Roman" panose="02020603050405020304" pitchFamily="18" charset="0"/>
                <a:cs typeface="Times New Roman" panose="02020603050405020304" pitchFamily="18" charset="0"/>
              </a:rPr>
              <a:t>Schachter</a:t>
            </a:r>
            <a:r>
              <a:rPr dirty="0" lang="en-US" smtClean="0">
                <a:solidFill>
                  <a:srgbClr val="00B0F0"/>
                </a:solidFill>
                <a:latin typeface="Times New Roman" panose="02020603050405020304" pitchFamily="18" charset="0"/>
                <a:cs typeface="Times New Roman" panose="02020603050405020304" pitchFamily="18" charset="0"/>
              </a:rPr>
              <a:t>-Singer theory</a:t>
            </a:r>
            <a:endParaRPr dirty="0" lang="am-ET">
              <a:solidFill>
                <a:srgbClr val="00B0F0"/>
              </a:solidFill>
              <a:cs typeface="Times New Roman" panose="02020603050405020304" pitchFamily="18" charset="0"/>
            </a:endParaRPr>
          </a:p>
        </p:txBody>
      </p:sp>
      <p:sp>
        <p:nvSpPr>
          <p:cNvPr id="1048796" name="Content Placeholder 2"/>
          <p:cNvSpPr>
            <a:spLocks noGrp="1"/>
          </p:cNvSpPr>
          <p:nvPr>
            <p:ph idx="1"/>
          </p:nvPr>
        </p:nvSpPr>
        <p:spPr>
          <a:xfrm>
            <a:off x="76200" y="762000"/>
            <a:ext cx="8915400" cy="5943600"/>
          </a:xfrm>
        </p:spPr>
        <p:txBody>
          <a:bodyPr>
            <a:normAutofit fontScale="85000" lnSpcReduction="10000"/>
          </a:bodyPr>
          <a:p>
            <a:r>
              <a:rPr dirty="0" lang="en-US"/>
              <a:t>Also known as the two-factor theory of emotion</a:t>
            </a:r>
            <a:endParaRPr dirty="0" lang="en-US" smtClean="0">
              <a:latin typeface="Times New Roman" panose="02020603050405020304" pitchFamily="18" charset="0"/>
              <a:cs typeface="Times New Roman" panose="02020603050405020304" pitchFamily="18" charset="0"/>
            </a:endParaRPr>
          </a:p>
          <a:p>
            <a:r>
              <a:rPr dirty="0" lang="en-US" smtClean="0">
                <a:latin typeface="Times New Roman" panose="02020603050405020304" pitchFamily="18" charset="0"/>
                <a:cs typeface="Times New Roman" panose="02020603050405020304" pitchFamily="18" charset="0"/>
              </a:rPr>
              <a:t>According </a:t>
            </a:r>
            <a:r>
              <a:rPr dirty="0" lang="en-US">
                <a:latin typeface="Times New Roman" panose="02020603050405020304" pitchFamily="18" charset="0"/>
                <a:cs typeface="Times New Roman" panose="02020603050405020304" pitchFamily="18" charset="0"/>
              </a:rPr>
              <a:t>to the </a:t>
            </a:r>
            <a:r>
              <a:rPr dirty="0" lang="en-US" err="1">
                <a:latin typeface="Times New Roman" panose="02020603050405020304" pitchFamily="18" charset="0"/>
                <a:cs typeface="Times New Roman" panose="02020603050405020304" pitchFamily="18" charset="0"/>
              </a:rPr>
              <a:t>Schachter</a:t>
            </a:r>
            <a:r>
              <a:rPr dirty="0" lang="en-US">
                <a:latin typeface="Times New Roman" panose="02020603050405020304" pitchFamily="18" charset="0"/>
                <a:cs typeface="Times New Roman" panose="02020603050405020304" pitchFamily="18" charset="0"/>
              </a:rPr>
              <a:t>-Singer theory, emotions are the result of both physiological and cognitive processes</a:t>
            </a:r>
            <a:r>
              <a:rPr dirty="0" lang="en-US" smtClean="0">
                <a:latin typeface="Times New Roman" panose="02020603050405020304" pitchFamily="18" charset="0"/>
                <a:cs typeface="Times New Roman" panose="02020603050405020304" pitchFamily="18" charset="0"/>
              </a:rPr>
              <a:t>.</a:t>
            </a:r>
          </a:p>
          <a:p>
            <a:r>
              <a:rPr dirty="0" lang="en-US" smtClean="0">
                <a:latin typeface="Times New Roman" panose="02020603050405020304" pitchFamily="18" charset="0"/>
                <a:cs typeface="Times New Roman" panose="02020603050405020304" pitchFamily="18" charset="0"/>
              </a:rPr>
              <a:t>Proposed </a:t>
            </a:r>
            <a:r>
              <a:rPr dirty="0" lang="en-US">
                <a:latin typeface="Times New Roman" panose="02020603050405020304" pitchFamily="18" charset="0"/>
                <a:cs typeface="Times New Roman" panose="02020603050405020304" pitchFamily="18" charset="0"/>
              </a:rPr>
              <a:t>that two things have to happen before emotion occurs: </a:t>
            </a:r>
            <a:endParaRPr dirty="0" lang="en-US" smtClean="0">
              <a:latin typeface="Times New Roman" panose="02020603050405020304" pitchFamily="18" charset="0"/>
              <a:cs typeface="Times New Roman" panose="02020603050405020304" pitchFamily="18" charset="0"/>
            </a:endParaRPr>
          </a:p>
          <a:p>
            <a:pPr indent="-457200" marL="800100">
              <a:buFont typeface="Wingdings" panose="05000000000000000000" pitchFamily="2" charset="2"/>
              <a:buChar char="ü"/>
            </a:pPr>
            <a:r>
              <a:rPr dirty="0" lang="en-US">
                <a:latin typeface="Times New Roman" panose="02020603050405020304" pitchFamily="18" charset="0"/>
                <a:cs typeface="Times New Roman" panose="02020603050405020304" pitchFamily="18" charset="0"/>
              </a:rPr>
              <a:t>T</a:t>
            </a:r>
            <a:r>
              <a:rPr dirty="0" lang="en-US" smtClean="0">
                <a:latin typeface="Times New Roman" panose="02020603050405020304" pitchFamily="18" charset="0"/>
                <a:cs typeface="Times New Roman" panose="02020603050405020304" pitchFamily="18" charset="0"/>
              </a:rPr>
              <a:t>he </a:t>
            </a:r>
            <a:r>
              <a:rPr dirty="0" lang="en-US">
                <a:latin typeface="Times New Roman" panose="02020603050405020304" pitchFamily="18" charset="0"/>
                <a:cs typeface="Times New Roman" panose="02020603050405020304" pitchFamily="18" charset="0"/>
              </a:rPr>
              <a:t>physical arousal and </a:t>
            </a:r>
          </a:p>
          <a:p>
            <a:pPr indent="-457200" marL="800100">
              <a:buFont typeface="Wingdings" panose="05000000000000000000" pitchFamily="2" charset="2"/>
              <a:buChar char="ü"/>
            </a:pPr>
            <a:r>
              <a:rPr dirty="0" lang="en-US" smtClean="0">
                <a:latin typeface="Times New Roman" panose="02020603050405020304" pitchFamily="18" charset="0"/>
                <a:cs typeface="Times New Roman" panose="02020603050405020304" pitchFamily="18" charset="0"/>
              </a:rPr>
              <a:t>Labeling </a:t>
            </a:r>
            <a:r>
              <a:rPr dirty="0" lang="en-US">
                <a:latin typeface="Times New Roman" panose="02020603050405020304" pitchFamily="18" charset="0"/>
                <a:cs typeface="Times New Roman" panose="02020603050405020304" pitchFamily="18" charset="0"/>
              </a:rPr>
              <a:t>of the arousal base on cues from the surrounding environment</a:t>
            </a:r>
            <a:r>
              <a:rPr dirty="0" lang="en-US" smtClean="0">
                <a:latin typeface="Times New Roman" panose="02020603050405020304" pitchFamily="18" charset="0"/>
                <a:cs typeface="Times New Roman" panose="02020603050405020304" pitchFamily="18" charset="0"/>
              </a:rPr>
              <a:t>.</a:t>
            </a:r>
          </a:p>
          <a:p>
            <a:pPr indent="-341313" marL="395288"/>
            <a:r>
              <a:rPr dirty="0" lang="en-US" smtClean="0">
                <a:latin typeface="Times New Roman" panose="02020603050405020304" pitchFamily="18" charset="0"/>
                <a:cs typeface="Times New Roman" panose="02020603050405020304" pitchFamily="18" charset="0"/>
              </a:rPr>
              <a:t>The theory proposes that while experiencing physiological changes or arousal, the individual checks around his environment to determine whether or not his observations of the environment bear out the arousal.</a:t>
            </a:r>
          </a:p>
          <a:p>
            <a:pPr indent="-341313" marL="395288"/>
            <a:r>
              <a:rPr dirty="0" lang="en-US" smtClean="0">
                <a:latin typeface="Times New Roman" panose="02020603050405020304" pitchFamily="18" charset="0"/>
                <a:cs typeface="Times New Roman" panose="02020603050405020304" pitchFamily="18" charset="0"/>
              </a:rPr>
              <a:t>Depending on the outcome of his assessment(cognition), the individual may feel one type of </a:t>
            </a:r>
            <a:r>
              <a:rPr dirty="0" lang="en-US">
                <a:latin typeface="Times New Roman" panose="02020603050405020304" pitchFamily="18" charset="0"/>
                <a:cs typeface="Times New Roman" panose="02020603050405020304" pitchFamily="18" charset="0"/>
              </a:rPr>
              <a:t>e</a:t>
            </a:r>
            <a:r>
              <a:rPr dirty="0" lang="en-US" smtClean="0">
                <a:latin typeface="Times New Roman" panose="02020603050405020304" pitchFamily="18" charset="0"/>
                <a:cs typeface="Times New Roman" panose="02020603050405020304" pitchFamily="18" charset="0"/>
              </a:rPr>
              <a:t>motion.</a:t>
            </a:r>
            <a:endParaRPr dirty="0" lang="am-ET">
              <a:cs typeface="Times New Roman" panose="02020603050405020304" pitchFamily="18" charset="0"/>
            </a:endParaRPr>
          </a:p>
        </p:txBody>
      </p:sp>
    </p:spTree>
  </p:cSld>
  <p:clrMapOvr>
    <a:masterClrMapping/>
  </p:clrMapOvr>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407" name=""/>
        <p:cNvGrpSpPr/>
        <p:nvPr/>
      </p:nvGrpSpPr>
      <p:grpSpPr>
        <a:xfrm>
          <a:off x="0" y="0"/>
          <a:ext cx="0" cy="0"/>
          <a:chOff x="0" y="0"/>
          <a:chExt cx="0" cy="0"/>
        </a:xfrm>
      </p:grpSpPr>
      <p:sp>
        <p:nvSpPr>
          <p:cNvPr id="1048797" name="Content Placeholder 2"/>
          <p:cNvSpPr>
            <a:spLocks noGrp="1"/>
          </p:cNvSpPr>
          <p:nvPr>
            <p:ph idx="1"/>
          </p:nvPr>
        </p:nvSpPr>
        <p:spPr>
          <a:xfrm>
            <a:off x="0" y="152400"/>
            <a:ext cx="9067800" cy="6553200"/>
          </a:xfrm>
        </p:spPr>
        <p:txBody>
          <a:bodyPr>
            <a:normAutofit lnSpcReduction="10000"/>
          </a:bodyPr>
          <a:p>
            <a:r>
              <a:rPr dirty="0" lang="en-US" smtClean="0">
                <a:latin typeface="Times New Roman" panose="02020603050405020304" pitchFamily="18" charset="0"/>
                <a:cs typeface="Times New Roman" panose="02020603050405020304" pitchFamily="18" charset="0"/>
              </a:rPr>
              <a:t>Like James-</a:t>
            </a:r>
            <a:r>
              <a:rPr dirty="0" lang="en-US" err="1" smtClean="0">
                <a:latin typeface="Times New Roman" panose="02020603050405020304" pitchFamily="18" charset="0"/>
                <a:cs typeface="Times New Roman" panose="02020603050405020304" pitchFamily="18" charset="0"/>
              </a:rPr>
              <a:t>lange</a:t>
            </a:r>
            <a:r>
              <a:rPr dirty="0" lang="en-US" smtClean="0">
                <a:latin typeface="Times New Roman" panose="02020603050405020304" pitchFamily="18" charset="0"/>
                <a:cs typeface="Times New Roman" panose="02020603050405020304" pitchFamily="18" charset="0"/>
              </a:rPr>
              <a:t> theory, it recognizes the importance of physiological changes/ arousal in emotional experience.</a:t>
            </a:r>
          </a:p>
          <a:p>
            <a:r>
              <a:rPr dirty="0" lang="en-US" smtClean="0">
                <a:latin typeface="Times New Roman" panose="02020603050405020304" pitchFamily="18" charset="0"/>
                <a:cs typeface="Times New Roman" panose="02020603050405020304" pitchFamily="18" charset="0"/>
              </a:rPr>
              <a:t>Like canon bard theory, it recognizes the difficulty of associating a particular physiological change with a specific emotion.</a:t>
            </a:r>
          </a:p>
          <a:p>
            <a:pPr indent="284163"/>
            <a:r>
              <a:rPr dirty="0" lang="en-US" smtClean="0">
                <a:latin typeface="Times New Roman" panose="02020603050405020304" pitchFamily="18" charset="0"/>
                <a:cs typeface="Times New Roman" panose="02020603050405020304" pitchFamily="18" charset="0"/>
              </a:rPr>
              <a:t>For </a:t>
            </a:r>
            <a:r>
              <a:rPr dirty="0" lang="en-US">
                <a:latin typeface="Times New Roman" panose="02020603050405020304" pitchFamily="18" charset="0"/>
                <a:cs typeface="Times New Roman" panose="02020603050405020304" pitchFamily="18" charset="0"/>
              </a:rPr>
              <a:t>example, if you experience a racing heart and sweating palms during an important math exam, you will probably identify the emotion as anxiety. </a:t>
            </a:r>
            <a:endParaRPr dirty="0" lang="en-US" smtClean="0">
              <a:latin typeface="Times New Roman" panose="02020603050405020304" pitchFamily="18" charset="0"/>
              <a:cs typeface="Times New Roman" panose="02020603050405020304" pitchFamily="18" charset="0"/>
            </a:endParaRPr>
          </a:p>
          <a:p>
            <a:pPr indent="284163"/>
            <a:r>
              <a:rPr dirty="0" lang="en-US" smtClean="0">
                <a:latin typeface="Times New Roman" panose="02020603050405020304" pitchFamily="18" charset="0"/>
                <a:cs typeface="Times New Roman" panose="02020603050405020304" pitchFamily="18" charset="0"/>
              </a:rPr>
              <a:t>If </a:t>
            </a:r>
            <a:r>
              <a:rPr dirty="0" lang="en-US">
                <a:latin typeface="Times New Roman" panose="02020603050405020304" pitchFamily="18" charset="0"/>
                <a:cs typeface="Times New Roman" panose="02020603050405020304" pitchFamily="18" charset="0"/>
              </a:rPr>
              <a:t>you experience the same physical responses on a date with your significant other, you might interpret those responses as love, affection, or arousal</a:t>
            </a:r>
            <a:r>
              <a:rPr dirty="0" lang="en-US" smtClean="0">
                <a:latin typeface="Times New Roman" panose="02020603050405020304" pitchFamily="18" charset="0"/>
                <a:cs typeface="Times New Roman" panose="02020603050405020304" pitchFamily="18" charset="0"/>
              </a:rPr>
              <a:t>.</a:t>
            </a:r>
          </a:p>
        </p:txBody>
      </p:sp>
    </p:spTree>
  </p:cSld>
  <p:clrMapOvr>
    <a:masterClrMapping/>
  </p:clrMapOvr>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408" name=""/>
        <p:cNvGrpSpPr/>
        <p:nvPr/>
      </p:nvGrpSpPr>
      <p:grpSpPr>
        <a:xfrm>
          <a:off x="0" y="0"/>
          <a:ext cx="0" cy="0"/>
          <a:chOff x="0" y="0"/>
          <a:chExt cx="0" cy="0"/>
        </a:xfrm>
      </p:grpSpPr>
      <p:sp>
        <p:nvSpPr>
          <p:cNvPr id="1048798" name="Content Placeholder 2"/>
          <p:cNvSpPr>
            <a:spLocks noGrp="1"/>
          </p:cNvSpPr>
          <p:nvPr>
            <p:ph idx="1"/>
          </p:nvPr>
        </p:nvSpPr>
        <p:spPr>
          <a:xfrm>
            <a:off x="304800" y="152400"/>
            <a:ext cx="8229600" cy="6553200"/>
          </a:xfrm>
        </p:spPr>
        <p:txBody>
          <a:bodyPr/>
          <a:p>
            <a:pPr lvl="0">
              <a:lnSpc>
                <a:spcPct val="150000"/>
              </a:lnSpc>
            </a:pPr>
            <a:r>
              <a:rPr dirty="0" sz="2500" lang="en-US">
                <a:solidFill>
                  <a:prstClr val="black"/>
                </a:solidFill>
                <a:latin typeface="Times New Roman" panose="02020603050405020304" pitchFamily="18" charset="0"/>
                <a:cs typeface="Times New Roman" panose="02020603050405020304" pitchFamily="18" charset="0"/>
              </a:rPr>
              <a:t>The theory also highlights the importance of cognition in emotional experience. However, </a:t>
            </a:r>
          </a:p>
          <a:p>
            <a:pPr lvl="0">
              <a:lnSpc>
                <a:spcPct val="150000"/>
              </a:lnSpc>
            </a:pPr>
            <a:r>
              <a:rPr dirty="0" sz="2500" lang="en-US">
                <a:solidFill>
                  <a:prstClr val="black"/>
                </a:solidFill>
                <a:latin typeface="Times New Roman" panose="02020603050405020304" pitchFamily="18" charset="0"/>
                <a:cs typeface="Times New Roman" panose="02020603050405020304" pitchFamily="18" charset="0"/>
              </a:rPr>
              <a:t>In trying to give meaning to physiological arousal, individuals seem to check not just their immediate environment but also their memory about past related experiences</a:t>
            </a:r>
          </a:p>
          <a:p>
            <a:pPr lvl="0">
              <a:lnSpc>
                <a:spcPct val="150000"/>
              </a:lnSpc>
            </a:pPr>
            <a:r>
              <a:rPr dirty="0" sz="2500" lang="en-US">
                <a:solidFill>
                  <a:prstClr val="black"/>
                </a:solidFill>
                <a:latin typeface="Times New Roman" panose="02020603050405020304" pitchFamily="18" charset="0"/>
                <a:cs typeface="Times New Roman" panose="02020603050405020304" pitchFamily="18" charset="0"/>
              </a:rPr>
              <a:t>The theory seems helpful in explaining emotional experience mainly in unfamiliar situations where the arousal may be relatively unclear.</a:t>
            </a:r>
            <a:endParaRPr dirty="0" sz="2500" lang="am-ET">
              <a:solidFill>
                <a:prstClr val="black"/>
              </a:solidFill>
              <a:cs typeface="Times New Roman" panose="02020603050405020304" pitchFamily="18" charset="0"/>
            </a:endParaRPr>
          </a:p>
          <a:p>
            <a:endParaRPr dirty="0" lang="am-ET"/>
          </a:p>
        </p:txBody>
      </p:sp>
    </p:spTree>
  </p:cSld>
  <p:clrMapOvr>
    <a:masterClrMapping/>
  </p:clrMapOvr>
  <p:timing/>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409" name=""/>
        <p:cNvGrpSpPr/>
        <p:nvPr/>
      </p:nvGrpSpPr>
      <p:grpSpPr>
        <a:xfrm>
          <a:off x="0" y="0"/>
          <a:ext cx="0" cy="0"/>
          <a:chOff x="0" y="0"/>
          <a:chExt cx="0" cy="0"/>
        </a:xfrm>
      </p:grpSpPr>
      <p:sp>
        <p:nvSpPr>
          <p:cNvPr id="1048799" name="Title 1"/>
          <p:cNvSpPr>
            <a:spLocks noGrp="1"/>
          </p:cNvSpPr>
          <p:nvPr>
            <p:ph type="title"/>
          </p:nvPr>
        </p:nvSpPr>
        <p:spPr/>
        <p:txBody>
          <a:bodyPr/>
          <a:p>
            <a:endParaRPr lang="am-ET"/>
          </a:p>
        </p:txBody>
      </p:sp>
      <p:sp>
        <p:nvSpPr>
          <p:cNvPr id="1048800" name="Content Placeholder 2"/>
          <p:cNvSpPr>
            <a:spLocks noGrp="1"/>
          </p:cNvSpPr>
          <p:nvPr>
            <p:ph idx="1"/>
          </p:nvPr>
        </p:nvSpPr>
        <p:spPr/>
        <p:txBody>
          <a:bodyPr/>
          <a:p>
            <a:endParaRPr lang="am-ET"/>
          </a:p>
        </p:txBody>
      </p:sp>
      <p:pic>
        <p:nvPicPr>
          <p:cNvPr id="2097157" name="Picture 2"/>
          <p:cNvPicPr>
            <a:picLocks noChangeAspect="1" noChangeArrowheads="1"/>
          </p:cNvPicPr>
          <p:nvPr/>
        </p:nvPicPr>
        <p:blipFill>
          <a:blip xmlns:r="http://schemas.openxmlformats.org/officeDocument/2006/relationships" r:embed="rId1"/>
          <a:srcRect/>
          <a:stretch>
            <a:fillRect/>
          </a:stretch>
        </p:blipFill>
        <p:spPr bwMode="auto">
          <a:xfrm>
            <a:off x="0" y="1"/>
            <a:ext cx="9144000" cy="6705600"/>
          </a:xfrm>
          <a:prstGeom prst="rect"/>
          <a:noFill/>
          <a:ln>
            <a:noFill/>
          </a:ln>
        </p:spPr>
      </p:pic>
    </p:spTree>
  </p:cSld>
  <p:clrMapOvr>
    <a:masterClrMapping/>
  </p:clrMapOvr>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410" name=""/>
        <p:cNvGrpSpPr/>
        <p:nvPr/>
      </p:nvGrpSpPr>
      <p:grpSpPr>
        <a:xfrm>
          <a:off x="0" y="0"/>
          <a:ext cx="0" cy="0"/>
          <a:chOff x="0" y="0"/>
          <a:chExt cx="0" cy="0"/>
        </a:xfrm>
      </p:grpSpPr>
      <p:sp>
        <p:nvSpPr>
          <p:cNvPr id="1048801" name="Title 1"/>
          <p:cNvSpPr>
            <a:spLocks noGrp="1"/>
          </p:cNvSpPr>
          <p:nvPr>
            <p:ph type="title"/>
          </p:nvPr>
        </p:nvSpPr>
        <p:spPr>
          <a:xfrm>
            <a:off x="457200" y="76200"/>
            <a:ext cx="8229600" cy="685800"/>
          </a:xfrm>
        </p:spPr>
        <p:txBody>
          <a:bodyPr>
            <a:normAutofit fontScale="90000"/>
          </a:bodyPr>
          <a:p>
            <a:r>
              <a:rPr dirty="0" lang="en-US" smtClean="0">
                <a:solidFill>
                  <a:srgbClr val="FF0000"/>
                </a:solidFill>
                <a:latin typeface="Times New Roman" panose="02020603050405020304" pitchFamily="18" charset="0"/>
                <a:cs typeface="Times New Roman" panose="02020603050405020304" pitchFamily="18" charset="0"/>
              </a:rPr>
              <a:t>CHAPTER SIX</a:t>
            </a:r>
            <a:endParaRPr dirty="0" lang="am-ET">
              <a:solidFill>
                <a:srgbClr val="FF0000"/>
              </a:solidFill>
              <a:cs typeface="Times New Roman" panose="02020603050405020304" pitchFamily="18" charset="0"/>
            </a:endParaRPr>
          </a:p>
        </p:txBody>
      </p:sp>
      <p:sp>
        <p:nvSpPr>
          <p:cNvPr id="1048802" name="Content Placeholder 2"/>
          <p:cNvSpPr>
            <a:spLocks noGrp="1"/>
          </p:cNvSpPr>
          <p:nvPr>
            <p:ph idx="1"/>
          </p:nvPr>
        </p:nvSpPr>
        <p:spPr>
          <a:xfrm>
            <a:off x="76200" y="685800"/>
            <a:ext cx="8915400" cy="6019800"/>
          </a:xfrm>
        </p:spPr>
        <p:txBody>
          <a:bodyPr>
            <a:normAutofit fontScale="92500"/>
          </a:bodyPr>
          <a:p>
            <a:pPr algn="ctr" indent="0" marL="0">
              <a:buNone/>
            </a:pPr>
            <a:r>
              <a:rPr dirty="0" lang="en-US" smtClean="0">
                <a:latin typeface="Algerian" panose="04020705040A02060702" pitchFamily="82" charset="0"/>
              </a:rPr>
              <a:t>PERSONALITY</a:t>
            </a:r>
          </a:p>
          <a:p>
            <a:pPr indent="0" marL="0">
              <a:buNone/>
            </a:pPr>
            <a:r>
              <a:rPr b="1" dirty="0" lang="en-US">
                <a:latin typeface="Times New Roman" panose="02020603050405020304" pitchFamily="18" charset="0"/>
                <a:cs typeface="Times New Roman" panose="02020603050405020304" pitchFamily="18" charset="0"/>
              </a:rPr>
              <a:t>Learning Outcomes </a:t>
            </a:r>
            <a:endParaRPr b="1" dirty="0" lang="en-US" smtClean="0">
              <a:latin typeface="Times New Roman" panose="02020603050405020304" pitchFamily="18" charset="0"/>
              <a:cs typeface="Times New Roman" panose="02020603050405020304" pitchFamily="18" charset="0"/>
            </a:endParaRPr>
          </a:p>
          <a:p>
            <a:pPr indent="0" marL="0">
              <a:buNone/>
            </a:pPr>
            <a:r>
              <a:rPr dirty="0" lang="en-US" smtClean="0">
                <a:latin typeface="Times New Roman" panose="02020603050405020304" pitchFamily="18" charset="0"/>
                <a:cs typeface="Times New Roman" panose="02020603050405020304" pitchFamily="18" charset="0"/>
              </a:rPr>
              <a:t>After </a:t>
            </a:r>
            <a:r>
              <a:rPr dirty="0" lang="en-US">
                <a:latin typeface="Times New Roman" panose="02020603050405020304" pitchFamily="18" charset="0"/>
                <a:cs typeface="Times New Roman" panose="02020603050405020304" pitchFamily="18" charset="0"/>
              </a:rPr>
              <a:t>completion of this chapter, you will be able to: </a:t>
            </a:r>
          </a:p>
          <a:p>
            <a:pPr>
              <a:buFont typeface="Wingdings" panose="05000000000000000000" pitchFamily="2" charset="2"/>
              <a:buChar char="Ø"/>
            </a:pPr>
            <a:r>
              <a:rPr dirty="0" lang="en-US" smtClean="0">
                <a:latin typeface="Times New Roman" panose="02020603050405020304" pitchFamily="18" charset="0"/>
                <a:cs typeface="Times New Roman" panose="02020603050405020304" pitchFamily="18" charset="0"/>
              </a:rPr>
              <a:t>Define </a:t>
            </a:r>
            <a:r>
              <a:rPr dirty="0" lang="en-US">
                <a:latin typeface="Times New Roman" panose="02020603050405020304" pitchFamily="18" charset="0"/>
                <a:cs typeface="Times New Roman" panose="02020603050405020304" pitchFamily="18" charset="0"/>
              </a:rPr>
              <a:t>personality </a:t>
            </a:r>
          </a:p>
          <a:p>
            <a:pPr>
              <a:buFont typeface="Wingdings" panose="05000000000000000000" pitchFamily="2" charset="2"/>
              <a:buChar char="Ø"/>
            </a:pPr>
            <a:r>
              <a:rPr dirty="0" lang="en-US" smtClean="0">
                <a:latin typeface="Times New Roman" panose="02020603050405020304" pitchFamily="18" charset="0"/>
                <a:cs typeface="Times New Roman" panose="02020603050405020304" pitchFamily="18" charset="0"/>
              </a:rPr>
              <a:t>Discuss </a:t>
            </a:r>
            <a:r>
              <a:rPr dirty="0" lang="en-US">
                <a:latin typeface="Times New Roman" panose="02020603050405020304" pitchFamily="18" charset="0"/>
                <a:cs typeface="Times New Roman" panose="02020603050405020304" pitchFamily="18" charset="0"/>
              </a:rPr>
              <a:t>the natures of psychoanalytic theory </a:t>
            </a:r>
          </a:p>
          <a:p>
            <a:pPr>
              <a:buFont typeface="Wingdings" panose="05000000000000000000" pitchFamily="2" charset="2"/>
              <a:buChar char="Ø"/>
            </a:pPr>
            <a:r>
              <a:rPr dirty="0" lang="en-US" smtClean="0">
                <a:latin typeface="Times New Roman" panose="02020603050405020304" pitchFamily="18" charset="0"/>
                <a:cs typeface="Times New Roman" panose="02020603050405020304" pitchFamily="18" charset="0"/>
              </a:rPr>
              <a:t>Identify </a:t>
            </a:r>
            <a:r>
              <a:rPr dirty="0" lang="en-US">
                <a:latin typeface="Times New Roman" panose="02020603050405020304" pitchFamily="18" charset="0"/>
                <a:cs typeface="Times New Roman" panose="02020603050405020304" pitchFamily="18" charset="0"/>
              </a:rPr>
              <a:t>the structures of personality </a:t>
            </a:r>
          </a:p>
          <a:p>
            <a:pPr>
              <a:buFont typeface="Wingdings" panose="05000000000000000000" pitchFamily="2" charset="2"/>
              <a:buChar char="Ø"/>
            </a:pPr>
            <a:r>
              <a:rPr dirty="0" lang="en-US" smtClean="0">
                <a:latin typeface="Times New Roman" panose="02020603050405020304" pitchFamily="18" charset="0"/>
                <a:cs typeface="Times New Roman" panose="02020603050405020304" pitchFamily="18" charset="0"/>
              </a:rPr>
              <a:t>Explain </a:t>
            </a:r>
            <a:r>
              <a:rPr dirty="0" lang="en-US">
                <a:latin typeface="Times New Roman" panose="02020603050405020304" pitchFamily="18" charset="0"/>
                <a:cs typeface="Times New Roman" panose="02020603050405020304" pitchFamily="18" charset="0"/>
              </a:rPr>
              <a:t>psychological defense mechanisms </a:t>
            </a:r>
          </a:p>
          <a:p>
            <a:pPr>
              <a:buFont typeface="Wingdings" panose="05000000000000000000" pitchFamily="2" charset="2"/>
              <a:buChar char="Ø"/>
            </a:pPr>
            <a:r>
              <a:rPr dirty="0" lang="en-US" smtClean="0">
                <a:latin typeface="Times New Roman" panose="02020603050405020304" pitchFamily="18" charset="0"/>
                <a:cs typeface="Times New Roman" panose="02020603050405020304" pitchFamily="18" charset="0"/>
              </a:rPr>
              <a:t>Explain </a:t>
            </a:r>
            <a:r>
              <a:rPr dirty="0" lang="en-US">
                <a:latin typeface="Times New Roman" panose="02020603050405020304" pitchFamily="18" charset="0"/>
                <a:cs typeface="Times New Roman" panose="02020603050405020304" pitchFamily="18" charset="0"/>
              </a:rPr>
              <a:t>the essence of the trait theory of personality </a:t>
            </a:r>
            <a:r>
              <a:rPr dirty="0" lang="en-US" smtClean="0">
                <a:latin typeface="Times New Roman" panose="02020603050405020304" pitchFamily="18" charset="0"/>
                <a:cs typeface="Times New Roman" panose="02020603050405020304" pitchFamily="18" charset="0"/>
              </a:rPr>
              <a:t>Discuss </a:t>
            </a:r>
            <a:r>
              <a:rPr dirty="0" lang="en-US">
                <a:latin typeface="Times New Roman" panose="02020603050405020304" pitchFamily="18" charset="0"/>
                <a:cs typeface="Times New Roman" panose="02020603050405020304" pitchFamily="18" charset="0"/>
              </a:rPr>
              <a:t>the five factor model of personality </a:t>
            </a:r>
          </a:p>
          <a:p>
            <a:pPr>
              <a:buFont typeface="Wingdings" panose="05000000000000000000" pitchFamily="2" charset="2"/>
              <a:buChar char="Ø"/>
            </a:pPr>
            <a:r>
              <a:rPr dirty="0" lang="en-US" smtClean="0">
                <a:latin typeface="Times New Roman" panose="02020603050405020304" pitchFamily="18" charset="0"/>
                <a:cs typeface="Times New Roman" panose="02020603050405020304" pitchFamily="18" charset="0"/>
              </a:rPr>
              <a:t>Explain </a:t>
            </a:r>
            <a:r>
              <a:rPr dirty="0" lang="en-US">
                <a:latin typeface="Times New Roman" panose="02020603050405020304" pitchFamily="18" charset="0"/>
                <a:cs typeface="Times New Roman" panose="02020603050405020304" pitchFamily="18" charset="0"/>
              </a:rPr>
              <a:t>the essence of humanistic theory of personality </a:t>
            </a:r>
            <a:endParaRPr dirty="0" lang="am-ET">
              <a:cs typeface="Times New Roman" panose="02020603050405020304" pitchFamily="18" charset="0"/>
            </a:endParaRPr>
          </a:p>
        </p:txBody>
      </p:sp>
    </p:spTree>
  </p:cSld>
  <p:clrMapOvr>
    <a:masterClrMapping/>
  </p:clrMapOvr>
  <p:timing/>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411" name=""/>
        <p:cNvGrpSpPr/>
        <p:nvPr/>
      </p:nvGrpSpPr>
      <p:grpSpPr>
        <a:xfrm>
          <a:off x="0" y="0"/>
          <a:ext cx="0" cy="0"/>
          <a:chOff x="0" y="0"/>
          <a:chExt cx="0" cy="0"/>
        </a:xfrm>
      </p:grpSpPr>
      <p:sp>
        <p:nvSpPr>
          <p:cNvPr id="1048803" name="Content Placeholder 2"/>
          <p:cNvSpPr>
            <a:spLocks noGrp="1"/>
          </p:cNvSpPr>
          <p:nvPr>
            <p:ph idx="1"/>
          </p:nvPr>
        </p:nvSpPr>
        <p:spPr>
          <a:xfrm>
            <a:off x="152400" y="152400"/>
            <a:ext cx="8763000" cy="6553200"/>
          </a:xfrm>
        </p:spPr>
        <p:txBody>
          <a:bodyPr>
            <a:normAutofit/>
          </a:bodyPr>
          <a:p>
            <a:pPr indent="0" marL="0">
              <a:buNone/>
            </a:pPr>
            <a:r>
              <a:rPr b="1" dirty="0" lang="en-GB">
                <a:solidFill>
                  <a:srgbClr val="FF0000"/>
                </a:solidFill>
                <a:latin typeface="Times New Roman" pitchFamily="18" charset="0"/>
                <a:cs typeface="Times New Roman" pitchFamily="18" charset="0"/>
              </a:rPr>
              <a:t>w</a:t>
            </a:r>
            <a:r>
              <a:rPr b="1" dirty="0" lang="en-GB" smtClean="0">
                <a:solidFill>
                  <a:srgbClr val="FF0000"/>
                </a:solidFill>
                <a:latin typeface="Times New Roman" pitchFamily="18" charset="0"/>
                <a:cs typeface="Times New Roman" pitchFamily="18" charset="0"/>
              </a:rPr>
              <a:t>hat is personality?</a:t>
            </a:r>
          </a:p>
          <a:p>
            <a:r>
              <a:rPr dirty="0" lang="en-GB">
                <a:latin typeface="Times New Roman" pitchFamily="18" charset="0"/>
                <a:cs typeface="Times New Roman" pitchFamily="18" charset="0"/>
              </a:rPr>
              <a:t>D</a:t>
            </a:r>
            <a:r>
              <a:rPr dirty="0" lang="en-GB" smtClean="0">
                <a:latin typeface="Times New Roman" pitchFamily="18" charset="0"/>
                <a:cs typeface="Times New Roman" pitchFamily="18" charset="0"/>
              </a:rPr>
              <a:t>erived </a:t>
            </a:r>
            <a:r>
              <a:rPr dirty="0" lang="en-GB">
                <a:latin typeface="Times New Roman" pitchFamily="18" charset="0"/>
                <a:cs typeface="Times New Roman" pitchFamily="18" charset="0"/>
              </a:rPr>
              <a:t>from the word </a:t>
            </a:r>
            <a:r>
              <a:rPr dirty="0" lang="en-GB" smtClean="0">
                <a:latin typeface="Times New Roman" pitchFamily="18" charset="0"/>
                <a:cs typeface="Times New Roman" pitchFamily="18" charset="0"/>
              </a:rPr>
              <a:t>‘persona</a:t>
            </a:r>
            <a:r>
              <a:rPr dirty="0" lang="en-GB">
                <a:latin typeface="Times New Roman" pitchFamily="18" charset="0"/>
                <a:cs typeface="Times New Roman" pitchFamily="18" charset="0"/>
              </a:rPr>
              <a:t>‘, which has Greek and Latin roots and refers to the </a:t>
            </a:r>
            <a:r>
              <a:rPr b="1" dirty="0" i="1" lang="en-GB">
                <a:solidFill>
                  <a:srgbClr val="FF0000"/>
                </a:solidFill>
                <a:latin typeface="Times New Roman" pitchFamily="18" charset="0"/>
                <a:cs typeface="Times New Roman" pitchFamily="18" charset="0"/>
              </a:rPr>
              <a:t>theatrical masks </a:t>
            </a:r>
            <a:r>
              <a:rPr dirty="0" lang="en-GB">
                <a:latin typeface="Times New Roman" pitchFamily="18" charset="0"/>
                <a:cs typeface="Times New Roman" pitchFamily="18" charset="0"/>
              </a:rPr>
              <a:t>worn by Greek actors. </a:t>
            </a:r>
            <a:endParaRPr dirty="0" lang="en-GB" smtClean="0">
              <a:latin typeface="Times New Roman" pitchFamily="18" charset="0"/>
              <a:cs typeface="Times New Roman" pitchFamily="18" charset="0"/>
            </a:endParaRPr>
          </a:p>
          <a:p>
            <a:r>
              <a:rPr dirty="0" lang="en-US">
                <a:latin typeface="Times New Roman" pitchFamily="18" charset="0"/>
                <a:ea typeface="Times New Roman"/>
                <a:cs typeface="Times New Roman" pitchFamily="18" charset="0"/>
              </a:rPr>
              <a:t>Like other abstract </a:t>
            </a:r>
            <a:r>
              <a:rPr dirty="0" lang="en-US" smtClean="0">
                <a:latin typeface="Times New Roman" pitchFamily="18" charset="0"/>
                <a:ea typeface="Times New Roman"/>
                <a:cs typeface="Times New Roman" pitchFamily="18" charset="0"/>
              </a:rPr>
              <a:t>terms, </a:t>
            </a:r>
            <a:r>
              <a:rPr dirty="0" lang="en-US">
                <a:latin typeface="Times New Roman" pitchFamily="18" charset="0"/>
                <a:ea typeface="Times New Roman"/>
                <a:cs typeface="Times New Roman" pitchFamily="18" charset="0"/>
              </a:rPr>
              <a:t>defining personality is </a:t>
            </a:r>
            <a:r>
              <a:rPr dirty="0" lang="en-US" smtClean="0">
                <a:latin typeface="Times New Roman" pitchFamily="18" charset="0"/>
                <a:ea typeface="Times New Roman"/>
                <a:cs typeface="Times New Roman" pitchFamily="18" charset="0"/>
              </a:rPr>
              <a:t>difficult</a:t>
            </a:r>
            <a:r>
              <a:rPr dirty="0" lang="en-US">
                <a:latin typeface="Times New Roman" pitchFamily="18" charset="0"/>
                <a:ea typeface="Times New Roman"/>
                <a:cs typeface="Times New Roman" pitchFamily="18" charset="0"/>
              </a:rPr>
              <a:t>. </a:t>
            </a:r>
            <a:endParaRPr dirty="0" lang="en-US" smtClean="0">
              <a:latin typeface="Times New Roman" pitchFamily="18" charset="0"/>
              <a:ea typeface="Times New Roman"/>
              <a:cs typeface="Times New Roman" pitchFamily="18" charset="0"/>
            </a:endParaRPr>
          </a:p>
          <a:p>
            <a:r>
              <a:rPr dirty="0" lang="en-GB">
                <a:latin typeface="Times New Roman" pitchFamily="18" charset="0"/>
                <a:ea typeface="Times New Roman"/>
                <a:cs typeface="Times New Roman" pitchFamily="18" charset="0"/>
              </a:rPr>
              <a:t> </a:t>
            </a:r>
            <a:r>
              <a:rPr dirty="0" lang="en-GB" smtClean="0">
                <a:latin typeface="Times New Roman" pitchFamily="18" charset="0"/>
                <a:ea typeface="Times New Roman"/>
                <a:cs typeface="Times New Roman" pitchFamily="18" charset="0"/>
              </a:rPr>
              <a:t>It refers </a:t>
            </a:r>
            <a:r>
              <a:rPr dirty="0" lang="en-GB">
                <a:latin typeface="Times New Roman" pitchFamily="18" charset="0"/>
                <a:ea typeface="Times New Roman"/>
                <a:cs typeface="Times New Roman" pitchFamily="18" charset="0"/>
              </a:rPr>
              <a:t>to </a:t>
            </a:r>
            <a:r>
              <a:rPr dirty="0" lang="en-GB" smtClean="0">
                <a:solidFill>
                  <a:srgbClr val="00B0F0"/>
                </a:solidFill>
                <a:latin typeface="Times New Roman" pitchFamily="18" charset="0"/>
                <a:ea typeface="Times New Roman"/>
                <a:cs typeface="Times New Roman" pitchFamily="18" charset="0"/>
              </a:rPr>
              <a:t>an important </a:t>
            </a:r>
            <a:r>
              <a:rPr dirty="0" lang="en-GB">
                <a:solidFill>
                  <a:srgbClr val="00B0F0"/>
                </a:solidFill>
                <a:latin typeface="Times New Roman" pitchFamily="18" charset="0"/>
                <a:ea typeface="Times New Roman"/>
                <a:cs typeface="Times New Roman" pitchFamily="18" charset="0"/>
              </a:rPr>
              <a:t>and relatively stable aspects of </a:t>
            </a:r>
            <a:r>
              <a:rPr dirty="0" lang="en-GB" smtClean="0">
                <a:solidFill>
                  <a:srgbClr val="00B0F0"/>
                </a:solidFill>
                <a:latin typeface="Times New Roman" pitchFamily="18" charset="0"/>
                <a:ea typeface="Times New Roman"/>
                <a:cs typeface="Times New Roman" pitchFamily="18" charset="0"/>
              </a:rPr>
              <a:t>behaviour</a:t>
            </a:r>
            <a:r>
              <a:rPr dirty="0" lang="en-GB" smtClean="0">
                <a:latin typeface="Times New Roman" pitchFamily="18" charset="0"/>
                <a:ea typeface="Times New Roman"/>
                <a:cs typeface="Times New Roman" pitchFamily="18" charset="0"/>
              </a:rPr>
              <a:t>. </a:t>
            </a:r>
          </a:p>
          <a:p>
            <a:r>
              <a:rPr dirty="0" lang="en-GB">
                <a:latin typeface="Times New Roman" pitchFamily="18" charset="0"/>
                <a:ea typeface="Times New Roman"/>
                <a:cs typeface="Times New Roman" pitchFamily="18" charset="0"/>
              </a:rPr>
              <a:t> Aspects of personality may be observable or unobservable, and conscious or unconscious. </a:t>
            </a:r>
            <a:endParaRPr dirty="0" lang="en-US" smtClean="0">
              <a:latin typeface="Times New Roman" pitchFamily="18" charset="0"/>
              <a:ea typeface="Times New Roman"/>
              <a:cs typeface="Times New Roman" pitchFamily="18" charset="0"/>
            </a:endParaRPr>
          </a:p>
          <a:p>
            <a:pPr algn="just" lvl="0">
              <a:lnSpc>
                <a:spcPct val="115000"/>
              </a:lnSpc>
              <a:buFont typeface="Wingdings"/>
              <a:buChar char=""/>
              <a:tabLst>
                <a:tab algn="l" pos="-1143000"/>
                <a:tab algn="l" pos="342900"/>
                <a:tab algn="l" pos="762000"/>
              </a:tabLst>
            </a:pPr>
            <a:endParaRPr dirty="0" sz="3600" lang="en-GB">
              <a:ea typeface="Calibri"/>
              <a:cs typeface="Times New Roman"/>
            </a:endParaRPr>
          </a:p>
          <a:p>
            <a:endParaRPr dirty="0" lang="en-GB"/>
          </a:p>
        </p:txBody>
      </p:sp>
    </p:spTree>
  </p:cSld>
  <p:clrMapOvr>
    <a:masterClrMapping/>
  </p:clrMapOvr>
  <p:timing/>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412" name=""/>
        <p:cNvGrpSpPr/>
        <p:nvPr/>
      </p:nvGrpSpPr>
      <p:grpSpPr>
        <a:xfrm>
          <a:off x="0" y="0"/>
          <a:ext cx="0" cy="0"/>
          <a:chOff x="0" y="0"/>
          <a:chExt cx="0" cy="0"/>
        </a:xfrm>
      </p:grpSpPr>
      <p:sp>
        <p:nvSpPr>
          <p:cNvPr id="1048804" name="Content Placeholder 2"/>
          <p:cNvSpPr>
            <a:spLocks noGrp="1"/>
          </p:cNvSpPr>
          <p:nvPr>
            <p:ph idx="1"/>
          </p:nvPr>
        </p:nvSpPr>
        <p:spPr>
          <a:xfrm>
            <a:off x="76200" y="152400"/>
            <a:ext cx="9067800" cy="6477000"/>
          </a:xfrm>
        </p:spPr>
        <p:txBody>
          <a:bodyPr>
            <a:normAutofit/>
          </a:bodyPr>
          <a:p>
            <a:pPr algn="just" indent="0" lvl="0" marL="0">
              <a:lnSpc>
                <a:spcPct val="115000"/>
              </a:lnSpc>
              <a:buNone/>
              <a:tabLst>
                <a:tab algn="l" pos="-1143000"/>
                <a:tab algn="l" pos="342900"/>
                <a:tab algn="l" pos="762000"/>
              </a:tabLst>
            </a:pPr>
            <a:r>
              <a:rPr dirty="0" sz="2800" lang="en-US">
                <a:solidFill>
                  <a:prstClr val="black"/>
                </a:solidFill>
                <a:latin typeface="Times New Roman" pitchFamily="18" charset="0"/>
                <a:ea typeface="Calibri"/>
                <a:cs typeface="Times New Roman" pitchFamily="18" charset="0"/>
              </a:rPr>
              <a:t>Gordon </a:t>
            </a:r>
            <a:r>
              <a:rPr dirty="0" sz="2800" lang="en-US" err="1" smtClean="0">
                <a:solidFill>
                  <a:prstClr val="black"/>
                </a:solidFill>
                <a:latin typeface="Times New Roman" pitchFamily="18" charset="0"/>
                <a:ea typeface="Calibri"/>
                <a:cs typeface="Times New Roman" pitchFamily="18" charset="0"/>
              </a:rPr>
              <a:t>Allport</a:t>
            </a:r>
            <a:r>
              <a:rPr dirty="0" sz="2800" lang="en-US" smtClean="0">
                <a:solidFill>
                  <a:prstClr val="black"/>
                </a:solidFill>
                <a:latin typeface="Times New Roman" pitchFamily="18" charset="0"/>
                <a:ea typeface="Calibri"/>
                <a:cs typeface="Times New Roman" pitchFamily="18" charset="0"/>
              </a:rPr>
              <a:t> </a:t>
            </a:r>
            <a:r>
              <a:rPr dirty="0" sz="2800" lang="en-US">
                <a:solidFill>
                  <a:prstClr val="black"/>
                </a:solidFill>
                <a:latin typeface="Times New Roman" pitchFamily="18" charset="0"/>
                <a:ea typeface="Calibri"/>
                <a:cs typeface="Times New Roman" pitchFamily="18" charset="0"/>
              </a:rPr>
              <a:t>defined it as the total quality of an individual’s behavior as it is shown in his </a:t>
            </a:r>
            <a:r>
              <a:rPr b="1" dirty="0" sz="2800" lang="en-US">
                <a:solidFill>
                  <a:srgbClr val="00B0F0"/>
                </a:solidFill>
                <a:latin typeface="Times New Roman" pitchFamily="18" charset="0"/>
                <a:ea typeface="Calibri"/>
                <a:cs typeface="Times New Roman" pitchFamily="18" charset="0"/>
              </a:rPr>
              <a:t>habits of thinking</a:t>
            </a:r>
            <a:r>
              <a:rPr dirty="0" sz="2800" lang="en-US">
                <a:solidFill>
                  <a:prstClr val="black"/>
                </a:solidFill>
                <a:latin typeface="Times New Roman" pitchFamily="18" charset="0"/>
                <a:ea typeface="Calibri"/>
                <a:cs typeface="Times New Roman" pitchFamily="18" charset="0"/>
              </a:rPr>
              <a:t>, </a:t>
            </a:r>
            <a:r>
              <a:rPr dirty="0" sz="2800" lang="en-US">
                <a:solidFill>
                  <a:srgbClr val="C00000"/>
                </a:solidFill>
                <a:latin typeface="Times New Roman" pitchFamily="18" charset="0"/>
                <a:ea typeface="Calibri"/>
                <a:cs typeface="Times New Roman" pitchFamily="18" charset="0"/>
              </a:rPr>
              <a:t>in his attitudes</a:t>
            </a:r>
            <a:r>
              <a:rPr dirty="0" sz="2800" lang="en-US">
                <a:solidFill>
                  <a:prstClr val="black"/>
                </a:solidFill>
                <a:latin typeface="Times New Roman" pitchFamily="18" charset="0"/>
                <a:ea typeface="Calibri"/>
                <a:cs typeface="Times New Roman" pitchFamily="18" charset="0"/>
              </a:rPr>
              <a:t>, </a:t>
            </a:r>
            <a:r>
              <a:rPr dirty="0" sz="2800" lang="en-US">
                <a:solidFill>
                  <a:srgbClr val="7030A0"/>
                </a:solidFill>
                <a:latin typeface="Times New Roman" pitchFamily="18" charset="0"/>
                <a:ea typeface="Calibri"/>
                <a:cs typeface="Times New Roman" pitchFamily="18" charset="0"/>
              </a:rPr>
              <a:t>interests</a:t>
            </a:r>
            <a:r>
              <a:rPr dirty="0" sz="2800" lang="en-US">
                <a:solidFill>
                  <a:prstClr val="black"/>
                </a:solidFill>
                <a:latin typeface="Times New Roman" pitchFamily="18" charset="0"/>
                <a:ea typeface="Calibri"/>
                <a:cs typeface="Times New Roman" pitchFamily="18" charset="0"/>
              </a:rPr>
              <a:t>, </a:t>
            </a:r>
            <a:r>
              <a:rPr dirty="0" sz="2800" lang="en-US">
                <a:solidFill>
                  <a:srgbClr val="00B050"/>
                </a:solidFill>
                <a:latin typeface="Times New Roman" pitchFamily="18" charset="0"/>
                <a:ea typeface="Calibri"/>
                <a:cs typeface="Times New Roman" pitchFamily="18" charset="0"/>
              </a:rPr>
              <a:t>his manner of acting </a:t>
            </a:r>
            <a:r>
              <a:rPr dirty="0" sz="2800" lang="en-US">
                <a:solidFill>
                  <a:prstClr val="black"/>
                </a:solidFill>
                <a:latin typeface="Times New Roman" pitchFamily="18" charset="0"/>
                <a:ea typeface="Calibri"/>
                <a:cs typeface="Times New Roman" pitchFamily="18" charset="0"/>
              </a:rPr>
              <a:t>and </a:t>
            </a:r>
            <a:r>
              <a:rPr dirty="0" sz="2800" lang="en-US">
                <a:solidFill>
                  <a:srgbClr val="FF0000"/>
                </a:solidFill>
                <a:latin typeface="Times New Roman" pitchFamily="18" charset="0"/>
                <a:ea typeface="Calibri"/>
                <a:cs typeface="Times New Roman" pitchFamily="18" charset="0"/>
              </a:rPr>
              <a:t>his personal philosophy of life</a:t>
            </a:r>
            <a:r>
              <a:rPr dirty="0" sz="2800" lang="en-US">
                <a:solidFill>
                  <a:prstClr val="black"/>
                </a:solidFill>
                <a:latin typeface="Times New Roman" pitchFamily="18" charset="0"/>
                <a:ea typeface="Calibri"/>
                <a:cs typeface="Times New Roman" pitchFamily="18" charset="0"/>
              </a:rPr>
              <a:t>. </a:t>
            </a:r>
          </a:p>
          <a:p>
            <a:pPr algn="just" lvl="0">
              <a:lnSpc>
                <a:spcPct val="115000"/>
              </a:lnSpc>
              <a:buFont typeface="Wingdings"/>
              <a:buChar char=""/>
              <a:tabLst>
                <a:tab algn="l" pos="-1143000"/>
                <a:tab algn="l" pos="342900"/>
                <a:tab algn="l" pos="762000"/>
              </a:tabLst>
            </a:pPr>
            <a:r>
              <a:rPr dirty="0" sz="2800" lang="en-US">
                <a:solidFill>
                  <a:prstClr val="black"/>
                </a:solidFill>
                <a:latin typeface="Times New Roman" pitchFamily="18" charset="0"/>
                <a:ea typeface="Calibri"/>
                <a:cs typeface="Times New Roman" pitchFamily="18" charset="0"/>
              </a:rPr>
              <a:t>It is the totality of his being and includes his physical, mental, emotional and temperamental makeup and how it shows itself in behavior.</a:t>
            </a:r>
          </a:p>
          <a:p>
            <a:pPr algn="just" lvl="0">
              <a:lnSpc>
                <a:spcPct val="115000"/>
              </a:lnSpc>
              <a:buFont typeface="Wingdings"/>
              <a:buChar char=""/>
              <a:tabLst>
                <a:tab algn="l" pos="-1143000"/>
                <a:tab algn="l" pos="342900"/>
                <a:tab algn="l" pos="762000"/>
              </a:tabLst>
            </a:pPr>
            <a:r>
              <a:rPr dirty="0" sz="2800" lang="en-US">
                <a:solidFill>
                  <a:prstClr val="black"/>
                </a:solidFill>
                <a:latin typeface="Times New Roman" pitchFamily="18" charset="0"/>
                <a:cs typeface="Times New Roman" pitchFamily="18" charset="0"/>
              </a:rPr>
              <a:t>These various components of personality do not stand apart from each other. </a:t>
            </a:r>
          </a:p>
          <a:p>
            <a:pPr algn="just" lvl="0">
              <a:lnSpc>
                <a:spcPct val="115000"/>
              </a:lnSpc>
              <a:buFont typeface="Wingdings"/>
              <a:buChar char=""/>
              <a:tabLst>
                <a:tab algn="l" pos="-1143000"/>
                <a:tab algn="l" pos="342900"/>
                <a:tab algn="l" pos="762000"/>
              </a:tabLst>
            </a:pPr>
            <a:r>
              <a:rPr dirty="0" sz="2800" lang="en-US">
                <a:solidFill>
                  <a:prstClr val="black"/>
                </a:solidFill>
                <a:latin typeface="Times New Roman" pitchFamily="18" charset="0"/>
                <a:cs typeface="Times New Roman" pitchFamily="18" charset="0"/>
              </a:rPr>
              <a:t>They are interconnected and as a result of this integration gave rise to a characteristic behavior pattern or quality called personality.</a:t>
            </a:r>
            <a:endParaRPr dirty="0" sz="2800" lang="en-GB">
              <a:solidFill>
                <a:prstClr val="black"/>
              </a:solidFill>
              <a:latin typeface="Times New Roman" pitchFamily="18" charset="0"/>
              <a:cs typeface="Times New Roman" pitchFamily="18" charset="0"/>
            </a:endParaRPr>
          </a:p>
          <a:p>
            <a:endParaRPr dirty="0" lang="en-GB"/>
          </a:p>
        </p:txBody>
      </p:sp>
    </p:spTree>
  </p:cSld>
  <p:clrMapOvr>
    <a:masterClrMapping/>
  </p:clrMapOvr>
  <p:timing/>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413" name=""/>
        <p:cNvGrpSpPr/>
        <p:nvPr/>
      </p:nvGrpSpPr>
      <p:grpSpPr>
        <a:xfrm>
          <a:off x="0" y="0"/>
          <a:ext cx="0" cy="0"/>
          <a:chOff x="0" y="0"/>
          <a:chExt cx="0" cy="0"/>
        </a:xfrm>
      </p:grpSpPr>
      <p:sp>
        <p:nvSpPr>
          <p:cNvPr id="1048805" name="Content Placeholder 2"/>
          <p:cNvSpPr>
            <a:spLocks noGrp="1"/>
          </p:cNvSpPr>
          <p:nvPr>
            <p:ph idx="1"/>
          </p:nvPr>
        </p:nvSpPr>
        <p:spPr>
          <a:xfrm>
            <a:off x="152400" y="152400"/>
            <a:ext cx="8839200" cy="6553200"/>
          </a:xfrm>
        </p:spPr>
        <p:txBody>
          <a:bodyPr/>
          <a:p>
            <a:r>
              <a:rPr dirty="0" lang="en-GB">
                <a:latin typeface="Times New Roman" pitchFamily="18" charset="0"/>
                <a:cs typeface="Times New Roman" pitchFamily="18" charset="0"/>
              </a:rPr>
              <a:t>Personality has been defined in many </a:t>
            </a:r>
            <a:r>
              <a:rPr dirty="0" lang="en-GB" smtClean="0">
                <a:latin typeface="Times New Roman" pitchFamily="18" charset="0"/>
                <a:cs typeface="Times New Roman" pitchFamily="18" charset="0"/>
              </a:rPr>
              <a:t>different </a:t>
            </a:r>
            <a:r>
              <a:rPr dirty="0" lang="en-GB">
                <a:latin typeface="Times New Roman" pitchFamily="18" charset="0"/>
                <a:cs typeface="Times New Roman" pitchFamily="18" charset="0"/>
              </a:rPr>
              <a:t>ways, but </a:t>
            </a:r>
            <a:r>
              <a:rPr dirty="0" i="1" lang="en-GB">
                <a:solidFill>
                  <a:srgbClr val="FF0000"/>
                </a:solidFill>
                <a:latin typeface="Times New Roman" pitchFamily="18" charset="0"/>
                <a:cs typeface="Times New Roman" pitchFamily="18" charset="0"/>
              </a:rPr>
              <a:t>psychologists generally </a:t>
            </a:r>
            <a:r>
              <a:rPr dirty="0" i="1" lang="en-GB" smtClean="0">
                <a:solidFill>
                  <a:srgbClr val="FF0000"/>
                </a:solidFill>
                <a:latin typeface="Times New Roman" pitchFamily="18" charset="0"/>
                <a:cs typeface="Times New Roman" pitchFamily="18" charset="0"/>
              </a:rPr>
              <a:t>view</a:t>
            </a:r>
            <a:r>
              <a:rPr dirty="0" lang="en-GB" smtClean="0">
                <a:latin typeface="Times New Roman" pitchFamily="18" charset="0"/>
                <a:cs typeface="Times New Roman" pitchFamily="18" charset="0"/>
              </a:rPr>
              <a:t>:</a:t>
            </a:r>
          </a:p>
          <a:p>
            <a:r>
              <a:rPr dirty="0" lang="en-GB" smtClean="0">
                <a:solidFill>
                  <a:srgbClr val="00B0F0"/>
                </a:solidFill>
                <a:latin typeface="Times New Roman" pitchFamily="18" charset="0"/>
                <a:cs typeface="Times New Roman" pitchFamily="18" charset="0"/>
              </a:rPr>
              <a:t>It </a:t>
            </a:r>
            <a:r>
              <a:rPr dirty="0" lang="en-GB">
                <a:solidFill>
                  <a:srgbClr val="00B0F0"/>
                </a:solidFill>
                <a:latin typeface="Times New Roman" pitchFamily="18" charset="0"/>
                <a:cs typeface="Times New Roman" pitchFamily="18" charset="0"/>
              </a:rPr>
              <a:t>as the unique pattern of enduring thoughts, feelings, and </a:t>
            </a:r>
            <a:r>
              <a:rPr dirty="0" lang="en-GB" smtClean="0">
                <a:solidFill>
                  <a:srgbClr val="00B0F0"/>
                </a:solidFill>
                <a:latin typeface="Times New Roman" pitchFamily="18" charset="0"/>
                <a:cs typeface="Times New Roman" pitchFamily="18" charset="0"/>
              </a:rPr>
              <a:t>actions </a:t>
            </a:r>
            <a:r>
              <a:rPr dirty="0" lang="en-GB">
                <a:solidFill>
                  <a:srgbClr val="00B0F0"/>
                </a:solidFill>
                <a:latin typeface="Times New Roman" pitchFamily="18" charset="0"/>
                <a:cs typeface="Times New Roman" pitchFamily="18" charset="0"/>
              </a:rPr>
              <a:t>that characterize a person</a:t>
            </a:r>
            <a:r>
              <a:rPr dirty="0" lang="en-GB" smtClean="0">
                <a:solidFill>
                  <a:srgbClr val="00B0F0"/>
                </a:solidFill>
                <a:latin typeface="Times New Roman" pitchFamily="18" charset="0"/>
                <a:cs typeface="Times New Roman" pitchFamily="18" charset="0"/>
              </a:rPr>
              <a:t>.</a:t>
            </a:r>
          </a:p>
          <a:p>
            <a:r>
              <a:rPr dirty="0" lang="en-GB">
                <a:latin typeface="Times New Roman" pitchFamily="18" charset="0"/>
                <a:cs typeface="Times New Roman" pitchFamily="18" charset="0"/>
              </a:rPr>
              <a:t>Personality </a:t>
            </a:r>
            <a:r>
              <a:rPr dirty="0" lang="en-GB">
                <a:solidFill>
                  <a:srgbClr val="C00000"/>
                </a:solidFill>
                <a:latin typeface="Times New Roman" pitchFamily="18" charset="0"/>
                <a:cs typeface="Times New Roman" pitchFamily="18" charset="0"/>
              </a:rPr>
              <a:t>should not be confused </a:t>
            </a:r>
            <a:r>
              <a:rPr dirty="0" lang="en-GB">
                <a:latin typeface="Times New Roman" pitchFamily="18" charset="0"/>
                <a:cs typeface="Times New Roman" pitchFamily="18" charset="0"/>
              </a:rPr>
              <a:t>with </a:t>
            </a:r>
            <a:r>
              <a:rPr dirty="0" lang="en-GB">
                <a:solidFill>
                  <a:srgbClr val="00B0F0"/>
                </a:solidFill>
                <a:latin typeface="Times New Roman" pitchFamily="18" charset="0"/>
                <a:cs typeface="Times New Roman" pitchFamily="18" charset="0"/>
              </a:rPr>
              <a:t>character</a:t>
            </a:r>
            <a:r>
              <a:rPr dirty="0" lang="en-GB">
                <a:latin typeface="Times New Roman" pitchFamily="18" charset="0"/>
                <a:cs typeface="Times New Roman" pitchFamily="18" charset="0"/>
              </a:rPr>
              <a:t>, which refers to value judgments made about a person‘s morals or ethical </a:t>
            </a:r>
            <a:r>
              <a:rPr dirty="0" lang="en-GB" smtClean="0">
                <a:latin typeface="Times New Roman" pitchFamily="18" charset="0"/>
                <a:cs typeface="Times New Roman" pitchFamily="18" charset="0"/>
              </a:rPr>
              <a:t>behaviour </a:t>
            </a:r>
          </a:p>
          <a:p>
            <a:r>
              <a:rPr dirty="0" lang="en-GB" smtClean="0">
                <a:latin typeface="Times New Roman" pitchFamily="18" charset="0"/>
                <a:cs typeface="Times New Roman" pitchFamily="18" charset="0"/>
              </a:rPr>
              <a:t>It </a:t>
            </a:r>
            <a:r>
              <a:rPr dirty="0" lang="en-GB" smtClean="0">
                <a:solidFill>
                  <a:srgbClr val="FF0000"/>
                </a:solidFill>
                <a:latin typeface="Times New Roman" pitchFamily="18" charset="0"/>
                <a:cs typeface="Times New Roman" pitchFamily="18" charset="0"/>
              </a:rPr>
              <a:t>should not </a:t>
            </a:r>
            <a:r>
              <a:rPr dirty="0" lang="en-GB">
                <a:solidFill>
                  <a:srgbClr val="FF0000"/>
                </a:solidFill>
                <a:latin typeface="Times New Roman" pitchFamily="18" charset="0"/>
                <a:cs typeface="Times New Roman" pitchFamily="18" charset="0"/>
              </a:rPr>
              <a:t>be confused </a:t>
            </a:r>
            <a:r>
              <a:rPr dirty="0" lang="en-GB">
                <a:latin typeface="Times New Roman" pitchFamily="18" charset="0"/>
                <a:cs typeface="Times New Roman" pitchFamily="18" charset="0"/>
              </a:rPr>
              <a:t>with </a:t>
            </a:r>
            <a:r>
              <a:rPr dirty="0" lang="en-GB">
                <a:solidFill>
                  <a:srgbClr val="00B0F0"/>
                </a:solidFill>
                <a:latin typeface="Times New Roman" pitchFamily="18" charset="0"/>
                <a:cs typeface="Times New Roman" pitchFamily="18" charset="0"/>
              </a:rPr>
              <a:t>temperament</a:t>
            </a:r>
            <a:r>
              <a:rPr dirty="0" lang="en-GB">
                <a:latin typeface="Times New Roman" pitchFamily="18" charset="0"/>
                <a:cs typeface="Times New Roman" pitchFamily="18" charset="0"/>
              </a:rPr>
              <a:t>, the enduring characteristics with which each person is born, such as irritability or adaptability. However, both character and temperament are vital </a:t>
            </a:r>
            <a:r>
              <a:rPr b="1" dirty="0" i="1" lang="en-GB">
                <a:solidFill>
                  <a:srgbClr val="00B0F0"/>
                </a:solidFill>
                <a:latin typeface="Times New Roman" pitchFamily="18" charset="0"/>
                <a:cs typeface="Times New Roman" pitchFamily="18" charset="0"/>
              </a:rPr>
              <a:t>personalities.</a:t>
            </a:r>
          </a:p>
        </p:txBody>
      </p:sp>
    </p:spTree>
  </p:cSld>
  <p:clrMapOvr>
    <a:masterClrMapping/>
  </p:clrMapOvr>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269" name=""/>
        <p:cNvGrpSpPr/>
        <p:nvPr/>
      </p:nvGrpSpPr>
      <p:grpSpPr>
        <a:xfrm>
          <a:off x="0" y="0"/>
          <a:ext cx="0" cy="0"/>
          <a:chOff x="0" y="0"/>
          <a:chExt cx="0" cy="0"/>
        </a:xfrm>
      </p:grpSpPr>
      <p:sp>
        <p:nvSpPr>
          <p:cNvPr id="1048594" name="Content Placeholder 2"/>
          <p:cNvSpPr>
            <a:spLocks noGrp="1"/>
          </p:cNvSpPr>
          <p:nvPr>
            <p:ph idx="1"/>
          </p:nvPr>
        </p:nvSpPr>
        <p:spPr>
          <a:xfrm>
            <a:off x="76200" y="152400"/>
            <a:ext cx="8915400" cy="6553200"/>
          </a:xfrm>
        </p:spPr>
        <p:txBody>
          <a:bodyPr>
            <a:normAutofit/>
          </a:bodyPr>
          <a:p>
            <a:pPr lvl="0"/>
            <a:r>
              <a:rPr dirty="0" sz="2800" lang="en-US">
                <a:solidFill>
                  <a:prstClr val="black"/>
                </a:solidFill>
                <a:latin typeface="Times New Roman" panose="02020603050405020304" pitchFamily="18" charset="0"/>
                <a:cs typeface="Times New Roman" panose="02020603050405020304" pitchFamily="18" charset="0"/>
              </a:rPr>
              <a:t>Conscious awareness is the tip of the mental iceberg beneath the visible tip lays the unconscious part of the mind.</a:t>
            </a:r>
            <a:endParaRPr dirty="0" sz="2800" lang="am-ET">
              <a:solidFill>
                <a:prstClr val="black"/>
              </a:solidFill>
              <a:cs typeface="Times New Roman" panose="02020603050405020304" pitchFamily="18" charset="0"/>
            </a:endParaRPr>
          </a:p>
          <a:p>
            <a:endParaRPr dirty="0" sz="2800" lang="en-US" smtClean="0">
              <a:latin typeface="Times New Roman" panose="02020603050405020304" pitchFamily="18" charset="0"/>
              <a:cs typeface="Times New Roman" panose="02020603050405020304" pitchFamily="18" charset="0"/>
            </a:endParaRPr>
          </a:p>
          <a:p>
            <a:r>
              <a:rPr dirty="0" sz="2800" lang="en-US" smtClean="0">
                <a:latin typeface="Times New Roman" panose="02020603050405020304" pitchFamily="18" charset="0"/>
                <a:cs typeface="Times New Roman" panose="02020603050405020304" pitchFamily="18" charset="0"/>
              </a:rPr>
              <a:t>The </a:t>
            </a:r>
            <a:r>
              <a:rPr dirty="0" sz="2800" lang="en-US">
                <a:latin typeface="Times New Roman" panose="02020603050405020304" pitchFamily="18" charset="0"/>
                <a:cs typeface="Times New Roman" panose="02020603050405020304" pitchFamily="18" charset="0"/>
              </a:rPr>
              <a:t>unconscious </a:t>
            </a:r>
            <a:r>
              <a:rPr dirty="0" sz="2800" lang="en-US" smtClean="0">
                <a:latin typeface="Times New Roman" panose="02020603050405020304" pitchFamily="18" charset="0"/>
                <a:cs typeface="Times New Roman" panose="02020603050405020304" pitchFamily="18" charset="0"/>
              </a:rPr>
              <a:t>contains </a:t>
            </a:r>
            <a:r>
              <a:rPr dirty="0" sz="2800" lang="en-US">
                <a:latin typeface="Times New Roman" panose="02020603050405020304" pitchFamily="18" charset="0"/>
                <a:cs typeface="Times New Roman" panose="02020603050405020304" pitchFamily="18" charset="0"/>
              </a:rPr>
              <a:t>hidden wishes, passions, guilty secrets, unspeakable yearnings, and conflict between desire and duty</a:t>
            </a:r>
            <a:r>
              <a:rPr dirty="0" sz="2800" lang="en-US" smtClean="0">
                <a:latin typeface="Times New Roman" panose="02020603050405020304" pitchFamily="18" charset="0"/>
                <a:cs typeface="Times New Roman" panose="02020603050405020304" pitchFamily="18" charset="0"/>
              </a:rPr>
              <a:t>.</a:t>
            </a:r>
            <a:endParaRPr dirty="0" sz="2800" lang="en-US">
              <a:latin typeface="Times New Roman" panose="02020603050405020304" pitchFamily="18" charset="0"/>
              <a:cs typeface="Times New Roman" panose="02020603050405020304" pitchFamily="18" charset="0"/>
            </a:endParaRPr>
          </a:p>
          <a:p>
            <a:pPr indent="0" marL="0">
              <a:buNone/>
            </a:pPr>
            <a:endParaRPr dirty="0" sz="2800" lang="en-US" smtClean="0">
              <a:latin typeface="Times New Roman" panose="02020603050405020304" pitchFamily="18" charset="0"/>
              <a:cs typeface="Times New Roman" panose="02020603050405020304" pitchFamily="18" charset="0"/>
            </a:endParaRPr>
          </a:p>
          <a:p>
            <a:r>
              <a:rPr dirty="0" sz="2800" lang="en-US" smtClean="0">
                <a:latin typeface="Times New Roman" panose="02020603050405020304" pitchFamily="18" charset="0"/>
                <a:cs typeface="Times New Roman" panose="02020603050405020304" pitchFamily="18" charset="0"/>
              </a:rPr>
              <a:t>Unconscious </a:t>
            </a:r>
            <a:r>
              <a:rPr dirty="0" sz="2800" lang="en-US">
                <a:latin typeface="Times New Roman" panose="02020603050405020304" pitchFamily="18" charset="0"/>
                <a:cs typeface="Times New Roman" panose="02020603050405020304" pitchFamily="18" charset="0"/>
              </a:rPr>
              <a:t>urges and </a:t>
            </a:r>
            <a:r>
              <a:rPr dirty="0" sz="2800" lang="en-US" smtClean="0">
                <a:latin typeface="Times New Roman" panose="02020603050405020304" pitchFamily="18" charset="0"/>
                <a:cs typeface="Times New Roman" panose="02020603050405020304" pitchFamily="18" charset="0"/>
              </a:rPr>
              <a:t>thoughts make </a:t>
            </a:r>
            <a:r>
              <a:rPr dirty="0" sz="2800" lang="en-US">
                <a:latin typeface="Times New Roman" panose="02020603050405020304" pitchFamily="18" charset="0"/>
                <a:cs typeface="Times New Roman" panose="02020603050405020304" pitchFamily="18" charset="0"/>
              </a:rPr>
              <a:t>themselves known in </a:t>
            </a:r>
            <a:r>
              <a:rPr dirty="0" sz="2800" lang="en-US">
                <a:solidFill>
                  <a:srgbClr val="FF0000"/>
                </a:solidFill>
                <a:latin typeface="Times New Roman" panose="02020603050405020304" pitchFamily="18" charset="0"/>
                <a:cs typeface="Times New Roman" panose="02020603050405020304" pitchFamily="18" charset="0"/>
              </a:rPr>
              <a:t>dreams</a:t>
            </a:r>
            <a:r>
              <a:rPr dirty="0" sz="2800" lang="en-US">
                <a:latin typeface="Times New Roman" panose="02020603050405020304" pitchFamily="18" charset="0"/>
                <a:cs typeface="Times New Roman" panose="02020603050405020304" pitchFamily="18" charset="0"/>
              </a:rPr>
              <a:t>, </a:t>
            </a:r>
            <a:r>
              <a:rPr dirty="0" sz="2800" lang="en-US">
                <a:solidFill>
                  <a:srgbClr val="00B0F0"/>
                </a:solidFill>
                <a:latin typeface="Times New Roman" panose="02020603050405020304" pitchFamily="18" charset="0"/>
                <a:cs typeface="Times New Roman" panose="02020603050405020304" pitchFamily="18" charset="0"/>
              </a:rPr>
              <a:t>slip of the tongue</a:t>
            </a:r>
            <a:r>
              <a:rPr dirty="0" sz="2800" lang="en-US">
                <a:latin typeface="Times New Roman" panose="02020603050405020304" pitchFamily="18" charset="0"/>
                <a:cs typeface="Times New Roman" panose="02020603050405020304" pitchFamily="18" charset="0"/>
              </a:rPr>
              <a:t>, </a:t>
            </a:r>
            <a:r>
              <a:rPr dirty="0" sz="2800" lang="en-US">
                <a:solidFill>
                  <a:srgbClr val="7030A0"/>
                </a:solidFill>
                <a:latin typeface="Times New Roman" panose="02020603050405020304" pitchFamily="18" charset="0"/>
                <a:cs typeface="Times New Roman" panose="02020603050405020304" pitchFamily="18" charset="0"/>
              </a:rPr>
              <a:t>apparent accidents and even jokes.</a:t>
            </a:r>
            <a:r>
              <a:rPr dirty="0" sz="2800" lang="en-US">
                <a:latin typeface="Times New Roman" panose="02020603050405020304" pitchFamily="18" charset="0"/>
                <a:cs typeface="Times New Roman" panose="02020603050405020304" pitchFamily="18" charset="0"/>
              </a:rPr>
              <a:t> He used clinical case studies (</a:t>
            </a:r>
            <a:r>
              <a:rPr dirty="0" sz="2800" lang="en-US">
                <a:solidFill>
                  <a:srgbClr val="FF0000"/>
                </a:solidFill>
                <a:latin typeface="Times New Roman" panose="02020603050405020304" pitchFamily="18" charset="0"/>
                <a:cs typeface="Times New Roman" panose="02020603050405020304" pitchFamily="18" charset="0"/>
              </a:rPr>
              <a:t>hypnosis and Dream analysis</a:t>
            </a:r>
            <a:r>
              <a:rPr dirty="0" sz="2800" lang="en-US">
                <a:latin typeface="Times New Roman" panose="02020603050405020304" pitchFamily="18" charset="0"/>
                <a:cs typeface="Times New Roman" panose="02020603050405020304" pitchFamily="18" charset="0"/>
              </a:rPr>
              <a:t>) as a </a:t>
            </a:r>
            <a:r>
              <a:rPr dirty="0" sz="2800" lang="en-US" smtClean="0">
                <a:latin typeface="Times New Roman" panose="02020603050405020304" pitchFamily="18" charset="0"/>
                <a:cs typeface="Times New Roman" panose="02020603050405020304" pitchFamily="18" charset="0"/>
              </a:rPr>
              <a:t>method.</a:t>
            </a:r>
            <a:endParaRPr dirty="0" sz="2800" lang="am-ET">
              <a:cs typeface="Times New Roman" panose="02020603050405020304" pitchFamily="18" charset="0"/>
            </a:endParaRPr>
          </a:p>
        </p:txBody>
      </p:sp>
    </p:spTree>
  </p:cSld>
  <p:clrMapOvr>
    <a:masterClrMapping/>
  </p:clrMapOvr>
  <p:timing/>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414" name=""/>
        <p:cNvGrpSpPr/>
        <p:nvPr/>
      </p:nvGrpSpPr>
      <p:grpSpPr>
        <a:xfrm>
          <a:off x="0" y="0"/>
          <a:ext cx="0" cy="0"/>
          <a:chOff x="0" y="0"/>
          <a:chExt cx="0" cy="0"/>
        </a:xfrm>
      </p:grpSpPr>
      <p:sp>
        <p:nvSpPr>
          <p:cNvPr id="1048806" name="Title 1"/>
          <p:cNvSpPr>
            <a:spLocks noGrp="1"/>
          </p:cNvSpPr>
          <p:nvPr>
            <p:ph type="title"/>
          </p:nvPr>
        </p:nvSpPr>
        <p:spPr>
          <a:xfrm>
            <a:off x="457200" y="152400"/>
            <a:ext cx="8229600" cy="457200"/>
          </a:xfrm>
        </p:spPr>
        <p:txBody>
          <a:bodyPr>
            <a:normAutofit fontScale="90000"/>
          </a:bodyPr>
          <a:p>
            <a:r>
              <a:rPr dirty="0" lang="en-GB" smtClean="0">
                <a:solidFill>
                  <a:srgbClr val="FF0000"/>
                </a:solidFill>
                <a:latin typeface="Times New Roman" pitchFamily="18" charset="0"/>
                <a:cs typeface="Times New Roman" pitchFamily="18" charset="0"/>
              </a:rPr>
              <a:t>Theories of personality</a:t>
            </a:r>
            <a:endParaRPr dirty="0" lang="en-GB">
              <a:solidFill>
                <a:srgbClr val="FF0000"/>
              </a:solidFill>
              <a:latin typeface="Times New Roman" pitchFamily="18" charset="0"/>
              <a:cs typeface="Times New Roman" pitchFamily="18" charset="0"/>
            </a:endParaRPr>
          </a:p>
        </p:txBody>
      </p:sp>
      <p:sp>
        <p:nvSpPr>
          <p:cNvPr id="1048807" name="Content Placeholder 2"/>
          <p:cNvSpPr>
            <a:spLocks noGrp="1"/>
          </p:cNvSpPr>
          <p:nvPr>
            <p:ph idx="1"/>
          </p:nvPr>
        </p:nvSpPr>
        <p:spPr>
          <a:xfrm>
            <a:off x="76200" y="685800"/>
            <a:ext cx="8915400" cy="6096000"/>
          </a:xfrm>
        </p:spPr>
        <p:txBody>
          <a:bodyPr>
            <a:normAutofit fontScale="77500" lnSpcReduction="20000"/>
          </a:bodyPr>
          <a:p>
            <a:pPr algn="ctr" indent="0" marL="0">
              <a:buNone/>
            </a:pPr>
            <a:r>
              <a:rPr dirty="0" lang="en-GB"/>
              <a:t> </a:t>
            </a:r>
            <a:r>
              <a:rPr dirty="0" lang="en-GB">
                <a:solidFill>
                  <a:srgbClr val="00B0F0"/>
                </a:solidFill>
                <a:latin typeface="Times New Roman" pitchFamily="18" charset="0"/>
                <a:cs typeface="Times New Roman" pitchFamily="18" charset="0"/>
              </a:rPr>
              <a:t>The </a:t>
            </a:r>
            <a:r>
              <a:rPr dirty="0" lang="en-GB" smtClean="0">
                <a:solidFill>
                  <a:srgbClr val="00B0F0"/>
                </a:solidFill>
                <a:latin typeface="Times New Roman" pitchFamily="18" charset="0"/>
                <a:cs typeface="Times New Roman" pitchFamily="18" charset="0"/>
              </a:rPr>
              <a:t>psychoanalytic </a:t>
            </a:r>
            <a:r>
              <a:rPr dirty="0" lang="en-GB">
                <a:solidFill>
                  <a:srgbClr val="00B0F0"/>
                </a:solidFill>
                <a:latin typeface="Times New Roman" pitchFamily="18" charset="0"/>
                <a:cs typeface="Times New Roman" pitchFamily="18" charset="0"/>
              </a:rPr>
              <a:t>theory of </a:t>
            </a:r>
            <a:r>
              <a:rPr dirty="0" lang="en-GB" smtClean="0">
                <a:solidFill>
                  <a:srgbClr val="00B0F0"/>
                </a:solidFill>
                <a:latin typeface="Times New Roman" pitchFamily="18" charset="0"/>
                <a:cs typeface="Times New Roman" pitchFamily="18" charset="0"/>
              </a:rPr>
              <a:t>personality</a:t>
            </a:r>
          </a:p>
          <a:p>
            <a:pPr algn="just" lvl="0">
              <a:lnSpc>
                <a:spcPct val="115000"/>
              </a:lnSpc>
              <a:buFont typeface="Wingdings"/>
              <a:buChar char=""/>
              <a:tabLst>
                <a:tab algn="l" pos="-1143000"/>
                <a:tab algn="l" pos="285750"/>
                <a:tab algn="l" pos="457200"/>
                <a:tab algn="l" pos="1085850"/>
                <a:tab algn="l" pos="1257300"/>
              </a:tabLst>
            </a:pPr>
            <a:r>
              <a:rPr dirty="0" lang="en-US">
                <a:latin typeface="Times New Roman" pitchFamily="18" charset="0"/>
                <a:ea typeface="Calibri"/>
                <a:cs typeface="Times New Roman" pitchFamily="18" charset="0"/>
              </a:rPr>
              <a:t>It is general and best-known theory of </a:t>
            </a:r>
            <a:r>
              <a:rPr dirty="0" lang="en-US" smtClean="0">
                <a:latin typeface="Times New Roman" pitchFamily="18" charset="0"/>
                <a:ea typeface="Calibri"/>
                <a:cs typeface="Times New Roman" pitchFamily="18" charset="0"/>
              </a:rPr>
              <a:t>personality.</a:t>
            </a:r>
            <a:endParaRPr dirty="0" sz="3600" lang="en-GB" smtClean="0">
              <a:latin typeface="Times New Roman" pitchFamily="18" charset="0"/>
              <a:ea typeface="Calibri"/>
              <a:cs typeface="Times New Roman" pitchFamily="18" charset="0"/>
            </a:endParaRPr>
          </a:p>
          <a:p>
            <a:pPr algn="just" lvl="0">
              <a:lnSpc>
                <a:spcPct val="115000"/>
              </a:lnSpc>
              <a:buFont typeface="Wingdings"/>
              <a:buChar char=""/>
              <a:tabLst>
                <a:tab algn="l" pos="-1143000"/>
                <a:tab algn="l" pos="285750"/>
                <a:tab algn="l" pos="457200"/>
                <a:tab algn="l" pos="1085850"/>
                <a:tab algn="l" pos="1257300"/>
              </a:tabLst>
            </a:pPr>
            <a:r>
              <a:rPr dirty="0" lang="en-US" smtClean="0">
                <a:latin typeface="Times New Roman" pitchFamily="18" charset="0"/>
                <a:ea typeface="Calibri"/>
                <a:cs typeface="Times New Roman" pitchFamily="18" charset="0"/>
              </a:rPr>
              <a:t>The </a:t>
            </a:r>
            <a:r>
              <a:rPr dirty="0" lang="en-US">
                <a:latin typeface="Times New Roman" pitchFamily="18" charset="0"/>
                <a:ea typeface="Calibri"/>
                <a:cs typeface="Times New Roman" pitchFamily="18" charset="0"/>
              </a:rPr>
              <a:t>greatest figure in psychoanalytic theory is Sigmund Freud (1856-1939</a:t>
            </a:r>
            <a:r>
              <a:rPr dirty="0" lang="en-US" smtClean="0">
                <a:latin typeface="Times New Roman" pitchFamily="18" charset="0"/>
                <a:ea typeface="Calibri"/>
                <a:cs typeface="Times New Roman" pitchFamily="18" charset="0"/>
              </a:rPr>
              <a:t>).</a:t>
            </a:r>
          </a:p>
          <a:p>
            <a:pPr algn="just" lvl="0">
              <a:lnSpc>
                <a:spcPct val="115000"/>
              </a:lnSpc>
              <a:buFont typeface="Wingdings"/>
              <a:buChar char=""/>
              <a:tabLst>
                <a:tab algn="l" pos="-1143000"/>
                <a:tab algn="l" pos="285750"/>
                <a:tab algn="l" pos="457200"/>
                <a:tab algn="l" pos="1085850"/>
                <a:tab algn="l" pos="1257300"/>
              </a:tabLst>
            </a:pPr>
            <a:r>
              <a:rPr dirty="0" sz="3600" lang="en-GB">
                <a:latin typeface="Times New Roman" pitchFamily="18" charset="0"/>
                <a:ea typeface="Calibri"/>
                <a:cs typeface="Times New Roman" pitchFamily="18" charset="0"/>
              </a:rPr>
              <a:t>According to Freud, </a:t>
            </a:r>
            <a:r>
              <a:rPr dirty="0" sz="3600" lang="en-GB" smtClean="0">
                <a:latin typeface="Times New Roman" pitchFamily="18" charset="0"/>
                <a:ea typeface="Calibri"/>
                <a:cs typeface="Times New Roman" pitchFamily="18" charset="0"/>
              </a:rPr>
              <a:t>personality </a:t>
            </a:r>
            <a:r>
              <a:rPr dirty="0" sz="3600" lang="en-GB">
                <a:latin typeface="Times New Roman" pitchFamily="18" charset="0"/>
                <a:ea typeface="Calibri"/>
                <a:cs typeface="Times New Roman" pitchFamily="18" charset="0"/>
              </a:rPr>
              <a:t>is formed within ourselves, arising from basic inborn needs, drives, and characteristics. </a:t>
            </a:r>
            <a:endParaRPr dirty="0" sz="3600" lang="en-GB" smtClean="0">
              <a:latin typeface="Times New Roman" pitchFamily="18" charset="0"/>
              <a:ea typeface="Calibri"/>
              <a:cs typeface="Times New Roman" pitchFamily="18" charset="0"/>
            </a:endParaRPr>
          </a:p>
          <a:p>
            <a:pPr algn="just" lvl="0">
              <a:lnSpc>
                <a:spcPct val="115000"/>
              </a:lnSpc>
              <a:buFont typeface="Wingdings"/>
              <a:buChar char=""/>
              <a:tabLst>
                <a:tab algn="l" pos="-1143000"/>
                <a:tab algn="l" pos="285750"/>
                <a:tab algn="l" pos="457200"/>
                <a:tab algn="l" pos="1085850"/>
                <a:tab algn="l" pos="1257300"/>
              </a:tabLst>
            </a:pPr>
            <a:r>
              <a:rPr dirty="0" sz="3600" lang="en-GB">
                <a:latin typeface="Times New Roman" pitchFamily="18" charset="0"/>
                <a:ea typeface="Calibri"/>
                <a:cs typeface="Times New Roman" pitchFamily="18" charset="0"/>
              </a:rPr>
              <a:t>He argued that people are in constant conflict between their biological urges (drives) and the need to tame them. </a:t>
            </a:r>
            <a:endParaRPr dirty="0" sz="3600" lang="en-GB" smtClean="0">
              <a:latin typeface="Times New Roman" pitchFamily="18" charset="0"/>
              <a:ea typeface="Calibri"/>
              <a:cs typeface="Times New Roman" pitchFamily="18" charset="0"/>
            </a:endParaRPr>
          </a:p>
          <a:p>
            <a:pPr algn="just" lvl="0">
              <a:lnSpc>
                <a:spcPct val="115000"/>
              </a:lnSpc>
              <a:buFont typeface="Wingdings"/>
              <a:buChar char=""/>
              <a:tabLst>
                <a:tab algn="l" pos="-1143000"/>
                <a:tab algn="l" pos="285750"/>
                <a:tab algn="l" pos="457200"/>
                <a:tab algn="l" pos="1085850"/>
                <a:tab algn="l" pos="1257300"/>
              </a:tabLst>
            </a:pPr>
            <a:r>
              <a:rPr dirty="0" sz="3600" lang="en-US">
                <a:solidFill>
                  <a:prstClr val="black"/>
                </a:solidFill>
                <a:latin typeface="Times New Roman" pitchFamily="18" charset="0"/>
                <a:ea typeface="Times New Roman"/>
                <a:cs typeface="Times New Roman" pitchFamily="18" charset="0"/>
              </a:rPr>
              <a:t>This school emphasizes on </a:t>
            </a:r>
            <a:r>
              <a:rPr dirty="0" sz="3600" lang="en-US">
                <a:solidFill>
                  <a:srgbClr val="00B0F0"/>
                </a:solidFill>
                <a:latin typeface="Times New Roman" pitchFamily="18" charset="0"/>
                <a:ea typeface="Times New Roman"/>
                <a:cs typeface="Times New Roman" pitchFamily="18" charset="0"/>
              </a:rPr>
              <a:t>childhood experiences as critically important in shaping adult personality</a:t>
            </a:r>
            <a:r>
              <a:rPr dirty="0" sz="3600" lang="en-US" smtClean="0">
                <a:solidFill>
                  <a:srgbClr val="00B0F0"/>
                </a:solidFill>
                <a:latin typeface="Times New Roman" pitchFamily="18" charset="0"/>
                <a:ea typeface="Times New Roman"/>
                <a:cs typeface="Times New Roman" pitchFamily="18" charset="0"/>
              </a:rPr>
              <a:t>.</a:t>
            </a:r>
            <a:endParaRPr dirty="0" sz="3600" lang="en-GB" smtClean="0">
              <a:latin typeface="Times New Roman" pitchFamily="18" charset="0"/>
              <a:ea typeface="Calibri"/>
              <a:cs typeface="Times New Roman" pitchFamily="18" charset="0"/>
            </a:endParaRPr>
          </a:p>
          <a:p>
            <a:pPr algn="just" lvl="0">
              <a:lnSpc>
                <a:spcPct val="115000"/>
              </a:lnSpc>
              <a:buFont typeface="Wingdings"/>
              <a:buChar char=""/>
              <a:tabLst>
                <a:tab algn="l" pos="-1143000"/>
                <a:tab algn="l" pos="285750"/>
                <a:tab algn="l" pos="457200"/>
                <a:tab algn="l" pos="1085850"/>
                <a:tab algn="l" pos="1257300"/>
              </a:tabLst>
            </a:pPr>
            <a:r>
              <a:rPr dirty="0" sz="3600" lang="en-US">
                <a:latin typeface="Times New Roman"/>
                <a:ea typeface="Times New Roman"/>
              </a:rPr>
              <a:t>C</a:t>
            </a:r>
            <a:r>
              <a:rPr dirty="0" sz="3600" lang="en-US" smtClean="0">
                <a:latin typeface="Times New Roman"/>
                <a:ea typeface="Times New Roman"/>
              </a:rPr>
              <a:t>oncerned </a:t>
            </a:r>
            <a:r>
              <a:rPr dirty="0" sz="3600" lang="en-US">
                <a:latin typeface="Times New Roman"/>
                <a:ea typeface="Times New Roman"/>
              </a:rPr>
              <a:t>with powerful but largely unconscious motivations believed to exist in every human being.</a:t>
            </a:r>
            <a:endParaRPr dirty="0" sz="3600" lang="en-GB" smtClean="0">
              <a:latin typeface="Times New Roman" pitchFamily="18" charset="0"/>
              <a:ea typeface="Calibri"/>
              <a:cs typeface="Times New Roman" pitchFamily="18" charset="0"/>
            </a:endParaRPr>
          </a:p>
          <a:p>
            <a:pPr indent="0" marL="0">
              <a:buNone/>
            </a:pPr>
            <a:endParaRPr dirty="0" lang="en-GB">
              <a:solidFill>
                <a:srgbClr val="00B0F0"/>
              </a:solidFill>
              <a:latin typeface="Times New Roman" pitchFamily="18" charset="0"/>
              <a:cs typeface="Times New Roman" pitchFamily="18" charset="0"/>
            </a:endParaRPr>
          </a:p>
        </p:txBody>
      </p:sp>
    </p:spTree>
  </p:cSld>
  <p:clrMapOvr>
    <a:masterClrMapping/>
  </p:clrMapOvr>
  <p:timing/>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415" name=""/>
        <p:cNvGrpSpPr/>
        <p:nvPr/>
      </p:nvGrpSpPr>
      <p:grpSpPr>
        <a:xfrm>
          <a:off x="0" y="0"/>
          <a:ext cx="0" cy="0"/>
          <a:chOff x="0" y="0"/>
          <a:chExt cx="0" cy="0"/>
        </a:xfrm>
      </p:grpSpPr>
      <p:sp>
        <p:nvSpPr>
          <p:cNvPr id="1048808" name="Content Placeholder 2"/>
          <p:cNvSpPr>
            <a:spLocks noGrp="1"/>
          </p:cNvSpPr>
          <p:nvPr>
            <p:ph idx="1"/>
          </p:nvPr>
        </p:nvSpPr>
        <p:spPr>
          <a:xfrm>
            <a:off x="76200" y="0"/>
            <a:ext cx="8991600" cy="6781800"/>
          </a:xfrm>
        </p:spPr>
        <p:txBody>
          <a:bodyPr>
            <a:normAutofit fontScale="85000" lnSpcReduction="10000"/>
          </a:bodyPr>
          <a:p>
            <a:pPr algn="just" indent="0" marL="0">
              <a:lnSpc>
                <a:spcPct val="115000"/>
              </a:lnSpc>
              <a:spcAft>
                <a:spcPts val="0"/>
              </a:spcAft>
              <a:buNone/>
              <a:tabLst>
                <a:tab algn="l" pos="-1143000"/>
                <a:tab algn="l" pos="457200"/>
              </a:tabLst>
            </a:pPr>
            <a:r>
              <a:rPr b="1" dirty="0" lang="en-US">
                <a:latin typeface="Times New Roman"/>
                <a:ea typeface="Calibri"/>
                <a:cs typeface="Times New Roman"/>
              </a:rPr>
              <a:t>Freud's assumption about the unconscious</a:t>
            </a:r>
            <a:endParaRPr dirty="0" sz="3600" lang="en-GB">
              <a:ea typeface="Calibri"/>
              <a:cs typeface="Times New Roman"/>
            </a:endParaRPr>
          </a:p>
          <a:p>
            <a:pPr algn="just" lvl="0">
              <a:lnSpc>
                <a:spcPct val="115000"/>
              </a:lnSpc>
              <a:buFont typeface="Wingdings"/>
              <a:buChar char=""/>
              <a:tabLst>
                <a:tab algn="l" pos="-1143000"/>
                <a:tab algn="l" pos="457200"/>
              </a:tabLst>
            </a:pPr>
            <a:r>
              <a:rPr dirty="0" lang="en-US">
                <a:latin typeface="Times New Roman"/>
                <a:ea typeface="Calibri"/>
                <a:cs typeface="Times New Roman"/>
              </a:rPr>
              <a:t>The unconscious is the major motivating force behind human behavior.</a:t>
            </a:r>
            <a:endParaRPr dirty="0" sz="3600" lang="en-GB">
              <a:ea typeface="Calibri"/>
              <a:cs typeface="Times New Roman"/>
            </a:endParaRPr>
          </a:p>
          <a:p>
            <a:pPr algn="just" lvl="0">
              <a:lnSpc>
                <a:spcPct val="115000"/>
              </a:lnSpc>
              <a:buFont typeface="Wingdings"/>
              <a:buChar char=""/>
              <a:tabLst>
                <a:tab algn="l" pos="-1143000"/>
                <a:tab algn="l" pos="457200"/>
              </a:tabLst>
            </a:pPr>
            <a:r>
              <a:rPr dirty="0" lang="en-US">
                <a:latin typeface="Times New Roman"/>
                <a:ea typeface="Calibri"/>
                <a:cs typeface="Times New Roman"/>
              </a:rPr>
              <a:t>The unconscious are processes which are totally unaware and which are incapable of becoming conscious unless special methods of psychoanalysis are used.</a:t>
            </a:r>
            <a:endParaRPr dirty="0" sz="3600" lang="en-GB">
              <a:ea typeface="Calibri"/>
              <a:cs typeface="Times New Roman"/>
            </a:endParaRPr>
          </a:p>
          <a:p>
            <a:pPr algn="just" lvl="0">
              <a:lnSpc>
                <a:spcPct val="115000"/>
              </a:lnSpc>
              <a:buFont typeface="Wingdings"/>
              <a:buChar char=""/>
              <a:tabLst>
                <a:tab algn="l" pos="-1143000"/>
                <a:tab algn="l" pos="457200"/>
              </a:tabLst>
            </a:pPr>
            <a:r>
              <a:rPr dirty="0" lang="en-US" smtClean="0">
                <a:latin typeface="Times New Roman"/>
                <a:ea typeface="Calibri"/>
                <a:cs typeface="Times New Roman"/>
              </a:rPr>
              <a:t>The </a:t>
            </a:r>
            <a:r>
              <a:rPr dirty="0" lang="en-US">
                <a:latin typeface="Times New Roman"/>
                <a:ea typeface="Calibri"/>
                <a:cs typeface="Times New Roman"/>
              </a:rPr>
              <a:t>unconscious includes all forgotten past experiences our repressed wishes and desires, our fears and phobias for which we do not know the reasons.</a:t>
            </a:r>
            <a:endParaRPr dirty="0" sz="3600" lang="en-GB">
              <a:ea typeface="Calibri"/>
              <a:cs typeface="Times New Roman"/>
            </a:endParaRPr>
          </a:p>
          <a:p>
            <a:pPr algn="just" lvl="0">
              <a:lnSpc>
                <a:spcPct val="115000"/>
              </a:lnSpc>
              <a:buFont typeface="Wingdings"/>
              <a:buChar char=""/>
              <a:tabLst>
                <a:tab algn="l" pos="-1143000"/>
                <a:tab algn="l" pos="57150"/>
                <a:tab algn="l" pos="457200"/>
              </a:tabLst>
            </a:pPr>
            <a:r>
              <a:rPr dirty="0" lang="en-US">
                <a:latin typeface="Times New Roman"/>
                <a:ea typeface="Calibri"/>
                <a:cs typeface="Times New Roman"/>
              </a:rPr>
              <a:t>Much of what we say and do is either to find some socially acceptable way of expressing unconscious impulses or an effort to keep those impulses from being known by others.</a:t>
            </a:r>
            <a:endParaRPr dirty="0" sz="3600" lang="en-GB">
              <a:ea typeface="Calibri"/>
              <a:cs typeface="Times New Roman"/>
            </a:endParaRPr>
          </a:p>
          <a:p>
            <a:pPr algn="just" lvl="0">
              <a:lnSpc>
                <a:spcPct val="115000"/>
              </a:lnSpc>
              <a:buFont typeface="Wingdings"/>
              <a:buChar char=""/>
              <a:tabLst>
                <a:tab algn="l" pos="-1143000"/>
                <a:tab algn="l" pos="457200"/>
              </a:tabLst>
            </a:pPr>
            <a:r>
              <a:rPr dirty="0" lang="en-US">
                <a:latin typeface="Times New Roman"/>
                <a:ea typeface="Calibri"/>
                <a:cs typeface="Times New Roman"/>
              </a:rPr>
              <a:t>Even trivial words and actions often have deeper meanings in psychoanalysis.</a:t>
            </a:r>
            <a:endParaRPr dirty="0" sz="3600" lang="en-GB">
              <a:ea typeface="Calibri"/>
              <a:cs typeface="Times New Roman"/>
            </a:endParaRPr>
          </a:p>
          <a:p>
            <a:endParaRPr dirty="0" lang="en-GB"/>
          </a:p>
        </p:txBody>
      </p:sp>
    </p:spTree>
  </p:cSld>
  <p:clrMapOvr>
    <a:masterClrMapping/>
  </p:clrMapOvr>
  <p:timing/>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416" name=""/>
        <p:cNvGrpSpPr/>
        <p:nvPr/>
      </p:nvGrpSpPr>
      <p:grpSpPr>
        <a:xfrm>
          <a:off x="0" y="0"/>
          <a:ext cx="0" cy="0"/>
          <a:chOff x="0" y="0"/>
          <a:chExt cx="0" cy="0"/>
        </a:xfrm>
      </p:grpSpPr>
      <p:sp>
        <p:nvSpPr>
          <p:cNvPr id="1048809" name="Content Placeholder 2"/>
          <p:cNvSpPr>
            <a:spLocks noGrp="1"/>
          </p:cNvSpPr>
          <p:nvPr>
            <p:ph idx="1"/>
          </p:nvPr>
        </p:nvSpPr>
        <p:spPr>
          <a:xfrm>
            <a:off x="76200" y="152400"/>
            <a:ext cx="8991600" cy="6629400"/>
          </a:xfrm>
        </p:spPr>
        <p:txBody>
          <a:bodyPr>
            <a:normAutofit lnSpcReduction="10000"/>
          </a:bodyPr>
          <a:p>
            <a:pPr indent="0" marL="0">
              <a:buNone/>
            </a:pPr>
            <a:r>
              <a:rPr dirty="0" lang="en-GB">
                <a:solidFill>
                  <a:srgbClr val="00B0F0"/>
                </a:solidFill>
                <a:latin typeface="Times New Roman" panose="02020603050405020304" pitchFamily="18" charset="0"/>
                <a:cs typeface="Times New Roman" panose="02020603050405020304" pitchFamily="18" charset="0"/>
              </a:rPr>
              <a:t>The psychoanalytic theory includes a theory of personality structure. </a:t>
            </a:r>
            <a:endParaRPr dirty="0" lang="en-GB" smtClean="0">
              <a:solidFill>
                <a:srgbClr val="00B0F0"/>
              </a:solidFill>
              <a:latin typeface="Times New Roman" panose="02020603050405020304" pitchFamily="18" charset="0"/>
              <a:cs typeface="Times New Roman" panose="02020603050405020304" pitchFamily="18" charset="0"/>
            </a:endParaRPr>
          </a:p>
          <a:p>
            <a:r>
              <a:rPr dirty="0" lang="en-GB">
                <a:latin typeface="Times New Roman" panose="02020603050405020304" pitchFamily="18" charset="0"/>
                <a:cs typeface="Times New Roman" panose="02020603050405020304" pitchFamily="18" charset="0"/>
              </a:rPr>
              <a:t> In Freud's view,  personality has three parts which serves a different function and develops at different times: </a:t>
            </a:r>
            <a:r>
              <a:rPr b="1" dirty="0" i="1" lang="en-GB">
                <a:latin typeface="Times New Roman" panose="02020603050405020304" pitchFamily="18" charset="0"/>
                <a:cs typeface="Times New Roman" panose="02020603050405020304" pitchFamily="18" charset="0"/>
              </a:rPr>
              <a:t>the id, the ego, and the superego</a:t>
            </a:r>
            <a:r>
              <a:rPr dirty="0" lang="en-GB">
                <a:latin typeface="Times New Roman" panose="02020603050405020304" pitchFamily="18" charset="0"/>
                <a:cs typeface="Times New Roman" panose="02020603050405020304" pitchFamily="18" charset="0"/>
              </a:rPr>
              <a:t>. </a:t>
            </a:r>
            <a:endParaRPr dirty="0" lang="en-GB" smtClean="0">
              <a:latin typeface="Times New Roman" panose="02020603050405020304" pitchFamily="18" charset="0"/>
              <a:cs typeface="Times New Roman" panose="02020603050405020304" pitchFamily="18" charset="0"/>
            </a:endParaRPr>
          </a:p>
          <a:p>
            <a:r>
              <a:rPr dirty="0" lang="en-GB">
                <a:latin typeface="Times New Roman" panose="02020603050405020304" pitchFamily="18" charset="0"/>
                <a:cs typeface="Times New Roman" panose="02020603050405020304" pitchFamily="18" charset="0"/>
              </a:rPr>
              <a:t>According to Freud, </a:t>
            </a:r>
            <a:r>
              <a:rPr dirty="0" lang="en-GB">
                <a:solidFill>
                  <a:srgbClr val="FF0000"/>
                </a:solidFill>
                <a:latin typeface="Times New Roman" panose="02020603050405020304" pitchFamily="18" charset="0"/>
                <a:cs typeface="Times New Roman" panose="02020603050405020304" pitchFamily="18" charset="0"/>
              </a:rPr>
              <a:t>the way these three parts of personality interact</a:t>
            </a:r>
            <a:r>
              <a:rPr dirty="0" lang="en-GB">
                <a:latin typeface="Times New Roman" panose="02020603050405020304" pitchFamily="18" charset="0"/>
                <a:cs typeface="Times New Roman" panose="02020603050405020304" pitchFamily="18" charset="0"/>
              </a:rPr>
              <a:t> with one another determines the personality of an individual. </a:t>
            </a:r>
            <a:endParaRPr dirty="0" lang="en-GB" smtClean="0">
              <a:latin typeface="Times New Roman" panose="02020603050405020304" pitchFamily="18" charset="0"/>
              <a:cs typeface="Times New Roman" panose="02020603050405020304" pitchFamily="18" charset="0"/>
            </a:endParaRPr>
          </a:p>
          <a:p>
            <a:r>
              <a:rPr dirty="0" lang="en-US">
                <a:latin typeface="Times New Roman" panose="02020603050405020304" pitchFamily="18" charset="0"/>
                <a:ea typeface="Times New Roman"/>
                <a:cs typeface="Times New Roman" panose="02020603050405020304" pitchFamily="18" charset="0"/>
              </a:rPr>
              <a:t>They are not physical divisions of the brain; instead they are names given to psychological forces and hypothetical concepts created by Freud to explain his theory. </a:t>
            </a:r>
          </a:p>
          <a:p>
            <a:r>
              <a:rPr dirty="0" lang="en-US" smtClean="0">
                <a:latin typeface="Times New Roman" panose="02020603050405020304" pitchFamily="18" charset="0"/>
                <a:ea typeface="Calibri"/>
                <a:cs typeface="Times New Roman" panose="02020603050405020304" pitchFamily="18" charset="0"/>
              </a:rPr>
              <a:t>The </a:t>
            </a:r>
            <a:r>
              <a:rPr dirty="0" lang="en-US">
                <a:latin typeface="Times New Roman" panose="02020603050405020304" pitchFamily="18" charset="0"/>
                <a:ea typeface="Calibri"/>
                <a:cs typeface="Times New Roman" panose="02020603050405020304" pitchFamily="18" charset="0"/>
              </a:rPr>
              <a:t>existence of these structures is inferred from the ways that people behave in their lives.</a:t>
            </a:r>
            <a:endParaRPr dirty="0" sz="3600" lang="en-GB">
              <a:latin typeface="Times New Roman" panose="02020603050405020304" pitchFamily="18" charset="0"/>
              <a:ea typeface="Calibri"/>
              <a:cs typeface="Times New Roman" panose="02020603050405020304" pitchFamily="18" charset="0"/>
            </a:endParaRPr>
          </a:p>
          <a:p>
            <a:endParaRPr dirty="0" lang="en-GB"/>
          </a:p>
        </p:txBody>
      </p:sp>
    </p:spTree>
  </p:cSld>
  <p:clrMapOvr>
    <a:masterClrMapping/>
  </p:clrMapOvr>
  <p:timing/>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417" name=""/>
        <p:cNvGrpSpPr/>
        <p:nvPr/>
      </p:nvGrpSpPr>
      <p:grpSpPr>
        <a:xfrm>
          <a:off x="0" y="0"/>
          <a:ext cx="0" cy="0"/>
          <a:chOff x="0" y="0"/>
          <a:chExt cx="0" cy="0"/>
        </a:xfrm>
      </p:grpSpPr>
      <p:sp>
        <p:nvSpPr>
          <p:cNvPr id="1048810" name="Content Placeholder 2"/>
          <p:cNvSpPr>
            <a:spLocks noGrp="1"/>
          </p:cNvSpPr>
          <p:nvPr>
            <p:ph idx="1"/>
          </p:nvPr>
        </p:nvSpPr>
        <p:spPr>
          <a:xfrm>
            <a:off x="0" y="76200"/>
            <a:ext cx="9067800" cy="6629400"/>
          </a:xfrm>
        </p:spPr>
        <p:txBody>
          <a:bodyPr>
            <a:normAutofit fontScale="92500" lnSpcReduction="10000"/>
          </a:bodyPr>
          <a:p>
            <a:pPr indent="0" marL="0">
              <a:buNone/>
            </a:pPr>
            <a:r>
              <a:rPr b="1" dirty="0" lang="en-GB">
                <a:solidFill>
                  <a:srgbClr val="FF0000"/>
                </a:solidFill>
                <a:latin typeface="Times New Roman" pitchFamily="18" charset="0"/>
                <a:cs typeface="Times New Roman" pitchFamily="18" charset="0"/>
              </a:rPr>
              <a:t>The </a:t>
            </a:r>
            <a:r>
              <a:rPr b="1" dirty="0" lang="en-GB" smtClean="0">
                <a:solidFill>
                  <a:srgbClr val="FF0000"/>
                </a:solidFill>
                <a:latin typeface="Times New Roman" pitchFamily="18" charset="0"/>
                <a:cs typeface="Times New Roman" pitchFamily="18" charset="0"/>
              </a:rPr>
              <a:t>ID</a:t>
            </a:r>
            <a:r>
              <a:rPr b="1" dirty="0" lang="en-GB">
                <a:solidFill>
                  <a:srgbClr val="FF0000"/>
                </a:solidFill>
                <a:latin typeface="Times New Roman" pitchFamily="18" charset="0"/>
                <a:cs typeface="Times New Roman" pitchFamily="18" charset="0"/>
              </a:rPr>
              <a:t>: If It Feels Good, Do </a:t>
            </a:r>
            <a:r>
              <a:rPr b="1" dirty="0" lang="en-GB" smtClean="0">
                <a:solidFill>
                  <a:srgbClr val="FF0000"/>
                </a:solidFill>
                <a:latin typeface="Times New Roman" pitchFamily="18" charset="0"/>
                <a:cs typeface="Times New Roman" pitchFamily="18" charset="0"/>
              </a:rPr>
              <a:t>It</a:t>
            </a:r>
          </a:p>
          <a:p>
            <a:pPr>
              <a:buFont typeface="Wingdings" pitchFamily="2" charset="2"/>
              <a:buChar char="ü"/>
            </a:pPr>
            <a:r>
              <a:rPr dirty="0" lang="en-GB">
                <a:latin typeface="Times New Roman" pitchFamily="18" charset="0"/>
                <a:cs typeface="Times New Roman" pitchFamily="18" charset="0"/>
              </a:rPr>
              <a:t>The first and most primitive part of the personality in the </a:t>
            </a:r>
            <a:r>
              <a:rPr dirty="0" lang="en-GB" smtClean="0">
                <a:latin typeface="Times New Roman" pitchFamily="18" charset="0"/>
                <a:cs typeface="Times New Roman" pitchFamily="18" charset="0"/>
              </a:rPr>
              <a:t>infant </a:t>
            </a:r>
            <a:r>
              <a:rPr dirty="0" lang="en-GB">
                <a:latin typeface="Times New Roman" pitchFamily="18" charset="0"/>
                <a:cs typeface="Times New Roman" pitchFamily="18" charset="0"/>
              </a:rPr>
              <a:t>is the </a:t>
            </a:r>
            <a:r>
              <a:rPr dirty="0" i="1" lang="en-GB" smtClean="0">
                <a:latin typeface="Times New Roman" pitchFamily="18" charset="0"/>
                <a:cs typeface="Times New Roman" pitchFamily="18" charset="0"/>
              </a:rPr>
              <a:t>id</a:t>
            </a:r>
          </a:p>
          <a:p>
            <a:pPr>
              <a:buFont typeface="Wingdings" pitchFamily="2" charset="2"/>
              <a:buChar char="ü"/>
            </a:pPr>
            <a:r>
              <a:rPr dirty="0" i="1" lang="en-GB">
                <a:latin typeface="Times New Roman" pitchFamily="18" charset="0"/>
                <a:cs typeface="Times New Roman" pitchFamily="18" charset="0"/>
              </a:rPr>
              <a:t> The id is a completely unconscious amoral part of the personality that exists at </a:t>
            </a:r>
            <a:r>
              <a:rPr dirty="0" i="1" lang="en-GB" smtClean="0">
                <a:latin typeface="Times New Roman" pitchFamily="18" charset="0"/>
                <a:cs typeface="Times New Roman" pitchFamily="18" charset="0"/>
              </a:rPr>
              <a:t>birth</a:t>
            </a:r>
          </a:p>
          <a:p>
            <a:pPr>
              <a:buFont typeface="Wingdings" pitchFamily="2" charset="2"/>
              <a:buChar char="ü"/>
            </a:pPr>
            <a:r>
              <a:rPr dirty="0" lang="en-US" smtClean="0">
                <a:latin typeface="Times New Roman" pitchFamily="18" charset="0"/>
                <a:ea typeface="Calibri"/>
                <a:cs typeface="Times New Roman" pitchFamily="18" charset="0"/>
              </a:rPr>
              <a:t>It </a:t>
            </a:r>
            <a:r>
              <a:rPr dirty="0" lang="en-US">
                <a:latin typeface="Times New Roman" pitchFamily="18" charset="0"/>
                <a:ea typeface="Calibri"/>
                <a:cs typeface="Times New Roman" pitchFamily="18" charset="0"/>
              </a:rPr>
              <a:t>is the storehouse of biological drives that arise from our needs for food, water, warmth, sexual gratification and avoidance of pain etc</a:t>
            </a:r>
            <a:r>
              <a:rPr dirty="0" lang="en-US" smtClean="0">
                <a:latin typeface="Times New Roman" pitchFamily="18" charset="0"/>
                <a:ea typeface="Calibri"/>
                <a:cs typeface="Times New Roman" pitchFamily="18" charset="0"/>
              </a:rPr>
              <a:t>.</a:t>
            </a:r>
          </a:p>
          <a:p>
            <a:pPr>
              <a:buFont typeface="Wingdings" pitchFamily="2" charset="2"/>
              <a:buChar char="ü"/>
            </a:pPr>
            <a:r>
              <a:rPr dirty="0" sz="3600" lang="en-GB">
                <a:latin typeface="Times New Roman" pitchFamily="18" charset="0"/>
                <a:ea typeface="Calibri"/>
                <a:cs typeface="Times New Roman" pitchFamily="18" charset="0"/>
              </a:rPr>
              <a:t>When these drives are active, the person will feel an increase in not only physical tension but also in psychological tension that Freud called </a:t>
            </a:r>
            <a:r>
              <a:rPr dirty="0" sz="3600" lang="en-GB" smtClean="0">
                <a:latin typeface="Times New Roman" pitchFamily="18" charset="0"/>
                <a:ea typeface="Calibri"/>
                <a:cs typeface="Times New Roman" pitchFamily="18" charset="0"/>
              </a:rPr>
              <a:t>libido</a:t>
            </a:r>
          </a:p>
          <a:p>
            <a:pPr>
              <a:buFont typeface="Wingdings" pitchFamily="2" charset="2"/>
              <a:buChar char="ü"/>
            </a:pPr>
            <a:r>
              <a:rPr dirty="0" sz="3600" lang="en-GB">
                <a:latin typeface="Times New Roman" pitchFamily="18" charset="0"/>
                <a:ea typeface="Calibri"/>
                <a:cs typeface="Times New Roman" pitchFamily="18" charset="0"/>
              </a:rPr>
              <a:t> </a:t>
            </a:r>
            <a:r>
              <a:rPr dirty="0" sz="3600" lang="en-GB" smtClean="0">
                <a:latin typeface="Times New Roman" pitchFamily="18" charset="0"/>
                <a:ea typeface="Calibri"/>
                <a:cs typeface="Times New Roman" pitchFamily="18" charset="0"/>
              </a:rPr>
              <a:t>Libido - the </a:t>
            </a:r>
            <a:r>
              <a:rPr dirty="0" sz="3600" lang="en-GB">
                <a:latin typeface="Times New Roman" pitchFamily="18" charset="0"/>
                <a:ea typeface="Calibri"/>
                <a:cs typeface="Times New Roman" pitchFamily="18" charset="0"/>
              </a:rPr>
              <a:t>instinctual energy that may come into conflict with the demands a society‘s standards for </a:t>
            </a:r>
            <a:r>
              <a:rPr dirty="0" sz="3600" lang="en-GB" smtClean="0">
                <a:latin typeface="Times New Roman" pitchFamily="18" charset="0"/>
                <a:ea typeface="Calibri"/>
                <a:cs typeface="Times New Roman" pitchFamily="18" charset="0"/>
              </a:rPr>
              <a:t>behaviour</a:t>
            </a:r>
            <a:endParaRPr dirty="0" sz="3600" lang="en-GB">
              <a:latin typeface="Times New Roman" pitchFamily="18" charset="0"/>
              <a:ea typeface="Calibri"/>
              <a:cs typeface="Times New Roman" pitchFamily="18" charset="0"/>
            </a:endParaRPr>
          </a:p>
          <a:p>
            <a:pPr indent="0" marL="0">
              <a:buNone/>
            </a:pPr>
            <a:endParaRPr dirty="0" i="1" lang="en-GB">
              <a:latin typeface="Times New Roman" pitchFamily="18" charset="0"/>
              <a:cs typeface="Times New Roman" pitchFamily="18" charset="0"/>
            </a:endParaRPr>
          </a:p>
        </p:txBody>
      </p:sp>
    </p:spTree>
  </p:cSld>
  <p:clrMapOvr>
    <a:masterClrMapping/>
  </p:clrMapOvr>
  <p:timing/>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418" name=""/>
        <p:cNvGrpSpPr/>
        <p:nvPr/>
      </p:nvGrpSpPr>
      <p:grpSpPr>
        <a:xfrm>
          <a:off x="0" y="0"/>
          <a:ext cx="0" cy="0"/>
          <a:chOff x="0" y="0"/>
          <a:chExt cx="0" cy="0"/>
        </a:xfrm>
      </p:grpSpPr>
      <p:sp>
        <p:nvSpPr>
          <p:cNvPr id="1048811" name="Content Placeholder 2"/>
          <p:cNvSpPr>
            <a:spLocks noGrp="1"/>
          </p:cNvSpPr>
          <p:nvPr>
            <p:ph idx="1"/>
          </p:nvPr>
        </p:nvSpPr>
        <p:spPr>
          <a:xfrm>
            <a:off x="457200" y="152400"/>
            <a:ext cx="8229600" cy="6629400"/>
          </a:xfrm>
        </p:spPr>
        <p:txBody>
          <a:bodyPr>
            <a:normAutofit fontScale="85000" lnSpcReduction="20000"/>
          </a:bodyPr>
          <a:p>
            <a:pPr>
              <a:buFont typeface="Wingdings" pitchFamily="2" charset="2"/>
              <a:buChar char="ü"/>
            </a:pPr>
            <a:r>
              <a:rPr dirty="0" lang="en-GB">
                <a:latin typeface="Times New Roman" pitchFamily="18" charset="0"/>
                <a:cs typeface="Times New Roman" pitchFamily="18" charset="0"/>
              </a:rPr>
              <a:t>When libidinal energy is high, it is unpleasant for the person, so the goal is to reduce libido by fulfilling the drive; </a:t>
            </a:r>
            <a:endParaRPr dirty="0" lang="en-GB" smtClean="0">
              <a:latin typeface="Times New Roman" pitchFamily="18" charset="0"/>
              <a:cs typeface="Times New Roman" pitchFamily="18" charset="0"/>
            </a:endParaRPr>
          </a:p>
          <a:p>
            <a:pPr indent="-338138" marL="914400">
              <a:buFont typeface="Wingdings" panose="05000000000000000000" pitchFamily="2" charset="2"/>
              <a:buChar char="v"/>
            </a:pPr>
            <a:r>
              <a:rPr dirty="0" lang="en-GB" smtClean="0">
                <a:latin typeface="Times New Roman" pitchFamily="18" charset="0"/>
                <a:cs typeface="Times New Roman" pitchFamily="18" charset="0"/>
              </a:rPr>
              <a:t>Eat </a:t>
            </a:r>
            <a:r>
              <a:rPr dirty="0" lang="en-GB">
                <a:latin typeface="Times New Roman" pitchFamily="18" charset="0"/>
                <a:cs typeface="Times New Roman" pitchFamily="18" charset="0"/>
              </a:rPr>
              <a:t>when hungry, </a:t>
            </a:r>
            <a:endParaRPr dirty="0" lang="en-GB" smtClean="0">
              <a:latin typeface="Times New Roman" pitchFamily="18" charset="0"/>
              <a:cs typeface="Times New Roman" pitchFamily="18" charset="0"/>
            </a:endParaRPr>
          </a:p>
          <a:p>
            <a:pPr indent="-338138" marL="914400">
              <a:buFont typeface="Wingdings" panose="05000000000000000000" pitchFamily="2" charset="2"/>
              <a:buChar char="v"/>
            </a:pPr>
            <a:r>
              <a:rPr dirty="0" lang="en-GB">
                <a:latin typeface="Times New Roman" pitchFamily="18" charset="0"/>
                <a:cs typeface="Times New Roman" pitchFamily="18" charset="0"/>
              </a:rPr>
              <a:t>D</a:t>
            </a:r>
            <a:r>
              <a:rPr dirty="0" lang="en-GB" smtClean="0">
                <a:latin typeface="Times New Roman" pitchFamily="18" charset="0"/>
                <a:cs typeface="Times New Roman" pitchFamily="18" charset="0"/>
              </a:rPr>
              <a:t>rink </a:t>
            </a:r>
            <a:r>
              <a:rPr dirty="0" lang="en-GB">
                <a:latin typeface="Times New Roman" pitchFamily="18" charset="0"/>
                <a:cs typeface="Times New Roman" pitchFamily="18" charset="0"/>
              </a:rPr>
              <a:t>when thirsty, and </a:t>
            </a:r>
            <a:endParaRPr dirty="0" lang="en-GB" smtClean="0">
              <a:latin typeface="Times New Roman" pitchFamily="18" charset="0"/>
              <a:cs typeface="Times New Roman" pitchFamily="18" charset="0"/>
            </a:endParaRPr>
          </a:p>
          <a:p>
            <a:pPr indent="-338138" marL="914400">
              <a:buFont typeface="Wingdings" panose="05000000000000000000" pitchFamily="2" charset="2"/>
              <a:buChar char="v"/>
            </a:pPr>
            <a:r>
              <a:rPr dirty="0" lang="en-GB">
                <a:latin typeface="Times New Roman" pitchFamily="18" charset="0"/>
                <a:cs typeface="Times New Roman" pitchFamily="18" charset="0"/>
              </a:rPr>
              <a:t>S</a:t>
            </a:r>
            <a:r>
              <a:rPr dirty="0" lang="en-GB" smtClean="0">
                <a:latin typeface="Times New Roman" pitchFamily="18" charset="0"/>
                <a:cs typeface="Times New Roman" pitchFamily="18" charset="0"/>
              </a:rPr>
              <a:t>atisfy </a:t>
            </a:r>
            <a:r>
              <a:rPr dirty="0" lang="en-GB">
                <a:latin typeface="Times New Roman" pitchFamily="18" charset="0"/>
                <a:cs typeface="Times New Roman" pitchFamily="18" charset="0"/>
              </a:rPr>
              <a:t>the sex when the need for pleasure is </a:t>
            </a:r>
            <a:r>
              <a:rPr dirty="0" lang="en-GB" smtClean="0">
                <a:latin typeface="Times New Roman" pitchFamily="18" charset="0"/>
                <a:cs typeface="Times New Roman" pitchFamily="18" charset="0"/>
              </a:rPr>
              <a:t>present</a:t>
            </a:r>
          </a:p>
          <a:p>
            <a:pPr indent="-338138" marL="914400">
              <a:buFont typeface="Wingdings" panose="05000000000000000000" pitchFamily="2" charset="2"/>
              <a:buChar char="v"/>
            </a:pPr>
            <a:r>
              <a:rPr dirty="0" lang="en-GB">
                <a:latin typeface="Times New Roman" pitchFamily="18" charset="0"/>
                <a:cs typeface="Times New Roman" pitchFamily="18" charset="0"/>
              </a:rPr>
              <a:t> Freud called this need for satisfaction </a:t>
            </a:r>
            <a:r>
              <a:rPr dirty="0" lang="en-GB" smtClean="0">
                <a:latin typeface="Times New Roman" pitchFamily="18" charset="0"/>
                <a:cs typeface="Times New Roman" pitchFamily="18" charset="0"/>
              </a:rPr>
              <a:t>the </a:t>
            </a:r>
            <a:r>
              <a:rPr dirty="0" lang="en-GB">
                <a:latin typeface="Times New Roman" pitchFamily="18" charset="0"/>
                <a:cs typeface="Times New Roman" pitchFamily="18" charset="0"/>
              </a:rPr>
              <a:t>pleasure </a:t>
            </a:r>
            <a:r>
              <a:rPr dirty="0" lang="en-GB" smtClean="0">
                <a:latin typeface="Times New Roman" pitchFamily="18" charset="0"/>
                <a:cs typeface="Times New Roman" pitchFamily="18" charset="0"/>
              </a:rPr>
              <a:t>principle</a:t>
            </a:r>
          </a:p>
          <a:p>
            <a:pPr indent="-338138" marL="914400">
              <a:buFont typeface="Wingdings" panose="05000000000000000000" pitchFamily="2" charset="2"/>
              <a:buChar char="v"/>
            </a:pPr>
            <a:r>
              <a:rPr dirty="0" lang="en-GB">
                <a:latin typeface="Times New Roman" pitchFamily="18" charset="0"/>
                <a:cs typeface="Times New Roman" pitchFamily="18" charset="0"/>
              </a:rPr>
              <a:t>The pleasure principle can be summed up simply as </a:t>
            </a:r>
            <a:r>
              <a:rPr b="1" dirty="0" i="1" lang="en-GB" smtClean="0">
                <a:solidFill>
                  <a:srgbClr val="FF0000"/>
                </a:solidFill>
                <a:latin typeface="Times New Roman" pitchFamily="18" charset="0"/>
                <a:cs typeface="Times New Roman" pitchFamily="18" charset="0"/>
              </a:rPr>
              <a:t>“if </a:t>
            </a:r>
            <a:r>
              <a:rPr b="1" dirty="0" i="1" lang="en-GB">
                <a:solidFill>
                  <a:srgbClr val="FF0000"/>
                </a:solidFill>
                <a:latin typeface="Times New Roman" pitchFamily="18" charset="0"/>
                <a:cs typeface="Times New Roman" pitchFamily="18" charset="0"/>
              </a:rPr>
              <a:t>it feels good, do it</a:t>
            </a:r>
            <a:r>
              <a:rPr b="1" dirty="0" i="1" lang="en-GB" smtClean="0">
                <a:solidFill>
                  <a:srgbClr val="FF0000"/>
                </a:solidFill>
                <a:latin typeface="Times New Roman" pitchFamily="18" charset="0"/>
                <a:cs typeface="Times New Roman" pitchFamily="18" charset="0"/>
              </a:rPr>
              <a:t>.”</a:t>
            </a:r>
          </a:p>
          <a:p>
            <a:pPr algn="just" indent="0" lvl="0" marL="0">
              <a:lnSpc>
                <a:spcPct val="115000"/>
              </a:lnSpc>
              <a:buNone/>
              <a:tabLst>
                <a:tab algn="l" pos="-1143000"/>
                <a:tab algn="l" pos="457200"/>
                <a:tab algn="l" pos="1028700"/>
                <a:tab algn="l" pos="1562100"/>
              </a:tabLst>
            </a:pPr>
            <a:r>
              <a:rPr dirty="0" lang="en-US">
                <a:latin typeface="Times New Roman" pitchFamily="18" charset="0"/>
                <a:ea typeface="Calibri"/>
                <a:cs typeface="Times New Roman" pitchFamily="18" charset="0"/>
              </a:rPr>
              <a:t>In the absence of external goal satisfaction, internal mental acts (Example: dream about accomplishment, achievement desire, daydream of attacking some one in order to gratify aggressive needs) are used to fulfill wishes.</a:t>
            </a:r>
            <a:endParaRPr dirty="0" sz="3600" lang="en-GB">
              <a:latin typeface="Times New Roman" pitchFamily="18" charset="0"/>
              <a:ea typeface="Calibri"/>
              <a:cs typeface="Times New Roman" pitchFamily="18" charset="0"/>
            </a:endParaRPr>
          </a:p>
          <a:p>
            <a:pPr>
              <a:buFont typeface="Wingdings" pitchFamily="2" charset="2"/>
              <a:buChar char="ü"/>
            </a:pPr>
            <a:endParaRPr dirty="0" lang="en-GB"/>
          </a:p>
        </p:txBody>
      </p:sp>
    </p:spTree>
  </p:cSld>
  <p:clrMapOvr>
    <a:masterClrMapping/>
  </p:clrMapOvr>
  <p:timing/>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419" name=""/>
        <p:cNvGrpSpPr/>
        <p:nvPr/>
      </p:nvGrpSpPr>
      <p:grpSpPr>
        <a:xfrm>
          <a:off x="0" y="0"/>
          <a:ext cx="0" cy="0"/>
          <a:chOff x="0" y="0"/>
          <a:chExt cx="0" cy="0"/>
        </a:xfrm>
      </p:grpSpPr>
      <p:sp>
        <p:nvSpPr>
          <p:cNvPr id="1048812" name="Content Placeholder 2"/>
          <p:cNvSpPr>
            <a:spLocks noGrp="1"/>
          </p:cNvSpPr>
          <p:nvPr>
            <p:ph idx="1"/>
          </p:nvPr>
        </p:nvSpPr>
        <p:spPr>
          <a:xfrm>
            <a:off x="76200" y="228600"/>
            <a:ext cx="8915400" cy="6553200"/>
          </a:xfrm>
        </p:spPr>
        <p:txBody>
          <a:bodyPr>
            <a:normAutofit fontScale="70000" lnSpcReduction="20000"/>
          </a:bodyPr>
          <a:p>
            <a:pPr indent="0" marL="0">
              <a:buNone/>
            </a:pPr>
            <a:r>
              <a:rPr b="1" dirty="0" lang="en-US">
                <a:solidFill>
                  <a:srgbClr val="FF0000"/>
                </a:solidFill>
                <a:latin typeface="Times New Roman"/>
                <a:ea typeface="Times New Roman"/>
              </a:rPr>
              <a:t>The </a:t>
            </a:r>
            <a:r>
              <a:rPr b="1" dirty="0" lang="en-US" smtClean="0">
                <a:solidFill>
                  <a:srgbClr val="FF0000"/>
                </a:solidFill>
                <a:latin typeface="Times New Roman"/>
                <a:ea typeface="Times New Roman"/>
              </a:rPr>
              <a:t>Ego</a:t>
            </a:r>
          </a:p>
          <a:p>
            <a:pPr algn="just" lvl="0">
              <a:lnSpc>
                <a:spcPct val="170000"/>
              </a:lnSpc>
              <a:buFont typeface="Wingdings" pitchFamily="2" charset="2"/>
              <a:buChar char="Ø"/>
              <a:tabLst>
                <a:tab algn="l" pos="-1143000"/>
                <a:tab algn="l" pos="457200"/>
                <a:tab algn="l" pos="1619250"/>
              </a:tabLst>
            </a:pPr>
            <a:r>
              <a:rPr dirty="0" sz="3600" lang="en-US" smtClean="0">
                <a:latin typeface="Times New Roman"/>
                <a:ea typeface="Calibri"/>
                <a:cs typeface="Times New Roman"/>
              </a:rPr>
              <a:t>It </a:t>
            </a:r>
            <a:r>
              <a:rPr dirty="0" sz="3600" lang="en-US">
                <a:latin typeface="Times New Roman"/>
                <a:ea typeface="Calibri"/>
                <a:cs typeface="Times New Roman"/>
              </a:rPr>
              <a:t>begins to develop soon after birth, but does not become apparent until the age of about six </a:t>
            </a:r>
            <a:r>
              <a:rPr dirty="0" sz="3600" lang="en-US" smtClean="0">
                <a:latin typeface="Times New Roman"/>
                <a:ea typeface="Calibri"/>
                <a:cs typeface="Times New Roman"/>
              </a:rPr>
              <a:t>months.</a:t>
            </a:r>
          </a:p>
          <a:p>
            <a:pPr algn="just" lvl="0">
              <a:lnSpc>
                <a:spcPct val="170000"/>
              </a:lnSpc>
              <a:buFont typeface="Wingdings" pitchFamily="2" charset="2"/>
              <a:buChar char="Ø"/>
              <a:tabLst>
                <a:tab algn="l" pos="-1143000"/>
                <a:tab algn="l" pos="457200"/>
                <a:tab algn="l" pos="1619250"/>
              </a:tabLst>
            </a:pPr>
            <a:r>
              <a:rPr dirty="0" sz="3600" lang="en-US" smtClean="0">
                <a:latin typeface="Times New Roman"/>
                <a:ea typeface="Calibri"/>
                <a:cs typeface="Times New Roman"/>
              </a:rPr>
              <a:t>It </a:t>
            </a:r>
            <a:r>
              <a:rPr dirty="0" sz="3600" lang="en-US">
                <a:latin typeface="Times New Roman"/>
                <a:ea typeface="Calibri"/>
                <a:cs typeface="Times New Roman"/>
              </a:rPr>
              <a:t>serves as a mediator between the id impulse and </a:t>
            </a:r>
            <a:r>
              <a:rPr dirty="0" sz="3600" lang="en-US" smtClean="0">
                <a:latin typeface="Times New Roman"/>
                <a:ea typeface="Calibri"/>
                <a:cs typeface="Times New Roman"/>
              </a:rPr>
              <a:t>reality.</a:t>
            </a:r>
            <a:endParaRPr dirty="0" sz="3600" lang="en-GB" smtClean="0">
              <a:ea typeface="Calibri"/>
              <a:cs typeface="Times New Roman"/>
            </a:endParaRPr>
          </a:p>
          <a:p>
            <a:pPr algn="just" lvl="0">
              <a:lnSpc>
                <a:spcPct val="170000"/>
              </a:lnSpc>
              <a:buFont typeface="Wingdings" pitchFamily="2" charset="2"/>
              <a:buChar char="Ø"/>
              <a:tabLst>
                <a:tab algn="l" pos="-1143000"/>
                <a:tab algn="l" pos="457200"/>
                <a:tab algn="l" pos="1619250"/>
              </a:tabLst>
            </a:pPr>
            <a:r>
              <a:rPr dirty="0" sz="3600" lang="en-US" smtClean="0">
                <a:latin typeface="Times New Roman"/>
                <a:ea typeface="Calibri"/>
                <a:cs typeface="Times New Roman"/>
              </a:rPr>
              <a:t>Unlike </a:t>
            </a:r>
            <a:r>
              <a:rPr dirty="0" sz="3600" lang="en-US">
                <a:latin typeface="Times New Roman"/>
                <a:ea typeface="Calibri"/>
                <a:cs typeface="Times New Roman"/>
              </a:rPr>
              <a:t>the id, the ego is </a:t>
            </a:r>
            <a:r>
              <a:rPr dirty="0" sz="3600" lang="en-US" smtClean="0">
                <a:latin typeface="Times New Roman"/>
                <a:ea typeface="Calibri"/>
                <a:cs typeface="Times New Roman"/>
              </a:rPr>
              <a:t>conscious </a:t>
            </a:r>
            <a:r>
              <a:rPr dirty="0" sz="3600" lang="en-GB" smtClean="0">
                <a:solidFill>
                  <a:srgbClr val="000000"/>
                </a:solidFill>
                <a:latin typeface="Times New Roman"/>
              </a:rPr>
              <a:t>and </a:t>
            </a:r>
            <a:r>
              <a:rPr dirty="0" sz="3600" lang="en-GB">
                <a:solidFill>
                  <a:srgbClr val="000000"/>
                </a:solidFill>
                <a:latin typeface="Times New Roman"/>
              </a:rPr>
              <a:t>is far more rational, logical and cunning than the id. </a:t>
            </a:r>
            <a:endParaRPr dirty="0" sz="3600" lang="en-US" smtClean="0">
              <a:latin typeface="Times New Roman"/>
              <a:cs typeface="Times New Roman"/>
            </a:endParaRPr>
          </a:p>
          <a:p>
            <a:pPr algn="just" lvl="0">
              <a:lnSpc>
                <a:spcPct val="170000"/>
              </a:lnSpc>
              <a:buFont typeface="Wingdings" pitchFamily="2" charset="2"/>
              <a:buChar char="Ø"/>
              <a:tabLst>
                <a:tab algn="l" pos="-1143000"/>
                <a:tab algn="l" pos="457200"/>
                <a:tab algn="l" pos="1619250"/>
              </a:tabLst>
            </a:pPr>
            <a:r>
              <a:rPr dirty="0" sz="3600" lang="en-US" smtClean="0">
                <a:latin typeface="Times New Roman"/>
                <a:ea typeface="Times New Roman"/>
              </a:rPr>
              <a:t>It </a:t>
            </a:r>
            <a:r>
              <a:rPr dirty="0" sz="3600" lang="en-US">
                <a:latin typeface="Times New Roman"/>
                <a:ea typeface="Times New Roman"/>
              </a:rPr>
              <a:t>operates according to the </a:t>
            </a:r>
            <a:r>
              <a:rPr dirty="0" sz="3600" lang="en-US">
                <a:solidFill>
                  <a:srgbClr val="FF0000"/>
                </a:solidFill>
                <a:latin typeface="Times New Roman"/>
                <a:ea typeface="Times New Roman"/>
              </a:rPr>
              <a:t>reality </a:t>
            </a:r>
            <a:r>
              <a:rPr dirty="0" sz="3600" lang="en-US" smtClean="0">
                <a:solidFill>
                  <a:srgbClr val="FF0000"/>
                </a:solidFill>
                <a:latin typeface="Times New Roman"/>
                <a:ea typeface="Times New Roman"/>
              </a:rPr>
              <a:t>principle.</a:t>
            </a:r>
          </a:p>
          <a:p>
            <a:pPr algn="just" lvl="0">
              <a:lnSpc>
                <a:spcPct val="170000"/>
              </a:lnSpc>
              <a:buFont typeface="Wingdings" pitchFamily="2" charset="2"/>
              <a:buChar char="Ø"/>
              <a:tabLst>
                <a:tab algn="l" pos="-1143000"/>
                <a:tab algn="l" pos="457200"/>
                <a:tab algn="l" pos="1619250"/>
              </a:tabLst>
            </a:pPr>
            <a:r>
              <a:rPr dirty="0" sz="3600" lang="en-US" smtClean="0">
                <a:latin typeface="Times New Roman"/>
                <a:ea typeface="Times New Roman"/>
              </a:rPr>
              <a:t>Satisfaction </a:t>
            </a:r>
            <a:r>
              <a:rPr dirty="0" sz="3600" lang="en-US">
                <a:latin typeface="Times New Roman"/>
                <a:ea typeface="Times New Roman"/>
              </a:rPr>
              <a:t>of biological needs is not given up; but reality is taken into account to satisfy these biological </a:t>
            </a:r>
            <a:r>
              <a:rPr dirty="0" sz="3600" lang="en-US" smtClean="0">
                <a:latin typeface="Times New Roman"/>
                <a:ea typeface="Times New Roman"/>
              </a:rPr>
              <a:t>needs.</a:t>
            </a:r>
          </a:p>
          <a:p>
            <a:pPr algn="just" lvl="0">
              <a:lnSpc>
                <a:spcPct val="170000"/>
              </a:lnSpc>
              <a:buFont typeface="Wingdings" pitchFamily="2" charset="2"/>
              <a:buChar char="Ø"/>
              <a:tabLst>
                <a:tab algn="l" pos="-1143000"/>
                <a:tab algn="l" pos="457200"/>
                <a:tab algn="l" pos="1619250"/>
              </a:tabLst>
            </a:pPr>
            <a:r>
              <a:rPr dirty="0" sz="3600" lang="en-US" smtClean="0">
                <a:latin typeface="Times New Roman"/>
                <a:ea typeface="Calibri"/>
                <a:cs typeface="Times New Roman"/>
              </a:rPr>
              <a:t>The </a:t>
            </a:r>
            <a:r>
              <a:rPr dirty="0" sz="3600" lang="en-US">
                <a:latin typeface="Times New Roman"/>
                <a:ea typeface="Calibri"/>
                <a:cs typeface="Times New Roman"/>
              </a:rPr>
              <a:t>ego cannot totally reject the id impulse. Rather like a patient parent, it attempts to control, divert and protect the id.</a:t>
            </a:r>
            <a:endParaRPr dirty="0" sz="3600" lang="en-GB">
              <a:ea typeface="Calibri"/>
              <a:cs typeface="Times New Roman"/>
            </a:endParaRPr>
          </a:p>
          <a:p>
            <a:pPr algn="just" lvl="0">
              <a:lnSpc>
                <a:spcPct val="115000"/>
              </a:lnSpc>
              <a:buFont typeface="Wingdings"/>
              <a:buChar char=""/>
              <a:tabLst>
                <a:tab algn="l" pos="-1143000"/>
                <a:tab algn="l" pos="457200"/>
                <a:tab algn="l" pos="1619250"/>
              </a:tabLst>
            </a:pPr>
            <a:endParaRPr dirty="0" sz="4000" lang="en-GB">
              <a:ea typeface="Calibri"/>
              <a:cs typeface="Times New Roman"/>
            </a:endParaRPr>
          </a:p>
          <a:p>
            <a:pPr algn="just" lvl="0">
              <a:lnSpc>
                <a:spcPct val="115000"/>
              </a:lnSpc>
              <a:buFont typeface="Wingdings" pitchFamily="2" charset="2"/>
              <a:buChar char="Ø"/>
              <a:tabLst>
                <a:tab algn="l" pos="-1143000"/>
                <a:tab algn="l" pos="457200"/>
                <a:tab algn="l" pos="1619250"/>
              </a:tabLst>
            </a:pPr>
            <a:endParaRPr dirty="0" sz="3600" lang="en-GB">
              <a:ea typeface="Calibri"/>
              <a:cs typeface="Times New Roman"/>
            </a:endParaRPr>
          </a:p>
          <a:p>
            <a:pPr>
              <a:buFont typeface="Wingdings" pitchFamily="2" charset="2"/>
              <a:buChar char="Ø"/>
            </a:pPr>
            <a:endParaRPr dirty="0" lang="en-GB"/>
          </a:p>
        </p:txBody>
      </p:sp>
    </p:spTree>
  </p:cSld>
  <p:clrMapOvr>
    <a:masterClrMapping/>
  </p:clrMapOvr>
  <p:timing/>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420" name=""/>
        <p:cNvGrpSpPr/>
        <p:nvPr/>
      </p:nvGrpSpPr>
      <p:grpSpPr>
        <a:xfrm>
          <a:off x="0" y="0"/>
          <a:ext cx="0" cy="0"/>
          <a:chOff x="0" y="0"/>
          <a:chExt cx="0" cy="0"/>
        </a:xfrm>
      </p:grpSpPr>
      <p:sp>
        <p:nvSpPr>
          <p:cNvPr id="1048813" name="Content Placeholder 2"/>
          <p:cNvSpPr>
            <a:spLocks noGrp="1"/>
          </p:cNvSpPr>
          <p:nvPr>
            <p:ph idx="1"/>
          </p:nvPr>
        </p:nvSpPr>
        <p:spPr>
          <a:xfrm>
            <a:off x="84406" y="152400"/>
            <a:ext cx="8991600" cy="6629400"/>
          </a:xfrm>
        </p:spPr>
        <p:txBody>
          <a:bodyPr>
            <a:normAutofit fontScale="92500" lnSpcReduction="10000"/>
          </a:bodyPr>
          <a:p>
            <a:pPr>
              <a:buFont typeface="Wingdings" pitchFamily="2" charset="2"/>
              <a:buChar char="ü"/>
            </a:pPr>
            <a:r>
              <a:rPr dirty="0" lang="en-GB">
                <a:solidFill>
                  <a:srgbClr val="000000"/>
                </a:solidFill>
                <a:latin typeface="Times New Roman" pitchFamily="18" charset="0"/>
                <a:cs typeface="Times New Roman" pitchFamily="18" charset="0"/>
              </a:rPr>
              <a:t>A simpler way of stating the reality principle is </a:t>
            </a:r>
            <a:r>
              <a:rPr dirty="0" lang="en-GB" smtClean="0">
                <a:solidFill>
                  <a:srgbClr val="FF0000"/>
                </a:solidFill>
                <a:latin typeface="Times New Roman" pitchFamily="18" charset="0"/>
                <a:cs typeface="Times New Roman" pitchFamily="18" charset="0"/>
              </a:rPr>
              <a:t>“if </a:t>
            </a:r>
            <a:r>
              <a:rPr dirty="0" lang="en-GB">
                <a:solidFill>
                  <a:srgbClr val="FF0000"/>
                </a:solidFill>
                <a:latin typeface="Times New Roman" pitchFamily="18" charset="0"/>
                <a:cs typeface="Times New Roman" pitchFamily="18" charset="0"/>
              </a:rPr>
              <a:t>it feels good, do it, but only if you can get away with it</a:t>
            </a:r>
            <a:r>
              <a:rPr dirty="0" lang="en-GB" smtClean="0">
                <a:solidFill>
                  <a:srgbClr val="FF0000"/>
                </a:solidFill>
                <a:latin typeface="Times New Roman" pitchFamily="18" charset="0"/>
                <a:cs typeface="Times New Roman" pitchFamily="18" charset="0"/>
              </a:rPr>
              <a:t>.”</a:t>
            </a:r>
          </a:p>
          <a:p>
            <a:pPr indent="0" marL="0">
              <a:buNone/>
            </a:pPr>
            <a:r>
              <a:rPr b="1" dirty="0" lang="en-GB">
                <a:solidFill>
                  <a:srgbClr val="000000"/>
                </a:solidFill>
                <a:latin typeface="Times New Roman" pitchFamily="18" charset="0"/>
                <a:cs typeface="Times New Roman" pitchFamily="18" charset="0"/>
              </a:rPr>
              <a:t>Superego: The Moral </a:t>
            </a:r>
            <a:r>
              <a:rPr b="1" dirty="0" lang="en-GB" smtClean="0">
                <a:solidFill>
                  <a:srgbClr val="000000"/>
                </a:solidFill>
                <a:latin typeface="Times New Roman" pitchFamily="18" charset="0"/>
                <a:cs typeface="Times New Roman" pitchFamily="18" charset="0"/>
              </a:rPr>
              <a:t>Watchdog</a:t>
            </a:r>
          </a:p>
          <a:p>
            <a:pPr>
              <a:buFont typeface="Wingdings" pitchFamily="2" charset="2"/>
              <a:buChar char="Ø"/>
            </a:pPr>
            <a:r>
              <a:rPr dirty="0" lang="en-GB">
                <a:latin typeface="Times New Roman" pitchFamily="18" charset="0"/>
                <a:cs typeface="Times New Roman" pitchFamily="18" charset="0"/>
              </a:rPr>
              <a:t>Freud called the third and final part of the personality, the </a:t>
            </a:r>
            <a:r>
              <a:rPr dirty="0" lang="en-GB">
                <a:solidFill>
                  <a:srgbClr val="00B0F0"/>
                </a:solidFill>
                <a:latin typeface="Times New Roman" pitchFamily="18" charset="0"/>
                <a:cs typeface="Times New Roman" pitchFamily="18" charset="0"/>
              </a:rPr>
              <a:t>moral </a:t>
            </a:r>
            <a:r>
              <a:rPr dirty="0" lang="en-GB" smtClean="0">
                <a:solidFill>
                  <a:srgbClr val="00B0F0"/>
                </a:solidFill>
                <a:latin typeface="Times New Roman" pitchFamily="18" charset="0"/>
                <a:cs typeface="Times New Roman" pitchFamily="18" charset="0"/>
              </a:rPr>
              <a:t>canter </a:t>
            </a:r>
            <a:r>
              <a:rPr dirty="0" lang="en-GB">
                <a:solidFill>
                  <a:srgbClr val="00B0F0"/>
                </a:solidFill>
                <a:latin typeface="Times New Roman" pitchFamily="18" charset="0"/>
                <a:cs typeface="Times New Roman" pitchFamily="18" charset="0"/>
              </a:rPr>
              <a:t>of personality</a:t>
            </a:r>
            <a:r>
              <a:rPr dirty="0" lang="en-GB">
                <a:latin typeface="Times New Roman" pitchFamily="18" charset="0"/>
                <a:cs typeface="Times New Roman" pitchFamily="18" charset="0"/>
              </a:rPr>
              <a:t>, the </a:t>
            </a:r>
            <a:r>
              <a:rPr dirty="0" lang="en-GB" smtClean="0">
                <a:latin typeface="Times New Roman" pitchFamily="18" charset="0"/>
                <a:cs typeface="Times New Roman" pitchFamily="18" charset="0"/>
              </a:rPr>
              <a:t>superego</a:t>
            </a:r>
          </a:p>
          <a:p>
            <a:pPr algn="just" lvl="0">
              <a:lnSpc>
                <a:spcPct val="115000"/>
              </a:lnSpc>
              <a:buFont typeface="Wingdings"/>
              <a:buChar char=""/>
              <a:tabLst>
                <a:tab algn="l" pos="-1543050"/>
                <a:tab algn="l" pos="514350"/>
                <a:tab algn="l" pos="762000"/>
              </a:tabLst>
            </a:pPr>
            <a:r>
              <a:rPr dirty="0" lang="en-US">
                <a:latin typeface="Times New Roman" pitchFamily="18" charset="0"/>
                <a:ea typeface="Calibri"/>
                <a:cs typeface="Times New Roman" pitchFamily="18" charset="0"/>
              </a:rPr>
              <a:t>Like the id, the superego is not attentive to reality, nor does it differentiate between desires and actions.</a:t>
            </a:r>
            <a:endParaRPr dirty="0" sz="3600" lang="en-GB">
              <a:latin typeface="Times New Roman" pitchFamily="18" charset="0"/>
              <a:ea typeface="Calibri"/>
              <a:cs typeface="Times New Roman" pitchFamily="18" charset="0"/>
            </a:endParaRPr>
          </a:p>
          <a:p>
            <a:pPr algn="just" lvl="0">
              <a:lnSpc>
                <a:spcPct val="115000"/>
              </a:lnSpc>
              <a:buFont typeface="Wingdings"/>
              <a:buChar char=""/>
              <a:tabLst>
                <a:tab algn="l" pos="-1543050"/>
                <a:tab algn="l" pos="514350"/>
                <a:tab algn="l" pos="762000"/>
              </a:tabLst>
            </a:pPr>
            <a:r>
              <a:rPr dirty="0" lang="en-US">
                <a:latin typeface="Times New Roman" pitchFamily="18" charset="0"/>
                <a:ea typeface="Calibri"/>
                <a:cs typeface="Times New Roman" pitchFamily="18" charset="0"/>
              </a:rPr>
              <a:t>It constantly commands that sexual and other biological urges should be stopped and pleasure is postponed according to the ideals and morality of society.</a:t>
            </a:r>
            <a:endParaRPr dirty="0" sz="3600" lang="en-GB">
              <a:latin typeface="Times New Roman" pitchFamily="18" charset="0"/>
              <a:ea typeface="Calibri"/>
              <a:cs typeface="Times New Roman" pitchFamily="18" charset="0"/>
            </a:endParaRPr>
          </a:p>
          <a:p>
            <a:pPr>
              <a:buFont typeface="Wingdings" pitchFamily="2" charset="2"/>
              <a:buChar char="Ø"/>
            </a:pPr>
            <a:r>
              <a:rPr dirty="0" lang="en-GB">
                <a:latin typeface="Times New Roman" pitchFamily="18" charset="0"/>
                <a:cs typeface="Times New Roman" pitchFamily="18" charset="0"/>
              </a:rPr>
              <a:t>There are two parts to the superego: the ego ideal and the conscience. </a:t>
            </a:r>
          </a:p>
        </p:txBody>
      </p:sp>
    </p:spTree>
  </p:cSld>
  <p:clrMapOvr>
    <a:masterClrMapping/>
  </p:clrMapOvr>
  <p:timing/>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421" name=""/>
        <p:cNvGrpSpPr/>
        <p:nvPr/>
      </p:nvGrpSpPr>
      <p:grpSpPr>
        <a:xfrm>
          <a:off x="0" y="0"/>
          <a:ext cx="0" cy="0"/>
          <a:chOff x="0" y="0"/>
          <a:chExt cx="0" cy="0"/>
        </a:xfrm>
      </p:grpSpPr>
      <p:sp>
        <p:nvSpPr>
          <p:cNvPr id="1048814" name="Content Placeholder 2"/>
          <p:cNvSpPr>
            <a:spLocks noGrp="1"/>
          </p:cNvSpPr>
          <p:nvPr>
            <p:ph idx="1"/>
          </p:nvPr>
        </p:nvSpPr>
        <p:spPr>
          <a:xfrm>
            <a:off x="76200" y="152400"/>
            <a:ext cx="8915400" cy="6553200"/>
          </a:xfrm>
        </p:spPr>
        <p:txBody>
          <a:bodyPr>
            <a:normAutofit fontScale="85000" lnSpcReduction="20000"/>
          </a:bodyPr>
          <a:p>
            <a:r>
              <a:rPr dirty="0" lang="en-GB">
                <a:solidFill>
                  <a:srgbClr val="FF0000"/>
                </a:solidFill>
                <a:latin typeface="Times New Roman" pitchFamily="18" charset="0"/>
                <a:cs typeface="Times New Roman" pitchFamily="18" charset="0"/>
              </a:rPr>
              <a:t> The ego-ideal </a:t>
            </a:r>
            <a:r>
              <a:rPr dirty="0" lang="en-GB">
                <a:latin typeface="Times New Roman" pitchFamily="18" charset="0"/>
                <a:cs typeface="Times New Roman" pitchFamily="18" charset="0"/>
              </a:rPr>
              <a:t>is a kind of measuring device. </a:t>
            </a:r>
            <a:endParaRPr dirty="0" lang="en-GB" smtClean="0">
              <a:latin typeface="Times New Roman" pitchFamily="18" charset="0"/>
              <a:cs typeface="Times New Roman" pitchFamily="18" charset="0"/>
            </a:endParaRPr>
          </a:p>
          <a:p>
            <a:r>
              <a:rPr dirty="0" lang="en-GB" smtClean="0">
                <a:latin typeface="Times New Roman" pitchFamily="18" charset="0"/>
                <a:cs typeface="Times New Roman" pitchFamily="18" charset="0"/>
              </a:rPr>
              <a:t>It </a:t>
            </a:r>
            <a:r>
              <a:rPr dirty="0" lang="en-GB">
                <a:latin typeface="Times New Roman" pitchFamily="18" charset="0"/>
                <a:cs typeface="Times New Roman" pitchFamily="18" charset="0"/>
              </a:rPr>
              <a:t>is the sum of all the ideal or correct and acceptable </a:t>
            </a:r>
            <a:r>
              <a:rPr dirty="0" lang="en-GB" smtClean="0">
                <a:latin typeface="Times New Roman" pitchFamily="18" charset="0"/>
                <a:cs typeface="Times New Roman" pitchFamily="18" charset="0"/>
              </a:rPr>
              <a:t>behaviour </a:t>
            </a:r>
            <a:r>
              <a:rPr dirty="0" lang="en-GB">
                <a:latin typeface="Times New Roman" pitchFamily="18" charset="0"/>
                <a:cs typeface="Times New Roman" pitchFamily="18" charset="0"/>
              </a:rPr>
              <a:t>that the child has learned about from parents and others in the society</a:t>
            </a:r>
            <a:r>
              <a:rPr dirty="0" lang="en-GB" smtClean="0">
                <a:latin typeface="Times New Roman" pitchFamily="18" charset="0"/>
                <a:cs typeface="Times New Roman" pitchFamily="18" charset="0"/>
              </a:rPr>
              <a:t>.</a:t>
            </a:r>
          </a:p>
          <a:p>
            <a:r>
              <a:rPr dirty="0" lang="en-GB">
                <a:latin typeface="Times New Roman" pitchFamily="18" charset="0"/>
                <a:cs typeface="Times New Roman" pitchFamily="18" charset="0"/>
              </a:rPr>
              <a:t> All </a:t>
            </a:r>
            <a:r>
              <a:rPr dirty="0" lang="en-GB" smtClean="0">
                <a:latin typeface="Times New Roman" pitchFamily="18" charset="0"/>
                <a:cs typeface="Times New Roman" pitchFamily="18" charset="0"/>
              </a:rPr>
              <a:t>behaviour </a:t>
            </a:r>
            <a:r>
              <a:rPr dirty="0" lang="en-GB">
                <a:latin typeface="Times New Roman" pitchFamily="18" charset="0"/>
                <a:cs typeface="Times New Roman" pitchFamily="18" charset="0"/>
              </a:rPr>
              <a:t>is held up to this standard and judged by the conscience. </a:t>
            </a:r>
            <a:endParaRPr dirty="0" lang="en-GB" smtClean="0">
              <a:latin typeface="Times New Roman" pitchFamily="18" charset="0"/>
              <a:cs typeface="Times New Roman" pitchFamily="18" charset="0"/>
            </a:endParaRPr>
          </a:p>
          <a:p>
            <a:r>
              <a:rPr dirty="0" lang="en-GB" smtClean="0">
                <a:solidFill>
                  <a:srgbClr val="FF0000"/>
                </a:solidFill>
                <a:latin typeface="Times New Roman" pitchFamily="18" charset="0"/>
                <a:cs typeface="Times New Roman" pitchFamily="18" charset="0"/>
              </a:rPr>
              <a:t>The </a:t>
            </a:r>
            <a:r>
              <a:rPr dirty="0" lang="en-GB">
                <a:solidFill>
                  <a:srgbClr val="FF0000"/>
                </a:solidFill>
                <a:latin typeface="Times New Roman" pitchFamily="18" charset="0"/>
                <a:cs typeface="Times New Roman" pitchFamily="18" charset="0"/>
              </a:rPr>
              <a:t>conscience </a:t>
            </a:r>
            <a:r>
              <a:rPr dirty="0" lang="en-GB">
                <a:latin typeface="Times New Roman" pitchFamily="18" charset="0"/>
                <a:cs typeface="Times New Roman" pitchFamily="18" charset="0"/>
              </a:rPr>
              <a:t>is part of the personality that makes people pride when they do the right thing and guilt, or moral anxiety when they do the wrong thing</a:t>
            </a:r>
            <a:r>
              <a:rPr dirty="0" lang="en-GB" smtClean="0">
                <a:latin typeface="Times New Roman" pitchFamily="18" charset="0"/>
                <a:cs typeface="Times New Roman" pitchFamily="18" charset="0"/>
              </a:rPr>
              <a:t>.</a:t>
            </a:r>
          </a:p>
          <a:p>
            <a:pPr algn="just" indent="0" marL="0">
              <a:lnSpc>
                <a:spcPct val="115000"/>
              </a:lnSpc>
              <a:spcAft>
                <a:spcPts val="0"/>
              </a:spcAft>
              <a:buNone/>
              <a:tabLst>
                <a:tab algn="l" pos="-1543050"/>
              </a:tabLst>
            </a:pPr>
            <a:r>
              <a:rPr b="1" dirty="0" lang="en-US">
                <a:latin typeface="Times New Roman" pitchFamily="18" charset="0"/>
                <a:ea typeface="Calibri"/>
                <a:cs typeface="Times New Roman" pitchFamily="18" charset="0"/>
              </a:rPr>
              <a:t>Integration of the three personality structures</a:t>
            </a:r>
            <a:endParaRPr dirty="0" sz="3600" lang="en-GB">
              <a:latin typeface="Times New Roman" pitchFamily="18" charset="0"/>
              <a:ea typeface="Calibri"/>
              <a:cs typeface="Times New Roman" pitchFamily="18" charset="0"/>
            </a:endParaRPr>
          </a:p>
          <a:p>
            <a:pPr algn="just" indent="0" marL="0">
              <a:lnSpc>
                <a:spcPct val="115000"/>
              </a:lnSpc>
              <a:spcAft>
                <a:spcPts val="0"/>
              </a:spcAft>
              <a:buNone/>
              <a:tabLst>
                <a:tab algn="l" pos="-1543050"/>
              </a:tabLst>
            </a:pPr>
            <a:r>
              <a:rPr dirty="0" lang="en-US">
                <a:latin typeface="Times New Roman" pitchFamily="18" charset="0"/>
                <a:ea typeface="Calibri"/>
                <a:cs typeface="Times New Roman" pitchFamily="18" charset="0"/>
              </a:rPr>
              <a:t>A six-year-old child </a:t>
            </a:r>
            <a:r>
              <a:rPr dirty="0" lang="en-US" err="1">
                <a:latin typeface="Times New Roman" pitchFamily="18" charset="0"/>
                <a:ea typeface="Calibri"/>
                <a:cs typeface="Times New Roman" pitchFamily="18" charset="0"/>
              </a:rPr>
              <a:t>Bereket</a:t>
            </a:r>
            <a:r>
              <a:rPr dirty="0" lang="en-US">
                <a:latin typeface="Times New Roman" pitchFamily="18" charset="0"/>
                <a:ea typeface="Calibri"/>
                <a:cs typeface="Times New Roman" pitchFamily="18" charset="0"/>
              </a:rPr>
              <a:t> spots his favorite candy in a supermarket.</a:t>
            </a:r>
            <a:endParaRPr dirty="0" sz="3600" lang="en-GB">
              <a:latin typeface="Times New Roman" pitchFamily="18" charset="0"/>
              <a:ea typeface="Calibri"/>
              <a:cs typeface="Times New Roman" pitchFamily="18" charset="0"/>
            </a:endParaRPr>
          </a:p>
          <a:p>
            <a:pPr algn="just">
              <a:lnSpc>
                <a:spcPct val="115000"/>
              </a:lnSpc>
              <a:spcAft>
                <a:spcPts val="0"/>
              </a:spcAft>
              <a:tabLst>
                <a:tab algn="l" pos="-1543050"/>
              </a:tabLst>
            </a:pPr>
            <a:r>
              <a:rPr dirty="0" lang="en-US">
                <a:latin typeface="Times New Roman" pitchFamily="18" charset="0"/>
                <a:ea typeface="Calibri"/>
                <a:cs typeface="Times New Roman" pitchFamily="18" charset="0"/>
              </a:rPr>
              <a:t>The id shouts	-	"I want it now! Take it!"</a:t>
            </a:r>
            <a:endParaRPr dirty="0" sz="3600" lang="en-GB">
              <a:latin typeface="Times New Roman" pitchFamily="18" charset="0"/>
              <a:ea typeface="Calibri"/>
              <a:cs typeface="Times New Roman" pitchFamily="18" charset="0"/>
            </a:endParaRPr>
          </a:p>
          <a:p>
            <a:pPr algn="just">
              <a:lnSpc>
                <a:spcPct val="115000"/>
              </a:lnSpc>
              <a:spcAft>
                <a:spcPts val="0"/>
              </a:spcAft>
              <a:tabLst>
                <a:tab algn="l" pos="-1543050"/>
              </a:tabLst>
            </a:pPr>
            <a:r>
              <a:rPr dirty="0" lang="en-US">
                <a:latin typeface="Times New Roman" pitchFamily="18" charset="0"/>
                <a:ea typeface="Calibri"/>
                <a:cs typeface="Times New Roman" pitchFamily="18" charset="0"/>
              </a:rPr>
              <a:t>The super ego	-	"Thou shall not steal</a:t>
            </a:r>
            <a:r>
              <a:rPr dirty="0" lang="en-US" smtClean="0">
                <a:latin typeface="Times New Roman" pitchFamily="18" charset="0"/>
                <a:ea typeface="Calibri"/>
                <a:cs typeface="Times New Roman" pitchFamily="18" charset="0"/>
              </a:rPr>
              <a:t>.“</a:t>
            </a:r>
            <a:endParaRPr dirty="0" sz="3600" lang="en-GB">
              <a:latin typeface="Times New Roman" pitchFamily="18" charset="0"/>
              <a:ea typeface="Calibri"/>
              <a:cs typeface="Times New Roman" pitchFamily="18" charset="0"/>
            </a:endParaRPr>
          </a:p>
          <a:p>
            <a:pPr algn="r" indent="0" marL="0">
              <a:lnSpc>
                <a:spcPct val="115000"/>
              </a:lnSpc>
              <a:spcAft>
                <a:spcPts val="0"/>
              </a:spcAft>
              <a:tabLst>
                <a:tab algn="l" pos="-1543050"/>
                <a:tab algn="l" pos="84138"/>
                <a:tab algn="l" pos="900113"/>
              </a:tabLst>
            </a:pPr>
            <a:r>
              <a:rPr dirty="0" lang="en-US" smtClean="0">
                <a:latin typeface="Times New Roman" pitchFamily="18" charset="0"/>
                <a:ea typeface="Calibri"/>
                <a:cs typeface="Times New Roman" pitchFamily="18" charset="0"/>
              </a:rPr>
              <a:t>  The </a:t>
            </a:r>
            <a:r>
              <a:rPr dirty="0" lang="en-US">
                <a:latin typeface="Times New Roman" pitchFamily="18" charset="0"/>
                <a:ea typeface="Calibri"/>
                <a:cs typeface="Times New Roman" pitchFamily="18" charset="0"/>
              </a:rPr>
              <a:t>ego	</a:t>
            </a:r>
            <a:r>
              <a:rPr dirty="0" lang="en-US" smtClean="0">
                <a:latin typeface="Times New Roman" pitchFamily="18" charset="0"/>
                <a:ea typeface="Calibri"/>
                <a:cs typeface="Times New Roman" pitchFamily="18" charset="0"/>
              </a:rPr>
              <a:t>      -</a:t>
            </a:r>
            <a:r>
              <a:rPr dirty="0" lang="en-US">
                <a:latin typeface="Times New Roman" pitchFamily="18" charset="0"/>
                <a:ea typeface="Calibri"/>
                <a:cs typeface="Times New Roman" pitchFamily="18" charset="0"/>
              </a:rPr>
              <a:t>	</a:t>
            </a:r>
            <a:r>
              <a:rPr dirty="0" lang="en-US" smtClean="0">
                <a:latin typeface="Times New Roman" pitchFamily="18" charset="0"/>
                <a:ea typeface="Calibri"/>
                <a:cs typeface="Times New Roman" pitchFamily="18" charset="0"/>
              </a:rPr>
              <a:t>                  "</a:t>
            </a:r>
            <a:r>
              <a:rPr dirty="0" lang="en-US">
                <a:latin typeface="Times New Roman" pitchFamily="18" charset="0"/>
                <a:ea typeface="Calibri"/>
                <a:cs typeface="Times New Roman" pitchFamily="18" charset="0"/>
              </a:rPr>
              <a:t>I could ask my father </a:t>
            </a:r>
            <a:r>
              <a:rPr dirty="0" lang="en-US" err="1">
                <a:latin typeface="Times New Roman" pitchFamily="18" charset="0"/>
                <a:ea typeface="Calibri"/>
                <a:cs typeface="Times New Roman" pitchFamily="18" charset="0"/>
              </a:rPr>
              <a:t>Girma</a:t>
            </a:r>
            <a:r>
              <a:rPr dirty="0" lang="en-US">
                <a:latin typeface="Times New Roman" pitchFamily="18" charset="0"/>
                <a:ea typeface="Calibri"/>
                <a:cs typeface="Times New Roman" pitchFamily="18" charset="0"/>
              </a:rPr>
              <a:t> to </a:t>
            </a:r>
            <a:r>
              <a:rPr dirty="0" lang="en-US" smtClean="0">
                <a:latin typeface="Times New Roman" pitchFamily="18" charset="0"/>
                <a:ea typeface="Calibri"/>
                <a:cs typeface="Times New Roman" pitchFamily="18" charset="0"/>
              </a:rPr>
              <a:t>    buy </a:t>
            </a:r>
            <a:r>
              <a:rPr dirty="0" lang="en-US">
                <a:latin typeface="Times New Roman" pitchFamily="18" charset="0"/>
                <a:ea typeface="Calibri"/>
                <a:cs typeface="Times New Roman" pitchFamily="18" charset="0"/>
              </a:rPr>
              <a:t>it for me, but he might say no."</a:t>
            </a:r>
            <a:endParaRPr dirty="0" sz="3600" lang="en-GB">
              <a:latin typeface="Times New Roman" pitchFamily="18" charset="0"/>
              <a:ea typeface="Calibri"/>
              <a:cs typeface="Times New Roman" pitchFamily="18" charset="0"/>
            </a:endParaRPr>
          </a:p>
          <a:p>
            <a:endParaRPr dirty="0" lang="en-GB"/>
          </a:p>
        </p:txBody>
      </p:sp>
    </p:spTree>
  </p:cSld>
  <p:clrMapOvr>
    <a:masterClrMapping/>
  </p:clrMapOvr>
  <p:timing/>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422" name=""/>
        <p:cNvGrpSpPr/>
        <p:nvPr/>
      </p:nvGrpSpPr>
      <p:grpSpPr>
        <a:xfrm>
          <a:off x="0" y="0"/>
          <a:ext cx="0" cy="0"/>
          <a:chOff x="0" y="0"/>
          <a:chExt cx="0" cy="0"/>
        </a:xfrm>
      </p:grpSpPr>
      <p:sp>
        <p:nvSpPr>
          <p:cNvPr id="1048815" name="Content Placeholder 2"/>
          <p:cNvSpPr>
            <a:spLocks noGrp="1"/>
          </p:cNvSpPr>
          <p:nvPr>
            <p:ph idx="1"/>
          </p:nvPr>
        </p:nvSpPr>
        <p:spPr>
          <a:xfrm>
            <a:off x="152400" y="152400"/>
            <a:ext cx="8839200" cy="6553200"/>
          </a:xfrm>
        </p:spPr>
        <p:txBody>
          <a:bodyPr>
            <a:normAutofit fontScale="85000" lnSpcReduction="20000"/>
          </a:bodyPr>
          <a:p>
            <a:r>
              <a:rPr dirty="0" lang="en-GB">
                <a:latin typeface="Times New Roman" pitchFamily="18" charset="0"/>
                <a:cs typeface="Times New Roman" pitchFamily="18" charset="0"/>
              </a:rPr>
              <a:t>For Freud, our personality is the outcome of the </a:t>
            </a:r>
            <a:r>
              <a:rPr dirty="0" lang="en-GB">
                <a:solidFill>
                  <a:srgbClr val="FF0000"/>
                </a:solidFill>
                <a:latin typeface="Times New Roman" pitchFamily="18" charset="0"/>
                <a:cs typeface="Times New Roman" pitchFamily="18" charset="0"/>
              </a:rPr>
              <a:t>continual battle for dominance</a:t>
            </a:r>
            <a:r>
              <a:rPr dirty="0" lang="en-GB">
                <a:latin typeface="Times New Roman" pitchFamily="18" charset="0"/>
                <a:cs typeface="Times New Roman" pitchFamily="18" charset="0"/>
              </a:rPr>
              <a:t> among the id, the ego, and the superego. </a:t>
            </a:r>
            <a:endParaRPr dirty="0" lang="en-GB" smtClean="0">
              <a:latin typeface="Times New Roman" pitchFamily="18" charset="0"/>
              <a:cs typeface="Times New Roman" pitchFamily="18" charset="0"/>
            </a:endParaRPr>
          </a:p>
          <a:p>
            <a:pPr algn="just">
              <a:lnSpc>
                <a:spcPct val="115000"/>
              </a:lnSpc>
              <a:spcAft>
                <a:spcPts val="0"/>
              </a:spcAft>
              <a:tabLst>
                <a:tab algn="l" pos="-1543050"/>
              </a:tabLst>
            </a:pPr>
            <a:r>
              <a:rPr dirty="0" lang="en-US">
                <a:latin typeface="Times New Roman" pitchFamily="18" charset="0"/>
                <a:ea typeface="Calibri"/>
                <a:cs typeface="Times New Roman" pitchFamily="18" charset="0"/>
              </a:rPr>
              <a:t>When the ego loses its energy to resolve the divergent demands of the id, anxiety is signaled. </a:t>
            </a:r>
            <a:endParaRPr dirty="0" sz="3600" lang="en-GB">
              <a:latin typeface="Times New Roman" pitchFamily="18" charset="0"/>
              <a:ea typeface="Calibri"/>
              <a:cs typeface="Times New Roman" pitchFamily="18" charset="0"/>
            </a:endParaRPr>
          </a:p>
          <a:p>
            <a:pPr algn="just">
              <a:lnSpc>
                <a:spcPct val="115000"/>
              </a:lnSpc>
              <a:spcAft>
                <a:spcPts val="0"/>
              </a:spcAft>
              <a:tabLst>
                <a:tab algn="l" pos="-1543050"/>
              </a:tabLst>
            </a:pPr>
            <a:r>
              <a:rPr dirty="0" lang="en-US">
                <a:latin typeface="Times New Roman" pitchFamily="18" charset="0"/>
                <a:ea typeface="Calibri"/>
                <a:cs typeface="Times New Roman" pitchFamily="18" charset="0"/>
              </a:rPr>
              <a:t>Anxiety is a feeling of apprehension or tension that hinders our daily functioning.</a:t>
            </a:r>
            <a:endParaRPr dirty="0" sz="3600" lang="en-GB">
              <a:latin typeface="Times New Roman" pitchFamily="18" charset="0"/>
              <a:ea typeface="Calibri"/>
              <a:cs typeface="Times New Roman" pitchFamily="18" charset="0"/>
            </a:endParaRPr>
          </a:p>
          <a:p>
            <a:pPr algn="just">
              <a:lnSpc>
                <a:spcPct val="115000"/>
              </a:lnSpc>
              <a:spcAft>
                <a:spcPts val="0"/>
              </a:spcAft>
              <a:tabLst>
                <a:tab algn="l" pos="-1543050"/>
              </a:tabLst>
            </a:pPr>
            <a:r>
              <a:rPr dirty="0" lang="en-US">
                <a:latin typeface="Times New Roman" pitchFamily="18" charset="0"/>
                <a:ea typeface="Calibri"/>
                <a:cs typeface="Times New Roman" pitchFamily="18" charset="0"/>
              </a:rPr>
              <a:t>Anxiety as an alarm signal tells ego that something must be done to resolve the conflict and to protect the personality from danger.</a:t>
            </a:r>
            <a:endParaRPr dirty="0" sz="3600" lang="en-GB">
              <a:latin typeface="Times New Roman" pitchFamily="18" charset="0"/>
              <a:ea typeface="Calibri"/>
              <a:cs typeface="Times New Roman" pitchFamily="18" charset="0"/>
            </a:endParaRPr>
          </a:p>
          <a:p>
            <a:r>
              <a:rPr dirty="0" lang="en-US">
                <a:latin typeface="Times New Roman" pitchFamily="18" charset="0"/>
                <a:ea typeface="Times New Roman"/>
                <a:cs typeface="Times New Roman" pitchFamily="18" charset="0"/>
              </a:rPr>
              <a:t>The ego, therefore, uses </a:t>
            </a:r>
            <a:r>
              <a:rPr b="1" dirty="0" lang="en-US">
                <a:latin typeface="Times New Roman" pitchFamily="18" charset="0"/>
                <a:ea typeface="Times New Roman"/>
                <a:cs typeface="Times New Roman" pitchFamily="18" charset="0"/>
              </a:rPr>
              <a:t>defense mechanism</a:t>
            </a:r>
            <a:r>
              <a:rPr dirty="0" lang="en-US">
                <a:latin typeface="Times New Roman" pitchFamily="18" charset="0"/>
                <a:ea typeface="Times New Roman"/>
                <a:cs typeface="Times New Roman" pitchFamily="18" charset="0"/>
              </a:rPr>
              <a:t>, a mental strategy to block the harmful forces while at the same time reducing </a:t>
            </a:r>
            <a:r>
              <a:rPr dirty="0" lang="en-US" smtClean="0">
                <a:latin typeface="Times New Roman" pitchFamily="18" charset="0"/>
                <a:ea typeface="Times New Roman"/>
                <a:cs typeface="Times New Roman" pitchFamily="18" charset="0"/>
              </a:rPr>
              <a:t>anxiety</a:t>
            </a:r>
          </a:p>
          <a:p>
            <a:pPr algn="just">
              <a:lnSpc>
                <a:spcPct val="115000"/>
              </a:lnSpc>
              <a:spcAft>
                <a:spcPts val="0"/>
              </a:spcAft>
              <a:tabLst>
                <a:tab algn="l" pos="-1543050"/>
              </a:tabLst>
            </a:pPr>
            <a:r>
              <a:rPr dirty="0" lang="en-US">
                <a:solidFill>
                  <a:srgbClr val="FF0000"/>
                </a:solidFill>
                <a:latin typeface="Times New Roman" pitchFamily="18" charset="0"/>
                <a:ea typeface="Calibri"/>
                <a:cs typeface="Times New Roman" pitchFamily="18" charset="0"/>
              </a:rPr>
              <a:t>It protects the individual from overwhelming anxiety, punishment of the superego and other unpleasant experiences.</a:t>
            </a:r>
            <a:endParaRPr dirty="0" sz="3600" lang="en-GB">
              <a:solidFill>
                <a:srgbClr val="FF0000"/>
              </a:solidFill>
              <a:latin typeface="Times New Roman" pitchFamily="18" charset="0"/>
              <a:ea typeface="Calibri"/>
              <a:cs typeface="Times New Roman" pitchFamily="18" charset="0"/>
            </a:endParaRPr>
          </a:p>
          <a:p>
            <a:endParaRPr dirty="0" lang="en-GB"/>
          </a:p>
        </p:txBody>
      </p:sp>
    </p:spTree>
  </p:cSld>
  <p:clrMapOvr>
    <a:masterClrMapping/>
  </p:clrMapOvr>
  <p:timing/>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423" name=""/>
        <p:cNvGrpSpPr/>
        <p:nvPr/>
      </p:nvGrpSpPr>
      <p:grpSpPr>
        <a:xfrm>
          <a:off x="0" y="0"/>
          <a:ext cx="0" cy="0"/>
          <a:chOff x="0" y="0"/>
          <a:chExt cx="0" cy="0"/>
        </a:xfrm>
      </p:grpSpPr>
      <p:sp>
        <p:nvSpPr>
          <p:cNvPr id="1048816" name="Content Placeholder 2"/>
          <p:cNvSpPr>
            <a:spLocks noGrp="1"/>
          </p:cNvSpPr>
          <p:nvPr>
            <p:ph idx="1"/>
          </p:nvPr>
        </p:nvSpPr>
        <p:spPr>
          <a:xfrm>
            <a:off x="76200" y="76200"/>
            <a:ext cx="8991600" cy="6705600"/>
          </a:xfrm>
        </p:spPr>
        <p:txBody>
          <a:bodyPr>
            <a:normAutofit fontScale="92500" lnSpcReduction="20000"/>
          </a:bodyPr>
          <a:p>
            <a:pPr algn="ctr" indent="0" marL="0">
              <a:buNone/>
            </a:pPr>
            <a:r>
              <a:rPr b="1" dirty="0" lang="en-US" smtClean="0">
                <a:latin typeface="Times New Roman"/>
                <a:ea typeface="Times New Roman"/>
              </a:rPr>
              <a:t>There </a:t>
            </a:r>
            <a:r>
              <a:rPr b="1" dirty="0" lang="en-US">
                <a:latin typeface="Times New Roman"/>
                <a:ea typeface="Times New Roman"/>
              </a:rPr>
              <a:t>are varieties of defense </a:t>
            </a:r>
            <a:r>
              <a:rPr b="1" dirty="0" lang="en-US" smtClean="0">
                <a:latin typeface="Times New Roman"/>
                <a:ea typeface="Times New Roman"/>
              </a:rPr>
              <a:t>mechanisms</a:t>
            </a:r>
          </a:p>
          <a:p>
            <a:pPr indent="-514350" marL="514350">
              <a:buAutoNum type="arabicPeriod"/>
            </a:pPr>
            <a:r>
              <a:rPr b="1" dirty="0" lang="en-US" smtClean="0">
                <a:solidFill>
                  <a:srgbClr val="00B0F0"/>
                </a:solidFill>
                <a:latin typeface="Times New Roman" pitchFamily="18" charset="0"/>
                <a:cs typeface="Times New Roman" pitchFamily="18" charset="0"/>
              </a:rPr>
              <a:t>Repression </a:t>
            </a:r>
          </a:p>
          <a:p>
            <a:pPr>
              <a:buFont typeface="Wingdings" pitchFamily="2" charset="2"/>
              <a:buChar char="ü"/>
            </a:pPr>
            <a:r>
              <a:rPr dirty="0" lang="en-GB" smtClean="0">
                <a:solidFill>
                  <a:srgbClr val="222222"/>
                </a:solidFill>
                <a:latin typeface="Times New Roman" pitchFamily="18" charset="0"/>
                <a:cs typeface="Times New Roman" pitchFamily="18" charset="0"/>
              </a:rPr>
              <a:t>Acts </a:t>
            </a:r>
            <a:r>
              <a:rPr dirty="0" lang="en-GB">
                <a:solidFill>
                  <a:srgbClr val="222222"/>
                </a:solidFill>
                <a:latin typeface="Times New Roman" pitchFamily="18" charset="0"/>
                <a:cs typeface="Times New Roman" pitchFamily="18" charset="0"/>
              </a:rPr>
              <a:t>to keep information </a:t>
            </a:r>
            <a:r>
              <a:rPr dirty="0" lang="en-GB" smtClean="0">
                <a:solidFill>
                  <a:srgbClr val="222222"/>
                </a:solidFill>
                <a:latin typeface="Times New Roman" pitchFamily="18" charset="0"/>
                <a:cs typeface="Times New Roman" pitchFamily="18" charset="0"/>
              </a:rPr>
              <a:t>out of</a:t>
            </a:r>
            <a:r>
              <a:rPr dirty="0" lang="en-GB">
                <a:solidFill>
                  <a:srgbClr val="222222"/>
                </a:solidFill>
                <a:latin typeface="Times New Roman" pitchFamily="18" charset="0"/>
                <a:cs typeface="Times New Roman" pitchFamily="18" charset="0"/>
              </a:rPr>
              <a:t> conscious </a:t>
            </a:r>
            <a:r>
              <a:rPr dirty="0" lang="en-GB" smtClean="0">
                <a:solidFill>
                  <a:srgbClr val="222222"/>
                </a:solidFill>
                <a:latin typeface="Times New Roman" pitchFamily="18" charset="0"/>
                <a:cs typeface="Times New Roman" pitchFamily="18" charset="0"/>
              </a:rPr>
              <a:t>awareness. </a:t>
            </a:r>
            <a:r>
              <a:rPr dirty="0" lang="en-GB" smtClean="0">
                <a:latin typeface="Times New Roman" pitchFamily="18" charset="0"/>
                <a:cs typeface="Times New Roman" pitchFamily="18" charset="0"/>
              </a:rPr>
              <a:t>However</a:t>
            </a:r>
            <a:r>
              <a:rPr dirty="0" lang="en-GB">
                <a:latin typeface="Times New Roman" pitchFamily="18" charset="0"/>
                <a:cs typeface="Times New Roman" pitchFamily="18" charset="0"/>
              </a:rPr>
              <a:t>, these memories don't just disappear; they continue to influence our </a:t>
            </a:r>
            <a:r>
              <a:rPr dirty="0" lang="en-GB" smtClean="0">
                <a:latin typeface="Times New Roman" pitchFamily="18" charset="0"/>
                <a:cs typeface="Times New Roman" pitchFamily="18" charset="0"/>
              </a:rPr>
              <a:t>behaviour</a:t>
            </a:r>
          </a:p>
          <a:p>
            <a:pPr>
              <a:buFont typeface="Wingdings" pitchFamily="2" charset="2"/>
              <a:buChar char="ü"/>
            </a:pPr>
            <a:r>
              <a:rPr dirty="0" lang="en-GB" smtClean="0">
                <a:latin typeface="Times New Roman" pitchFamily="18" charset="0"/>
                <a:cs typeface="Times New Roman" pitchFamily="18" charset="0"/>
              </a:rPr>
              <a:t>It is an unconscious mechanisms employed by the ego to keep disturbing  or threatening thoughts from becoming conscious</a:t>
            </a:r>
          </a:p>
          <a:p>
            <a:pPr>
              <a:buFont typeface="Wingdings" pitchFamily="2" charset="2"/>
              <a:buChar char="ü"/>
            </a:pPr>
            <a:r>
              <a:rPr dirty="0" lang="en-GB" smtClean="0">
                <a:solidFill>
                  <a:srgbClr val="FF0000"/>
                </a:solidFill>
                <a:latin typeface="Times New Roman" pitchFamily="18" charset="0"/>
                <a:cs typeface="Times New Roman" pitchFamily="18" charset="0"/>
              </a:rPr>
              <a:t>A </a:t>
            </a:r>
            <a:r>
              <a:rPr dirty="0" lang="en-GB">
                <a:solidFill>
                  <a:srgbClr val="FF0000"/>
                </a:solidFill>
                <a:latin typeface="Times New Roman" pitchFamily="18" charset="0"/>
                <a:cs typeface="Times New Roman" pitchFamily="18" charset="0"/>
              </a:rPr>
              <a:t>person who has repressed memories of abuse suffered as a child may later have difficulty forming relationships</a:t>
            </a:r>
            <a:r>
              <a:rPr dirty="0" lang="en-GB" smtClean="0">
                <a:solidFill>
                  <a:srgbClr val="FF0000"/>
                </a:solidFill>
                <a:latin typeface="Times New Roman" pitchFamily="18" charset="0"/>
                <a:cs typeface="Times New Roman" pitchFamily="18" charset="0"/>
              </a:rPr>
              <a:t>.(effect of repression)</a:t>
            </a:r>
          </a:p>
          <a:p>
            <a:pPr>
              <a:buFont typeface="Wingdings" pitchFamily="2" charset="2"/>
              <a:buChar char="ü"/>
            </a:pPr>
            <a:r>
              <a:rPr dirty="0" lang="en-GB">
                <a:latin typeface="Times New Roman" pitchFamily="18" charset="0"/>
                <a:cs typeface="Times New Roman" pitchFamily="18" charset="0"/>
              </a:rPr>
              <a:t> </a:t>
            </a:r>
            <a:r>
              <a:rPr dirty="0" lang="en-GB" smtClean="0">
                <a:latin typeface="Times New Roman" pitchFamily="18" charset="0"/>
                <a:cs typeface="Times New Roman" pitchFamily="18" charset="0"/>
              </a:rPr>
              <a:t>Example 1: </a:t>
            </a:r>
            <a:r>
              <a:rPr dirty="0" lang="en-GB">
                <a:latin typeface="Times New Roman" pitchFamily="18" charset="0"/>
                <a:cs typeface="Times New Roman" pitchFamily="18" charset="0"/>
              </a:rPr>
              <a:t>A</a:t>
            </a:r>
            <a:r>
              <a:rPr dirty="0" lang="en-GB" smtClean="0">
                <a:latin typeface="Times New Roman" pitchFamily="18" charset="0"/>
                <a:cs typeface="Times New Roman" pitchFamily="18" charset="0"/>
              </a:rPr>
              <a:t>n </a:t>
            </a:r>
            <a:r>
              <a:rPr dirty="0" lang="en-GB">
                <a:latin typeface="Times New Roman" pitchFamily="18" charset="0"/>
                <a:cs typeface="Times New Roman" pitchFamily="18" charset="0"/>
              </a:rPr>
              <a:t>Ethiopian husband who is defeated by his wife will not remember/ talk it out again. </a:t>
            </a:r>
            <a:endParaRPr dirty="0" lang="en-GB" smtClean="0">
              <a:latin typeface="Times New Roman" pitchFamily="18" charset="0"/>
              <a:cs typeface="Times New Roman" pitchFamily="18" charset="0"/>
            </a:endParaRPr>
          </a:p>
          <a:p>
            <a:pPr>
              <a:buFont typeface="Wingdings" pitchFamily="2" charset="2"/>
              <a:buChar char="ü"/>
            </a:pPr>
            <a:r>
              <a:rPr dirty="0" lang="en-GB" smtClean="0">
                <a:latin typeface="Times New Roman" pitchFamily="18" charset="0"/>
                <a:cs typeface="Times New Roman" pitchFamily="18" charset="0"/>
              </a:rPr>
              <a:t>Example 2. resistance to talk about one’s failure on a national examination.</a:t>
            </a:r>
          </a:p>
        </p:txBody>
      </p:sp>
    </p:spTree>
  </p:cSld>
  <p:clrMapOvr>
    <a:masterClrMapping/>
  </p:clrMapOvr>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267" name=""/>
        <p:cNvGrpSpPr/>
        <p:nvPr/>
      </p:nvGrpSpPr>
      <p:grpSpPr>
        <a:xfrm>
          <a:off x="0" y="0"/>
          <a:ext cx="0" cy="0"/>
          <a:chOff x="0" y="0"/>
          <a:chExt cx="0" cy="0"/>
        </a:xfrm>
      </p:grpSpPr>
      <p:sp>
        <p:nvSpPr>
          <p:cNvPr id="1048590" name="Title 1"/>
          <p:cNvSpPr>
            <a:spLocks noGrp="1"/>
          </p:cNvSpPr>
          <p:nvPr>
            <p:ph type="title"/>
          </p:nvPr>
        </p:nvSpPr>
        <p:spPr>
          <a:xfrm>
            <a:off x="457200" y="274638"/>
            <a:ext cx="8229600" cy="639762"/>
          </a:xfrm>
        </p:spPr>
        <p:txBody>
          <a:bodyPr>
            <a:normAutofit fontScale="90000"/>
          </a:bodyPr>
          <a:p>
            <a:r>
              <a:rPr dirty="0" lang="en-US">
                <a:solidFill>
                  <a:srgbClr val="FF0000"/>
                </a:solidFill>
                <a:latin typeface="Times New Roman" panose="02020603050405020304" pitchFamily="18" charset="0"/>
                <a:cs typeface="Times New Roman" panose="02020603050405020304" pitchFamily="18" charset="0"/>
              </a:rPr>
              <a:t>Modern schools of psychology</a:t>
            </a:r>
            <a:endParaRPr dirty="0" lang="am-ET">
              <a:solidFill>
                <a:srgbClr val="FF0000"/>
              </a:solidFill>
              <a:cs typeface="Times New Roman" panose="02020603050405020304" pitchFamily="18" charset="0"/>
            </a:endParaRPr>
          </a:p>
        </p:txBody>
      </p:sp>
      <p:sp>
        <p:nvSpPr>
          <p:cNvPr id="1048591" name="Content Placeholder 2"/>
          <p:cNvSpPr>
            <a:spLocks noGrp="1"/>
          </p:cNvSpPr>
          <p:nvPr>
            <p:ph idx="1"/>
          </p:nvPr>
        </p:nvSpPr>
        <p:spPr>
          <a:xfrm>
            <a:off x="152400" y="838200"/>
            <a:ext cx="8839200" cy="5867400"/>
          </a:xfrm>
        </p:spPr>
        <p:txBody>
          <a:bodyPr>
            <a:normAutofit fontScale="90625" lnSpcReduction="20000"/>
          </a:bodyPr>
          <a:p>
            <a:pPr indent="-514350" marL="514350">
              <a:buAutoNum type="arabicPeriod"/>
            </a:pPr>
            <a:r>
              <a:rPr dirty="0" lang="en-US" smtClean="0">
                <a:solidFill>
                  <a:srgbClr val="FF0000"/>
                </a:solidFill>
                <a:latin typeface="Times New Roman" panose="02020603050405020304" pitchFamily="18" charset="0"/>
                <a:cs typeface="Times New Roman" panose="02020603050405020304" pitchFamily="18" charset="0"/>
              </a:rPr>
              <a:t>Psychodynamic </a:t>
            </a:r>
          </a:p>
          <a:p>
            <a:pPr>
              <a:buFont typeface="Wingdings" panose="05000000000000000000" pitchFamily="2" charset="2"/>
              <a:buChar char="Ø"/>
            </a:pPr>
            <a:r>
              <a:rPr dirty="0" lang="en-US">
                <a:latin typeface="Times New Roman" panose="02020603050405020304" pitchFamily="18" charset="0"/>
                <a:cs typeface="Times New Roman" panose="02020603050405020304" pitchFamily="18" charset="0"/>
              </a:rPr>
              <a:t> It has its origins in Freud's theory of </a:t>
            </a:r>
            <a:r>
              <a:rPr dirty="0" lang="en-US" smtClean="0">
                <a:latin typeface="Times New Roman" panose="02020603050405020304" pitchFamily="18" charset="0"/>
                <a:cs typeface="Times New Roman" panose="02020603050405020304" pitchFamily="18" charset="0"/>
              </a:rPr>
              <a:t>psychoanalysis </a:t>
            </a:r>
          </a:p>
          <a:p>
            <a:pPr indent="0" marL="0">
              <a:buNone/>
            </a:pPr>
            <a:r>
              <a:rPr dirty="0" lang="en-US" smtClean="0">
                <a:latin typeface="Times New Roman" panose="02020603050405020304" pitchFamily="18" charset="0"/>
                <a:cs typeface="Times New Roman" panose="02020603050405020304" pitchFamily="18" charset="0"/>
              </a:rPr>
              <a:t>It emphasizes </a:t>
            </a:r>
          </a:p>
          <a:p>
            <a:pPr>
              <a:buFont typeface="Wingdings" panose="05000000000000000000" pitchFamily="2" charset="2"/>
              <a:buChar char="Ø"/>
            </a:pPr>
            <a:r>
              <a:rPr dirty="0" lang="en-US">
                <a:latin typeface="Times New Roman" panose="02020603050405020304" pitchFamily="18" charset="0"/>
                <a:cs typeface="Times New Roman" panose="02020603050405020304" pitchFamily="18" charset="0"/>
              </a:rPr>
              <a:t>T</a:t>
            </a:r>
            <a:r>
              <a:rPr dirty="0" lang="en-US" smtClean="0">
                <a:latin typeface="Times New Roman" panose="02020603050405020304" pitchFamily="18" charset="0"/>
                <a:cs typeface="Times New Roman" panose="02020603050405020304" pitchFamily="18" charset="0"/>
              </a:rPr>
              <a:t>he </a:t>
            </a:r>
            <a:r>
              <a:rPr dirty="0" lang="en-US">
                <a:latin typeface="Times New Roman" panose="02020603050405020304" pitchFamily="18" charset="0"/>
                <a:cs typeface="Times New Roman" panose="02020603050405020304" pitchFamily="18" charset="0"/>
              </a:rPr>
              <a:t>unconscious dynamics within the individual such as inner forces, conflicts or instinctual energy. </a:t>
            </a:r>
            <a:endParaRPr dirty="0" lang="en-US"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dirty="0" lang="en-US">
                <a:latin typeface="Times New Roman" panose="02020603050405020304" pitchFamily="18" charset="0"/>
                <a:cs typeface="Times New Roman" panose="02020603050405020304" pitchFamily="18" charset="0"/>
              </a:rPr>
              <a:t>The influence of unconscious mental behavior on everyday </a:t>
            </a:r>
            <a:r>
              <a:rPr dirty="0" lang="en-US" smtClean="0">
                <a:latin typeface="Times New Roman" panose="02020603050405020304" pitchFamily="18" charset="0"/>
                <a:cs typeface="Times New Roman" panose="02020603050405020304" pitchFamily="18" charset="0"/>
              </a:rPr>
              <a:t>behavior</a:t>
            </a:r>
          </a:p>
          <a:p>
            <a:pPr>
              <a:buFont typeface="Wingdings" panose="05000000000000000000" pitchFamily="2" charset="2"/>
              <a:buChar char="Ø"/>
            </a:pPr>
            <a:r>
              <a:rPr dirty="0" lang="en-US">
                <a:latin typeface="Times New Roman" panose="02020603050405020304" pitchFamily="18" charset="0"/>
                <a:cs typeface="Times New Roman" panose="02020603050405020304" pitchFamily="18" charset="0"/>
              </a:rPr>
              <a:t>The role of childhood experiences in shaping adult </a:t>
            </a:r>
            <a:r>
              <a:rPr dirty="0" lang="en-US" smtClean="0">
                <a:latin typeface="Times New Roman" panose="02020603050405020304" pitchFamily="18" charset="0"/>
                <a:cs typeface="Times New Roman" panose="02020603050405020304" pitchFamily="18" charset="0"/>
              </a:rPr>
              <a:t>personality</a:t>
            </a:r>
          </a:p>
          <a:p>
            <a:pPr>
              <a:buFont typeface="Wingdings" panose="05000000000000000000" pitchFamily="2" charset="2"/>
              <a:buChar char="Ø"/>
            </a:pPr>
            <a:r>
              <a:rPr dirty="0" lang="en-US">
                <a:latin typeface="Times New Roman" panose="02020603050405020304" pitchFamily="18" charset="0"/>
                <a:cs typeface="Times New Roman" panose="02020603050405020304" pitchFamily="18" charset="0"/>
              </a:rPr>
              <a:t>The role of intrapersonal conflict in determining human </a:t>
            </a:r>
            <a:r>
              <a:rPr dirty="0" lang="en-US" smtClean="0">
                <a:latin typeface="Times New Roman" panose="02020603050405020304" pitchFamily="18" charset="0"/>
                <a:cs typeface="Times New Roman" panose="02020603050405020304" pitchFamily="18" charset="0"/>
              </a:rPr>
              <a:t>behavior</a:t>
            </a:r>
          </a:p>
          <a:p>
            <a:pPr indent="0" marL="0">
              <a:buNone/>
            </a:pPr>
            <a:r>
              <a:rPr dirty="0" lang="en-US" err="1">
                <a:latin typeface="Times New Roman" panose="02020603050405020304" pitchFamily="18" charset="0"/>
                <a:cs typeface="Times New Roman" panose="02020603050405020304" pitchFamily="18" charset="0"/>
              </a:rPr>
              <a:t>P</a:t>
            </a:r>
            <a:r>
              <a:rPr dirty="0" lang="en-US" err="1" smtClean="0">
                <a:latin typeface="Times New Roman" panose="02020603050405020304" pitchFamily="18" charset="0"/>
                <a:cs typeface="Times New Roman" panose="02020603050405020304" pitchFamily="18" charset="0"/>
              </a:rPr>
              <a:t>sychodynamists</a:t>
            </a:r>
            <a:r>
              <a:rPr dirty="0" lang="en-US" smtClean="0">
                <a:latin typeface="Times New Roman" panose="02020603050405020304" pitchFamily="18" charset="0"/>
                <a:cs typeface="Times New Roman" panose="02020603050405020304" pitchFamily="18" charset="0"/>
              </a:rPr>
              <a:t> </a:t>
            </a:r>
            <a:r>
              <a:rPr dirty="0" lang="en-US">
                <a:latin typeface="Times New Roman" panose="02020603050405020304" pitchFamily="18" charset="0"/>
                <a:cs typeface="Times New Roman" panose="02020603050405020304" pitchFamily="18" charset="0"/>
              </a:rPr>
              <a:t>think of themselves as </a:t>
            </a:r>
            <a:r>
              <a:rPr dirty="0" lang="en-US" smtClean="0">
                <a:latin typeface="Times New Roman" panose="02020603050405020304" pitchFamily="18" charset="0"/>
                <a:cs typeface="Times New Roman" panose="02020603050405020304" pitchFamily="18" charset="0"/>
              </a:rPr>
              <a:t>‘</a:t>
            </a:r>
            <a:r>
              <a:rPr dirty="0" i="1" lang="en-US" smtClean="0">
                <a:solidFill>
                  <a:srgbClr val="FF0000"/>
                </a:solidFill>
                <a:latin typeface="Times New Roman" panose="02020603050405020304" pitchFamily="18" charset="0"/>
                <a:cs typeface="Times New Roman" panose="02020603050405020304" pitchFamily="18" charset="0"/>
              </a:rPr>
              <a:t>archaeologists </a:t>
            </a:r>
            <a:r>
              <a:rPr dirty="0" i="1" lang="en-US">
                <a:solidFill>
                  <a:srgbClr val="FF0000"/>
                </a:solidFill>
                <a:latin typeface="Times New Roman" panose="02020603050405020304" pitchFamily="18" charset="0"/>
                <a:cs typeface="Times New Roman" panose="02020603050405020304" pitchFamily="18" charset="0"/>
              </a:rPr>
              <a:t>of the </a:t>
            </a:r>
            <a:r>
              <a:rPr dirty="0" i="1" lang="en-US" smtClean="0">
                <a:solidFill>
                  <a:srgbClr val="FF0000"/>
                </a:solidFill>
                <a:latin typeface="Times New Roman" panose="02020603050405020304" pitchFamily="18" charset="0"/>
                <a:cs typeface="Times New Roman" panose="02020603050405020304" pitchFamily="18" charset="0"/>
              </a:rPr>
              <a:t>mind’</a:t>
            </a:r>
          </a:p>
          <a:p>
            <a:pPr>
              <a:buFont typeface="Wingdings" panose="05000000000000000000" pitchFamily="2" charset="2"/>
              <a:buChar char="Ø"/>
            </a:pPr>
            <a:endParaRPr dirty="0" lang="am-ET"/>
          </a:p>
        </p:txBody>
      </p:sp>
    </p:spTree>
  </p:cSld>
  <p:clrMapOvr>
    <a:masterClrMapping/>
  </p:clrMapOvr>
  <p:timing/>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424" name=""/>
        <p:cNvGrpSpPr/>
        <p:nvPr/>
      </p:nvGrpSpPr>
      <p:grpSpPr>
        <a:xfrm>
          <a:off x="0" y="0"/>
          <a:ext cx="0" cy="0"/>
          <a:chOff x="0" y="0"/>
          <a:chExt cx="0" cy="0"/>
        </a:xfrm>
      </p:grpSpPr>
      <p:sp>
        <p:nvSpPr>
          <p:cNvPr id="1048817" name="Content Placeholder 2"/>
          <p:cNvSpPr>
            <a:spLocks noGrp="1"/>
          </p:cNvSpPr>
          <p:nvPr>
            <p:ph idx="1"/>
          </p:nvPr>
        </p:nvSpPr>
        <p:spPr>
          <a:xfrm>
            <a:off x="76200" y="152400"/>
            <a:ext cx="8915400" cy="6553200"/>
          </a:xfrm>
        </p:spPr>
        <p:txBody>
          <a:bodyPr>
            <a:normAutofit lnSpcReduction="10000"/>
          </a:bodyPr>
          <a:p>
            <a:pPr indent="0" lvl="0" marL="0">
              <a:buNone/>
            </a:pPr>
            <a:r>
              <a:rPr b="1" dirty="0" sz="2500" lang="en-GB">
                <a:solidFill>
                  <a:srgbClr val="00B0F0"/>
                </a:solidFill>
                <a:latin typeface="Times New Roman" pitchFamily="18" charset="0"/>
                <a:cs typeface="Times New Roman" pitchFamily="18" charset="0"/>
              </a:rPr>
              <a:t>2. </a:t>
            </a:r>
            <a:r>
              <a:rPr b="1" dirty="0" sz="3000" lang="en-GB">
                <a:solidFill>
                  <a:srgbClr val="00B0F0"/>
                </a:solidFill>
                <a:latin typeface="Times New Roman" pitchFamily="18" charset="0"/>
                <a:cs typeface="Times New Roman" pitchFamily="18" charset="0"/>
              </a:rPr>
              <a:t>Denial </a:t>
            </a:r>
          </a:p>
          <a:p>
            <a:pPr lvl="0">
              <a:buFont typeface="Wingdings" pitchFamily="2" charset="2"/>
              <a:buChar char="Ø"/>
            </a:pPr>
            <a:r>
              <a:rPr dirty="0" sz="3000" lang="en-GB">
                <a:solidFill>
                  <a:prstClr val="black"/>
                </a:solidFill>
                <a:latin typeface="Times New Roman" pitchFamily="18" charset="0"/>
                <a:cs typeface="Times New Roman" pitchFamily="18" charset="0"/>
              </a:rPr>
              <a:t>Is refusal to recognize or acknowledge a threatening situation. Example 1; </a:t>
            </a:r>
            <a:r>
              <a:rPr dirty="0" sz="3000" lang="en-GB" err="1">
                <a:solidFill>
                  <a:prstClr val="black"/>
                </a:solidFill>
                <a:latin typeface="Times New Roman" pitchFamily="18" charset="0"/>
                <a:cs typeface="Times New Roman" pitchFamily="18" charset="0"/>
              </a:rPr>
              <a:t>Mr.</a:t>
            </a:r>
            <a:r>
              <a:rPr dirty="0" sz="3000" lang="en-GB">
                <a:solidFill>
                  <a:prstClr val="black"/>
                </a:solidFill>
                <a:latin typeface="Times New Roman" pitchFamily="18" charset="0"/>
                <a:cs typeface="Times New Roman" pitchFamily="18" charset="0"/>
              </a:rPr>
              <a:t> </a:t>
            </a:r>
            <a:r>
              <a:rPr dirty="0" sz="3000" lang="en-GB" err="1">
                <a:solidFill>
                  <a:prstClr val="black"/>
                </a:solidFill>
                <a:latin typeface="Times New Roman" pitchFamily="18" charset="0"/>
                <a:cs typeface="Times New Roman" pitchFamily="18" charset="0"/>
              </a:rPr>
              <a:t>Geremew</a:t>
            </a:r>
            <a:r>
              <a:rPr dirty="0" sz="3000" lang="en-GB">
                <a:solidFill>
                  <a:prstClr val="black"/>
                </a:solidFill>
                <a:latin typeface="Times New Roman" pitchFamily="18" charset="0"/>
                <a:cs typeface="Times New Roman" pitchFamily="18" charset="0"/>
              </a:rPr>
              <a:t> is an alcoholic who denies/ doesn‘t accept being an alcoholic. </a:t>
            </a:r>
            <a:endParaRPr dirty="0" sz="3000" lang="en-GB" smtClean="0">
              <a:solidFill>
                <a:srgbClr val="2C2D30"/>
              </a:solidFill>
              <a:latin typeface="Times New Roman" panose="02020603050405020304" pitchFamily="18" charset="0"/>
              <a:cs typeface="Times New Roman" pitchFamily="18" charset="0"/>
            </a:endParaRPr>
          </a:p>
          <a:p>
            <a:r>
              <a:rPr dirty="0" sz="3000" lang="en-GB" smtClean="0">
                <a:solidFill>
                  <a:srgbClr val="2C2D30"/>
                </a:solidFill>
                <a:latin typeface="Times New Roman" panose="02020603050405020304" pitchFamily="18" charset="0"/>
                <a:cs typeface="Times New Roman" pitchFamily="18" charset="0"/>
              </a:rPr>
              <a:t>When </a:t>
            </a:r>
            <a:r>
              <a:rPr dirty="0" sz="3000" lang="en-GB">
                <a:solidFill>
                  <a:srgbClr val="2C2D30"/>
                </a:solidFill>
                <a:latin typeface="Times New Roman" panose="02020603050405020304" pitchFamily="18" charset="0"/>
                <a:cs typeface="Times New Roman" pitchFamily="18" charset="0"/>
              </a:rPr>
              <a:t>you use denial, you simply refuse to accept the truth or reality of a fact or </a:t>
            </a:r>
            <a:r>
              <a:rPr dirty="0" sz="3000" lang="en-GB" smtClean="0">
                <a:solidFill>
                  <a:srgbClr val="2C2D30"/>
                </a:solidFill>
                <a:latin typeface="Times New Roman" pitchFamily="18" charset="0"/>
                <a:cs typeface="Times New Roman" pitchFamily="18" charset="0"/>
              </a:rPr>
              <a:t>experience.</a:t>
            </a:r>
          </a:p>
          <a:p>
            <a:r>
              <a:rPr dirty="0" sz="3000" lang="en-GB" smtClean="0">
                <a:solidFill>
                  <a:srgbClr val="000000"/>
                </a:solidFill>
                <a:latin typeface="Times New Roman" panose="02020603050405020304" pitchFamily="18" charset="0"/>
                <a:cs typeface="Times New Roman" panose="02020603050405020304" pitchFamily="18" charset="0"/>
              </a:rPr>
              <a:t>Example 2: </a:t>
            </a:r>
            <a:r>
              <a:rPr dirty="0" sz="3000" lang="en-GB">
                <a:solidFill>
                  <a:srgbClr val="000000"/>
                </a:solidFill>
                <a:latin typeface="Times New Roman" panose="02020603050405020304" pitchFamily="18" charset="0"/>
                <a:cs typeface="Times New Roman" panose="02020603050405020304" pitchFamily="18" charset="0"/>
              </a:rPr>
              <a:t>A</a:t>
            </a:r>
            <a:r>
              <a:rPr dirty="0" sz="3000" lang="en-GB" smtClean="0">
                <a:solidFill>
                  <a:srgbClr val="000000"/>
                </a:solidFill>
                <a:latin typeface="Times New Roman" panose="02020603050405020304" pitchFamily="18" charset="0"/>
                <a:cs typeface="Times New Roman" panose="02020603050405020304" pitchFamily="18" charset="0"/>
              </a:rPr>
              <a:t> </a:t>
            </a:r>
            <a:r>
              <a:rPr dirty="0" sz="3000" lang="en-GB">
                <a:solidFill>
                  <a:srgbClr val="000000"/>
                </a:solidFill>
                <a:latin typeface="Times New Roman" panose="02020603050405020304" pitchFamily="18" charset="0"/>
                <a:cs typeface="Times New Roman" panose="02020603050405020304" pitchFamily="18" charset="0"/>
              </a:rPr>
              <a:t>student may refuse to recognise their obvious lack of preparedness for an exam!</a:t>
            </a:r>
            <a:endParaRPr dirty="0" sz="3000" lang="en-GB" smtClean="0">
              <a:solidFill>
                <a:srgbClr val="2C2D30"/>
              </a:solidFill>
              <a:latin typeface="Times New Roman" pitchFamily="18" charset="0"/>
              <a:cs typeface="Times New Roman" pitchFamily="18" charset="0"/>
            </a:endParaRPr>
          </a:p>
          <a:p>
            <a:pPr indent="0" marL="0">
              <a:buNone/>
            </a:pPr>
            <a:r>
              <a:rPr b="1" dirty="0" sz="3000" lang="en-GB" smtClean="0">
                <a:solidFill>
                  <a:srgbClr val="00B0F0"/>
                </a:solidFill>
                <a:latin typeface="Times New Roman" pitchFamily="18" charset="0"/>
                <a:cs typeface="Times New Roman" pitchFamily="18" charset="0"/>
              </a:rPr>
              <a:t>3. </a:t>
            </a:r>
            <a:r>
              <a:rPr b="1" dirty="0" sz="3000" lang="en-GB">
                <a:solidFill>
                  <a:srgbClr val="00B0F0"/>
                </a:solidFill>
                <a:latin typeface="Times New Roman" pitchFamily="18" charset="0"/>
                <a:cs typeface="Times New Roman" pitchFamily="18" charset="0"/>
              </a:rPr>
              <a:t>Regression  </a:t>
            </a:r>
            <a:endParaRPr b="1" dirty="0" sz="3000" lang="en-GB" smtClean="0">
              <a:solidFill>
                <a:srgbClr val="00B0F0"/>
              </a:solidFill>
              <a:latin typeface="Times New Roman" pitchFamily="18" charset="0"/>
              <a:cs typeface="Times New Roman" pitchFamily="18" charset="0"/>
            </a:endParaRPr>
          </a:p>
          <a:p>
            <a:pPr>
              <a:buFont typeface="Wingdings" pitchFamily="2" charset="2"/>
              <a:buChar char="ü"/>
            </a:pPr>
            <a:r>
              <a:rPr dirty="0" sz="3000" lang="en-GB">
                <a:solidFill>
                  <a:srgbClr val="2C2D30"/>
                </a:solidFill>
                <a:latin typeface="Times New Roman" pitchFamily="18" charset="0"/>
                <a:cs typeface="Times New Roman" pitchFamily="18" charset="0"/>
              </a:rPr>
              <a:t>I</a:t>
            </a:r>
            <a:r>
              <a:rPr dirty="0" sz="3000" lang="en-GB" smtClean="0">
                <a:solidFill>
                  <a:srgbClr val="2C2D30"/>
                </a:solidFill>
                <a:latin typeface="Times New Roman" pitchFamily="18" charset="0"/>
                <a:cs typeface="Times New Roman" pitchFamily="18" charset="0"/>
              </a:rPr>
              <a:t>nvolves </a:t>
            </a:r>
            <a:r>
              <a:rPr dirty="0" sz="3000" lang="en-GB">
                <a:solidFill>
                  <a:srgbClr val="2C2D30"/>
                </a:solidFill>
                <a:latin typeface="Times New Roman" pitchFamily="18" charset="0"/>
                <a:cs typeface="Times New Roman" pitchFamily="18" charset="0"/>
              </a:rPr>
              <a:t>reverting to immature </a:t>
            </a:r>
            <a:r>
              <a:rPr dirty="0" sz="3000" lang="en-GB" smtClean="0">
                <a:solidFill>
                  <a:srgbClr val="2C2D30"/>
                </a:solidFill>
                <a:latin typeface="Times New Roman" pitchFamily="18" charset="0"/>
                <a:cs typeface="Times New Roman" pitchFamily="18" charset="0"/>
              </a:rPr>
              <a:t>behaviours </a:t>
            </a:r>
            <a:r>
              <a:rPr dirty="0" sz="3000" lang="en-GB">
                <a:solidFill>
                  <a:srgbClr val="2C2D30"/>
                </a:solidFill>
                <a:latin typeface="Times New Roman" pitchFamily="18" charset="0"/>
                <a:cs typeface="Times New Roman" pitchFamily="18" charset="0"/>
              </a:rPr>
              <a:t>that have relieved anxiety in the past. </a:t>
            </a:r>
            <a:endParaRPr dirty="0" sz="3000" lang="en-GB" smtClean="0">
              <a:solidFill>
                <a:srgbClr val="2C2D30"/>
              </a:solidFill>
              <a:latin typeface="Times New Roman" pitchFamily="18" charset="0"/>
              <a:cs typeface="Times New Roman" pitchFamily="18" charset="0"/>
            </a:endParaRPr>
          </a:p>
          <a:p>
            <a:pPr>
              <a:buFont typeface="Wingdings" pitchFamily="2" charset="2"/>
              <a:buChar char="ü"/>
            </a:pPr>
            <a:r>
              <a:rPr dirty="0" sz="3000" lang="en-GB" smtClean="0">
                <a:solidFill>
                  <a:srgbClr val="2C2D30"/>
                </a:solidFill>
                <a:latin typeface="Times New Roman" pitchFamily="18" charset="0"/>
                <a:cs typeface="Times New Roman" pitchFamily="18" charset="0"/>
              </a:rPr>
              <a:t>Example</a:t>
            </a:r>
            <a:r>
              <a:rPr dirty="0" sz="3000" lang="en-GB">
                <a:solidFill>
                  <a:srgbClr val="2C2D30"/>
                </a:solidFill>
                <a:latin typeface="Times New Roman" pitchFamily="18" charset="0"/>
                <a:cs typeface="Times New Roman" pitchFamily="18" charset="0"/>
              </a:rPr>
              <a:t>: a girl/a boy who has just entered school may go back to sucking her/his thumb or wetting the bed</a:t>
            </a:r>
            <a:r>
              <a:rPr dirty="0" lang="en-GB">
                <a:solidFill>
                  <a:srgbClr val="2C2D30"/>
                </a:solidFill>
                <a:latin typeface="Times New Roman" pitchFamily="18" charset="0"/>
                <a:cs typeface="Times New Roman" pitchFamily="18" charset="0"/>
              </a:rPr>
              <a:t>.</a:t>
            </a:r>
            <a:endParaRPr dirty="0" lang="en-GB">
              <a:latin typeface="Times New Roman" pitchFamily="18" charset="0"/>
              <a:cs typeface="Times New Roman" pitchFamily="18" charset="0"/>
            </a:endParaRPr>
          </a:p>
        </p:txBody>
      </p:sp>
    </p:spTree>
  </p:cSld>
  <p:clrMapOvr>
    <a:masterClrMapping/>
  </p:clrMapOvr>
  <p:timing/>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425" name=""/>
        <p:cNvGrpSpPr/>
        <p:nvPr/>
      </p:nvGrpSpPr>
      <p:grpSpPr>
        <a:xfrm>
          <a:off x="0" y="0"/>
          <a:ext cx="0" cy="0"/>
          <a:chOff x="0" y="0"/>
          <a:chExt cx="0" cy="0"/>
        </a:xfrm>
      </p:grpSpPr>
      <p:sp>
        <p:nvSpPr>
          <p:cNvPr id="1048818" name="Content Placeholder 2"/>
          <p:cNvSpPr>
            <a:spLocks noGrp="1"/>
          </p:cNvSpPr>
          <p:nvPr>
            <p:ph idx="1"/>
          </p:nvPr>
        </p:nvSpPr>
        <p:spPr>
          <a:xfrm>
            <a:off x="76200" y="152400"/>
            <a:ext cx="8991600" cy="6553200"/>
          </a:xfrm>
        </p:spPr>
        <p:txBody>
          <a:bodyPr>
            <a:normAutofit lnSpcReduction="10000"/>
          </a:bodyPr>
          <a:p>
            <a:pPr indent="0" marL="0">
              <a:buNone/>
            </a:pPr>
            <a:r>
              <a:rPr dirty="0" lang="en-GB">
                <a:solidFill>
                  <a:srgbClr val="00B0F0"/>
                </a:solidFill>
                <a:latin typeface="Times New Roman" pitchFamily="18" charset="0"/>
                <a:cs typeface="Times New Roman" pitchFamily="18" charset="0"/>
              </a:rPr>
              <a:t>4. </a:t>
            </a:r>
            <a:r>
              <a:rPr b="1" dirty="0" lang="en-GB" smtClean="0">
                <a:solidFill>
                  <a:srgbClr val="00B0F0"/>
                </a:solidFill>
                <a:latin typeface="Times New Roman" pitchFamily="18" charset="0"/>
                <a:cs typeface="Times New Roman" pitchFamily="18" charset="0"/>
              </a:rPr>
              <a:t>Rationalization </a:t>
            </a:r>
          </a:p>
          <a:p>
            <a:pPr>
              <a:buFont typeface="Wingdings" pitchFamily="2" charset="2"/>
              <a:buChar char="ü"/>
            </a:pPr>
            <a:r>
              <a:rPr dirty="0" lang="en-GB" smtClean="0">
                <a:latin typeface="Times New Roman" pitchFamily="18" charset="0"/>
                <a:cs typeface="Times New Roman" pitchFamily="18" charset="0"/>
              </a:rPr>
              <a:t>It is giving </a:t>
            </a:r>
            <a:r>
              <a:rPr dirty="0" lang="en-GB">
                <a:latin typeface="Times New Roman" pitchFamily="18" charset="0"/>
                <a:cs typeface="Times New Roman" pitchFamily="18" charset="0"/>
              </a:rPr>
              <a:t>socially acceptable reasons for one's inappropriate </a:t>
            </a:r>
            <a:r>
              <a:rPr dirty="0" lang="en-GB" smtClean="0">
                <a:latin typeface="Times New Roman" pitchFamily="18" charset="0"/>
                <a:cs typeface="Times New Roman" pitchFamily="18" charset="0"/>
              </a:rPr>
              <a:t>behaviour. </a:t>
            </a:r>
          </a:p>
          <a:p>
            <a:pPr>
              <a:buFont typeface="Wingdings" pitchFamily="2" charset="2"/>
              <a:buChar char="ü"/>
            </a:pPr>
            <a:r>
              <a:rPr dirty="0" lang="en-GB" smtClean="0">
                <a:solidFill>
                  <a:srgbClr val="000000"/>
                </a:solidFill>
                <a:latin typeface="Times New Roman" pitchFamily="18" charset="0"/>
                <a:cs typeface="Times New Roman" pitchFamily="18" charset="0"/>
              </a:rPr>
              <a:t>Involves a cognitive </a:t>
            </a:r>
            <a:r>
              <a:rPr dirty="0" lang="en-GB">
                <a:solidFill>
                  <a:srgbClr val="000000"/>
                </a:solidFill>
                <a:latin typeface="Times New Roman" pitchFamily="18" charset="0"/>
                <a:cs typeface="Times New Roman" pitchFamily="18" charset="0"/>
              </a:rPr>
              <a:t>distortion of "the facts" to make an event or an impulse less threatening. We do it often enough on a fairly conscious level when we provide ourselves with excuses.</a:t>
            </a:r>
            <a:endParaRPr dirty="0" lang="en-GB" smtClean="0">
              <a:latin typeface="Times New Roman" pitchFamily="18" charset="0"/>
              <a:cs typeface="Times New Roman" pitchFamily="18" charset="0"/>
            </a:endParaRPr>
          </a:p>
          <a:p>
            <a:pPr>
              <a:buFont typeface="Wingdings" pitchFamily="2" charset="2"/>
              <a:buChar char="ü"/>
            </a:pPr>
            <a:r>
              <a:rPr dirty="0" lang="en-GB" smtClean="0">
                <a:latin typeface="Times New Roman" pitchFamily="18" charset="0"/>
                <a:cs typeface="Times New Roman" pitchFamily="18" charset="0"/>
              </a:rPr>
              <a:t>Example 1: A student who make </a:t>
            </a:r>
            <a:r>
              <a:rPr dirty="0" lang="en-GB">
                <a:latin typeface="Times New Roman" pitchFamily="18" charset="0"/>
                <a:cs typeface="Times New Roman" pitchFamily="18" charset="0"/>
              </a:rPr>
              <a:t>bad grades but states the reason as being knowledge rather than grade oriented; and grades only showing superficial </a:t>
            </a:r>
            <a:r>
              <a:rPr dirty="0" lang="en-GB" smtClean="0">
                <a:latin typeface="Times New Roman" pitchFamily="18" charset="0"/>
                <a:cs typeface="Times New Roman" pitchFamily="18" charset="0"/>
              </a:rPr>
              <a:t>learning</a:t>
            </a:r>
          </a:p>
          <a:p>
            <a:pPr>
              <a:buFont typeface="Wingdings" pitchFamily="2" charset="2"/>
              <a:buChar char="ü"/>
            </a:pPr>
            <a:r>
              <a:rPr dirty="0" lang="en-GB" smtClean="0">
                <a:solidFill>
                  <a:srgbClr val="000000"/>
                </a:solidFill>
                <a:latin typeface="Times New Roman" pitchFamily="18" charset="0"/>
                <a:cs typeface="Times New Roman" pitchFamily="18" charset="0"/>
              </a:rPr>
              <a:t>Example 2: A person </a:t>
            </a:r>
            <a:r>
              <a:rPr dirty="0" lang="en-GB">
                <a:solidFill>
                  <a:srgbClr val="000000"/>
                </a:solidFill>
                <a:latin typeface="Times New Roman" pitchFamily="18" charset="0"/>
                <a:cs typeface="Times New Roman" pitchFamily="18" charset="0"/>
              </a:rPr>
              <a:t>may explain a natural disaster as 'God's will'.</a:t>
            </a:r>
            <a:endParaRPr dirty="0" lang="en-GB">
              <a:latin typeface="Times New Roman" pitchFamily="18" charset="0"/>
              <a:cs typeface="Times New Roman" pitchFamily="18" charset="0"/>
            </a:endParaRPr>
          </a:p>
        </p:txBody>
      </p:sp>
    </p:spTree>
  </p:cSld>
  <p:clrMapOvr>
    <a:masterClrMapping/>
  </p:clrMapOvr>
  <p:timing/>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426" name=""/>
        <p:cNvGrpSpPr/>
        <p:nvPr/>
      </p:nvGrpSpPr>
      <p:grpSpPr>
        <a:xfrm>
          <a:off x="0" y="0"/>
          <a:ext cx="0" cy="0"/>
          <a:chOff x="0" y="0"/>
          <a:chExt cx="0" cy="0"/>
        </a:xfrm>
      </p:grpSpPr>
      <p:sp>
        <p:nvSpPr>
          <p:cNvPr id="1048819" name="Content Placeholder 2"/>
          <p:cNvSpPr>
            <a:spLocks noGrp="1"/>
          </p:cNvSpPr>
          <p:nvPr>
            <p:ph idx="1"/>
          </p:nvPr>
        </p:nvSpPr>
        <p:spPr>
          <a:xfrm>
            <a:off x="76200" y="152400"/>
            <a:ext cx="8915400" cy="6629400"/>
          </a:xfrm>
        </p:spPr>
        <p:txBody>
          <a:bodyPr>
            <a:normAutofit fontScale="92500" lnSpcReduction="20000"/>
          </a:bodyPr>
          <a:p>
            <a:pPr indent="0" marL="0">
              <a:buNone/>
            </a:pPr>
            <a:r>
              <a:rPr b="1" dirty="0" lang="en-GB" smtClean="0">
                <a:solidFill>
                  <a:srgbClr val="00B0F0"/>
                </a:solidFill>
                <a:latin typeface="Times New Roman" pitchFamily="18" charset="0"/>
                <a:cs typeface="Times New Roman" pitchFamily="18" charset="0"/>
              </a:rPr>
              <a:t>5. Displacement </a:t>
            </a:r>
          </a:p>
          <a:p>
            <a:pPr indent="0" marL="0">
              <a:buNone/>
            </a:pPr>
            <a:r>
              <a:rPr dirty="0" lang="en-GB" smtClean="0">
                <a:solidFill>
                  <a:srgbClr val="000000"/>
                </a:solidFill>
                <a:latin typeface="Times New Roman" panose="02020603050405020304" pitchFamily="18" charset="0"/>
                <a:cs typeface="Times New Roman" panose="02020603050405020304" pitchFamily="18" charset="0"/>
              </a:rPr>
              <a:t>Is </a:t>
            </a:r>
            <a:r>
              <a:rPr dirty="0" lang="en-GB">
                <a:solidFill>
                  <a:srgbClr val="000000"/>
                </a:solidFill>
                <a:latin typeface="Times New Roman" panose="02020603050405020304" pitchFamily="18" charset="0"/>
                <a:cs typeface="Times New Roman" panose="02020603050405020304" pitchFamily="18" charset="0"/>
              </a:rPr>
              <a:t>the redirection of an impulse (usually aggression) onto a powerless substitute target</a:t>
            </a:r>
            <a:r>
              <a:rPr dirty="0" lang="en-GB" smtClean="0">
                <a:solidFill>
                  <a:srgbClr val="000000"/>
                </a:solidFill>
                <a:latin typeface="Times New Roman" panose="02020603050405020304" pitchFamily="18" charset="0"/>
                <a:cs typeface="Times New Roman" panose="02020603050405020304" pitchFamily="18" charset="0"/>
              </a:rPr>
              <a:t>.</a:t>
            </a:r>
          </a:p>
          <a:p>
            <a:pPr>
              <a:buFont typeface="Wingdings" pitchFamily="2" charset="2"/>
              <a:buChar char="ü"/>
            </a:pPr>
            <a:r>
              <a:rPr dirty="0" lang="en-GB" smtClean="0">
                <a:solidFill>
                  <a:srgbClr val="000000"/>
                </a:solidFill>
                <a:latin typeface="Times New Roman" panose="02020603050405020304" pitchFamily="18" charset="0"/>
                <a:cs typeface="Times New Roman" panose="02020603050405020304" pitchFamily="18" charset="0"/>
              </a:rPr>
              <a:t>Example 1. Someone </a:t>
            </a:r>
            <a:r>
              <a:rPr dirty="0" lang="en-GB">
                <a:solidFill>
                  <a:srgbClr val="000000"/>
                </a:solidFill>
                <a:latin typeface="Times New Roman" panose="02020603050405020304" pitchFamily="18" charset="0"/>
                <a:cs typeface="Times New Roman" panose="02020603050405020304" pitchFamily="18" charset="0"/>
              </a:rPr>
              <a:t>who is frustrated by his or her superiors may go home and kick the dog, beat up a family </a:t>
            </a:r>
            <a:r>
              <a:rPr dirty="0" lang="en-GB" smtClean="0">
                <a:solidFill>
                  <a:srgbClr val="000000"/>
                </a:solidFill>
                <a:latin typeface="Times New Roman" panose="02020603050405020304" pitchFamily="18" charset="0"/>
                <a:cs typeface="Times New Roman" panose="02020603050405020304" pitchFamily="18" charset="0"/>
              </a:rPr>
              <a:t>member</a:t>
            </a:r>
            <a:r>
              <a:rPr dirty="0" lang="en-GB">
                <a:solidFill>
                  <a:srgbClr val="000000"/>
                </a:solidFill>
                <a:latin typeface="Times New Roman" panose="02020603050405020304" pitchFamily="18" charset="0"/>
                <a:cs typeface="Times New Roman" panose="02020603050405020304" pitchFamily="18" charset="0"/>
              </a:rPr>
              <a:t> </a:t>
            </a:r>
            <a:r>
              <a:rPr dirty="0" lang="en-GB" smtClean="0">
                <a:solidFill>
                  <a:srgbClr val="000000"/>
                </a:solidFill>
                <a:latin typeface="Times New Roman" panose="02020603050405020304" pitchFamily="18" charset="0"/>
                <a:cs typeface="Times New Roman" panose="02020603050405020304" pitchFamily="18" charset="0"/>
              </a:rPr>
              <a:t>and etc.</a:t>
            </a:r>
          </a:p>
          <a:p>
            <a:pPr>
              <a:buFont typeface="Wingdings" pitchFamily="2" charset="2"/>
              <a:buChar char="ü"/>
            </a:pPr>
            <a:r>
              <a:rPr dirty="0" lang="en-GB" err="1" smtClean="0">
                <a:solidFill>
                  <a:srgbClr val="000000"/>
                </a:solidFill>
                <a:latin typeface="Times New Roman" panose="02020603050405020304" pitchFamily="18" charset="0"/>
                <a:cs typeface="Times New Roman" panose="02020603050405020304" pitchFamily="18" charset="0"/>
              </a:rPr>
              <a:t>Eg</a:t>
            </a:r>
            <a:r>
              <a:rPr dirty="0" lang="en-GB" smtClean="0">
                <a:solidFill>
                  <a:srgbClr val="000000"/>
                </a:solidFill>
                <a:latin typeface="Times New Roman" panose="02020603050405020304" pitchFamily="18" charset="0"/>
                <a:cs typeface="Times New Roman" panose="02020603050405020304" pitchFamily="18" charset="0"/>
              </a:rPr>
              <a:t> 2. Shouting at a congenial classmate when it is deemed risky to do the same to an irritating instructor</a:t>
            </a:r>
          </a:p>
          <a:p>
            <a:pPr indent="0" marL="0">
              <a:buNone/>
            </a:pPr>
            <a:r>
              <a:rPr b="1" dirty="0" lang="en-GB" smtClean="0">
                <a:solidFill>
                  <a:srgbClr val="00B0F0"/>
                </a:solidFill>
                <a:latin typeface="Times New Roman" panose="02020603050405020304" pitchFamily="18" charset="0"/>
                <a:cs typeface="Times New Roman" panose="02020603050405020304" pitchFamily="18" charset="0"/>
              </a:rPr>
              <a:t>6. Projection </a:t>
            </a:r>
          </a:p>
          <a:p>
            <a:pPr>
              <a:buFont typeface="Wingdings" pitchFamily="2" charset="2"/>
              <a:buChar char="ü"/>
            </a:pPr>
            <a:r>
              <a:rPr dirty="0" lang="en-GB" smtClean="0">
                <a:solidFill>
                  <a:srgbClr val="000000"/>
                </a:solidFill>
                <a:latin typeface="Times New Roman" panose="02020603050405020304" pitchFamily="18" charset="0"/>
                <a:cs typeface="Times New Roman" panose="02020603050405020304" pitchFamily="18" charset="0"/>
              </a:rPr>
              <a:t>The process in </a:t>
            </a:r>
            <a:r>
              <a:rPr dirty="0" lang="en-GB">
                <a:solidFill>
                  <a:srgbClr val="000000"/>
                </a:solidFill>
                <a:latin typeface="Times New Roman" panose="02020603050405020304" pitchFamily="18" charset="0"/>
                <a:cs typeface="Times New Roman" panose="02020603050405020304" pitchFamily="18" charset="0"/>
              </a:rPr>
              <a:t>which an individual attributes unwanted thoughts, feelings and motives onto another person</a:t>
            </a:r>
            <a:r>
              <a:rPr dirty="0" lang="en-GB" smtClean="0">
                <a:solidFill>
                  <a:srgbClr val="000000"/>
                </a:solidFill>
                <a:latin typeface="Times New Roman" panose="02020603050405020304" pitchFamily="18" charset="0"/>
                <a:cs typeface="Times New Roman" panose="02020603050405020304" pitchFamily="18" charset="0"/>
              </a:rPr>
              <a:t>.</a:t>
            </a:r>
          </a:p>
          <a:p>
            <a:pPr>
              <a:buFont typeface="Wingdings" pitchFamily="2" charset="2"/>
              <a:buChar char="ü"/>
            </a:pPr>
            <a:r>
              <a:rPr dirty="0" lang="en-US" err="1" smtClean="0">
                <a:latin typeface="Times New Roman" panose="02020603050405020304" pitchFamily="18" charset="0"/>
                <a:ea typeface="Times New Roman"/>
                <a:cs typeface="Times New Roman" panose="02020603050405020304" pitchFamily="18" charset="0"/>
              </a:rPr>
              <a:t>Eg</a:t>
            </a:r>
            <a:r>
              <a:rPr dirty="0" lang="en-US" smtClean="0">
                <a:latin typeface="Times New Roman" panose="02020603050405020304" pitchFamily="18" charset="0"/>
                <a:ea typeface="Times New Roman"/>
                <a:cs typeface="Times New Roman" panose="02020603050405020304" pitchFamily="18" charset="0"/>
              </a:rPr>
              <a:t> 1. A </a:t>
            </a:r>
            <a:r>
              <a:rPr dirty="0" lang="en-US">
                <a:latin typeface="Times New Roman" panose="02020603050405020304" pitchFamily="18" charset="0"/>
                <a:ea typeface="Times New Roman"/>
                <a:cs typeface="Times New Roman" panose="02020603050405020304" pitchFamily="18" charset="0"/>
              </a:rPr>
              <a:t>student </a:t>
            </a:r>
            <a:r>
              <a:rPr dirty="0" lang="en-US" smtClean="0">
                <a:latin typeface="Times New Roman" panose="02020603050405020304" pitchFamily="18" charset="0"/>
                <a:ea typeface="Times New Roman"/>
                <a:cs typeface="Times New Roman" panose="02020603050405020304" pitchFamily="18" charset="0"/>
              </a:rPr>
              <a:t>who </a:t>
            </a:r>
            <a:r>
              <a:rPr dirty="0" lang="en-US">
                <a:latin typeface="Times New Roman" panose="02020603050405020304" pitchFamily="18" charset="0"/>
                <a:ea typeface="Times New Roman"/>
                <a:cs typeface="Times New Roman" panose="02020603050405020304" pitchFamily="18" charset="0"/>
              </a:rPr>
              <a:t>has cheated in an examination may </a:t>
            </a:r>
            <a:r>
              <a:rPr lang="en-US">
                <a:latin typeface="Times New Roman" panose="02020603050405020304" pitchFamily="18" charset="0"/>
                <a:ea typeface="Times New Roman"/>
                <a:cs typeface="Times New Roman" panose="02020603050405020304" pitchFamily="18" charset="0"/>
              </a:rPr>
              <a:t>satisfy </a:t>
            </a:r>
            <a:r>
              <a:rPr lang="en-US" smtClean="0">
                <a:latin typeface="Times New Roman" panose="02020603050405020304" pitchFamily="18" charset="0"/>
                <a:ea typeface="Times New Roman"/>
                <a:cs typeface="Times New Roman" panose="02020603050405020304" pitchFamily="18" charset="0"/>
              </a:rPr>
              <a:t>her/his self </a:t>
            </a:r>
            <a:r>
              <a:rPr dirty="0" lang="en-US">
                <a:latin typeface="Times New Roman" panose="02020603050405020304" pitchFamily="18" charset="0"/>
                <a:ea typeface="Times New Roman"/>
                <a:cs typeface="Times New Roman" panose="02020603050405020304" pitchFamily="18" charset="0"/>
              </a:rPr>
              <a:t>by saying that others also have cheated</a:t>
            </a:r>
            <a:r>
              <a:rPr dirty="0" lang="en-US" smtClean="0">
                <a:latin typeface="Times New Roman"/>
                <a:ea typeface="Times New Roman"/>
              </a:rPr>
              <a:t>.</a:t>
            </a:r>
          </a:p>
          <a:p>
            <a:pPr indent="0" marL="0">
              <a:buNone/>
            </a:pPr>
            <a:endParaRPr dirty="0" lang="en-GB"/>
          </a:p>
        </p:txBody>
      </p:sp>
    </p:spTree>
  </p:cSld>
  <p:clrMapOvr>
    <a:masterClrMapping/>
  </p:clrMapOvr>
  <p:timing/>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427" name=""/>
        <p:cNvGrpSpPr/>
        <p:nvPr/>
      </p:nvGrpSpPr>
      <p:grpSpPr>
        <a:xfrm>
          <a:off x="0" y="0"/>
          <a:ext cx="0" cy="0"/>
          <a:chOff x="0" y="0"/>
          <a:chExt cx="0" cy="0"/>
        </a:xfrm>
      </p:grpSpPr>
      <p:sp>
        <p:nvSpPr>
          <p:cNvPr id="1048820" name="Content Placeholder 2"/>
          <p:cNvSpPr>
            <a:spLocks noGrp="1"/>
          </p:cNvSpPr>
          <p:nvPr>
            <p:ph idx="1"/>
          </p:nvPr>
        </p:nvSpPr>
        <p:spPr>
          <a:xfrm>
            <a:off x="0" y="221974"/>
            <a:ext cx="9067800" cy="6629400"/>
          </a:xfrm>
        </p:spPr>
        <p:txBody>
          <a:bodyPr>
            <a:normAutofit fontScale="92500" lnSpcReduction="10000"/>
          </a:bodyPr>
          <a:p>
            <a:pPr indent="0" lvl="0" marL="0">
              <a:buNone/>
            </a:pPr>
            <a:r>
              <a:rPr b="1" dirty="0" sz="3000" lang="en-US">
                <a:solidFill>
                  <a:srgbClr val="00B0F0"/>
                </a:solidFill>
                <a:latin typeface="Times New Roman"/>
                <a:ea typeface="Times New Roman"/>
              </a:rPr>
              <a:t>7. Reaction formation:</a:t>
            </a:r>
          </a:p>
          <a:p>
            <a:pPr lvl="0">
              <a:buFont typeface="Wingdings" pitchFamily="2" charset="2"/>
              <a:buChar char="ü"/>
            </a:pPr>
            <a:r>
              <a:rPr dirty="0" sz="3000" lang="en-GB" smtClean="0">
                <a:solidFill>
                  <a:srgbClr val="000000"/>
                </a:solidFill>
                <a:latin typeface="Times New Roman" pitchFamily="18" charset="0"/>
                <a:cs typeface="Times New Roman" pitchFamily="18" charset="0"/>
              </a:rPr>
              <a:t>It is a defence </a:t>
            </a:r>
            <a:r>
              <a:rPr dirty="0" sz="3000" lang="en-GB">
                <a:solidFill>
                  <a:srgbClr val="000000"/>
                </a:solidFill>
                <a:latin typeface="Times New Roman" pitchFamily="18" charset="0"/>
                <a:cs typeface="Times New Roman" pitchFamily="18" charset="0"/>
              </a:rPr>
              <a:t>mechanism that involves a tendency to act in a manner opposite to one's true feelings. </a:t>
            </a:r>
            <a:endParaRPr dirty="0" sz="3000" lang="en-GB" smtClean="0">
              <a:solidFill>
                <a:srgbClr val="000000"/>
              </a:solidFill>
              <a:latin typeface="Times New Roman" pitchFamily="18" charset="0"/>
              <a:cs typeface="Times New Roman" pitchFamily="18" charset="0"/>
            </a:endParaRPr>
          </a:p>
          <a:p>
            <a:pPr lvl="0">
              <a:buFont typeface="Wingdings" pitchFamily="2" charset="2"/>
              <a:buChar char="ü"/>
            </a:pPr>
            <a:r>
              <a:rPr dirty="0" sz="3000" lang="en-GB" smtClean="0">
                <a:solidFill>
                  <a:srgbClr val="000000"/>
                </a:solidFill>
                <a:latin typeface="Times New Roman" pitchFamily="18" charset="0"/>
                <a:cs typeface="Times New Roman" pitchFamily="18" charset="0"/>
              </a:rPr>
              <a:t>A woman being excessively warm to her </a:t>
            </a:r>
            <a:r>
              <a:rPr dirty="0" sz="3000" i="1" lang="en-GB" err="1" smtClean="0">
                <a:solidFill>
                  <a:srgbClr val="000000"/>
                </a:solidFill>
                <a:latin typeface="Times New Roman" pitchFamily="18" charset="0"/>
                <a:cs typeface="Times New Roman" pitchFamily="18" charset="0"/>
              </a:rPr>
              <a:t>t’awint</a:t>
            </a:r>
            <a:endParaRPr dirty="0" sz="3000" i="1" lang="en-GB">
              <a:solidFill>
                <a:srgbClr val="000000"/>
              </a:solidFill>
              <a:latin typeface="Times New Roman" pitchFamily="18" charset="0"/>
              <a:cs typeface="Times New Roman" pitchFamily="18" charset="0"/>
            </a:endParaRPr>
          </a:p>
          <a:p>
            <a:pPr indent="0" lvl="0" marL="0">
              <a:buNone/>
            </a:pPr>
            <a:r>
              <a:rPr b="1" dirty="0" sz="3000" lang="en-GB" smtClean="0">
                <a:solidFill>
                  <a:srgbClr val="00B0F0"/>
                </a:solidFill>
                <a:latin typeface="Times New Roman" pitchFamily="18" charset="0"/>
                <a:cs typeface="Times New Roman" pitchFamily="18" charset="0"/>
              </a:rPr>
              <a:t>8. Sublimation </a:t>
            </a:r>
            <a:endParaRPr b="1" dirty="0" sz="3000" lang="en-GB">
              <a:solidFill>
                <a:srgbClr val="00B0F0"/>
              </a:solidFill>
              <a:latin typeface="Times New Roman" pitchFamily="18" charset="0"/>
              <a:cs typeface="Times New Roman" pitchFamily="18" charset="0"/>
            </a:endParaRPr>
          </a:p>
          <a:p>
            <a:r>
              <a:rPr dirty="0" lang="en-US">
                <a:latin typeface="Times New Roman"/>
                <a:ea typeface="Times New Roman"/>
              </a:rPr>
              <a:t>It is a form of substitution in which our unacceptable desires or activities are redirected into </a:t>
            </a:r>
            <a:r>
              <a:rPr dirty="0" lang="en-US" smtClean="0">
                <a:latin typeface="Times New Roman"/>
                <a:ea typeface="Times New Roman"/>
              </a:rPr>
              <a:t>socially </a:t>
            </a:r>
            <a:r>
              <a:rPr dirty="0" lang="en-US">
                <a:latin typeface="Times New Roman"/>
                <a:ea typeface="Times New Roman"/>
              </a:rPr>
              <a:t>desirable channels</a:t>
            </a:r>
            <a:r>
              <a:rPr dirty="0" lang="en-US" smtClean="0">
                <a:latin typeface="Times New Roman"/>
                <a:ea typeface="Times New Roman"/>
              </a:rPr>
              <a:t>.</a:t>
            </a:r>
          </a:p>
          <a:p>
            <a:r>
              <a:rPr dirty="0" lang="en-GB">
                <a:latin typeface="Times New Roman" panose="02020603050405020304" pitchFamily="18" charset="0"/>
                <a:cs typeface="Times New Roman" panose="02020603050405020304" pitchFamily="18" charset="0"/>
              </a:rPr>
              <a:t>Example: an aggressive person who loves playing football</a:t>
            </a:r>
            <a:r>
              <a:rPr dirty="0" lang="en-GB" smtClean="0">
                <a:latin typeface="Times New Roman" panose="02020603050405020304" pitchFamily="18" charset="0"/>
                <a:cs typeface="Times New Roman" panose="02020603050405020304" pitchFamily="18" charset="0"/>
              </a:rPr>
              <a:t>.</a:t>
            </a:r>
          </a:p>
          <a:p>
            <a:r>
              <a:rPr dirty="0" lang="en-US">
                <a:latin typeface="Times New Roman"/>
                <a:ea typeface="Times New Roman"/>
              </a:rPr>
              <a:t>An unmarried woman interested in children may give expression to her repressed maternal need by engaging herself in orphanage work or in any child welfare institution</a:t>
            </a:r>
            <a:endParaRPr dirty="0" lang="en-GB"/>
          </a:p>
        </p:txBody>
      </p:sp>
    </p:spTree>
  </p:cSld>
  <p:clrMapOvr>
    <a:masterClrMapping/>
  </p:clrMapOvr>
  <p:timing/>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428" name=""/>
        <p:cNvGrpSpPr/>
        <p:nvPr/>
      </p:nvGrpSpPr>
      <p:grpSpPr>
        <a:xfrm>
          <a:off x="0" y="0"/>
          <a:ext cx="0" cy="0"/>
          <a:chOff x="0" y="0"/>
          <a:chExt cx="0" cy="0"/>
        </a:xfrm>
      </p:grpSpPr>
      <p:sp>
        <p:nvSpPr>
          <p:cNvPr id="1048821" name="Content Placeholder 2"/>
          <p:cNvSpPr>
            <a:spLocks noGrp="1"/>
          </p:cNvSpPr>
          <p:nvPr>
            <p:ph idx="1"/>
          </p:nvPr>
        </p:nvSpPr>
        <p:spPr>
          <a:xfrm>
            <a:off x="152400" y="152400"/>
            <a:ext cx="8915400" cy="6553200"/>
          </a:xfrm>
        </p:spPr>
        <p:txBody>
          <a:bodyPr>
            <a:normAutofit lnSpcReduction="10000"/>
          </a:bodyPr>
          <a:p>
            <a:pPr indent="0" marL="0">
              <a:buNone/>
            </a:pPr>
            <a:r>
              <a:rPr b="1" dirty="0" sz="4600" lang="en-GB" smtClean="0">
                <a:solidFill>
                  <a:srgbClr val="00B0F0"/>
                </a:solidFill>
                <a:latin typeface="Times New Roman" pitchFamily="18" charset="0"/>
                <a:cs typeface="Times New Roman" pitchFamily="18" charset="0"/>
              </a:rPr>
              <a:t>9. Identification</a:t>
            </a:r>
          </a:p>
          <a:p>
            <a:pPr algn="just" lvl="0">
              <a:lnSpc>
                <a:spcPct val="115000"/>
              </a:lnSpc>
              <a:buFont typeface="Wingdings"/>
              <a:buChar char=""/>
              <a:tabLst>
                <a:tab algn="l" pos="-1543050"/>
                <a:tab algn="l" pos="762000"/>
              </a:tabLst>
            </a:pPr>
            <a:r>
              <a:rPr b="1" dirty="0" lang="en-GB" smtClean="0">
                <a:latin typeface="Times New Roman" pitchFamily="18" charset="0"/>
                <a:cs typeface="Times New Roman" pitchFamily="18" charset="0"/>
              </a:rPr>
              <a:t> </a:t>
            </a:r>
            <a:r>
              <a:rPr dirty="0" sz="4000" lang="en-US">
                <a:latin typeface="Times New Roman"/>
                <a:ea typeface="Calibri"/>
                <a:cs typeface="Times New Roman"/>
              </a:rPr>
              <a:t>It is an adjustment mechanism, which enables a person to achieve satisfaction from the success of other people, groups or organization</a:t>
            </a:r>
            <a:r>
              <a:rPr dirty="0" sz="4000" lang="en-US" smtClean="0">
                <a:latin typeface="Times New Roman"/>
                <a:ea typeface="Calibri"/>
                <a:cs typeface="Times New Roman"/>
              </a:rPr>
              <a:t>.</a:t>
            </a:r>
            <a:endParaRPr b="1" dirty="0" sz="4000" lang="en-GB" smtClean="0">
              <a:latin typeface="Times New Roman" pitchFamily="18" charset="0"/>
              <a:cs typeface="Times New Roman" pitchFamily="18" charset="0"/>
            </a:endParaRPr>
          </a:p>
          <a:p>
            <a:pPr algn="just" lvl="0">
              <a:lnSpc>
                <a:spcPct val="115000"/>
              </a:lnSpc>
              <a:buFont typeface="Wingdings"/>
              <a:buChar char=""/>
              <a:tabLst>
                <a:tab algn="l" pos="-1543050"/>
                <a:tab algn="l" pos="762000"/>
              </a:tabLst>
            </a:pPr>
            <a:r>
              <a:rPr dirty="0" sz="4000" lang="en-GB" smtClean="0">
                <a:latin typeface="Times New Roman" pitchFamily="18" charset="0"/>
                <a:ea typeface="Calibri"/>
                <a:cs typeface="Times New Roman" pitchFamily="18" charset="0"/>
              </a:rPr>
              <a:t>Example, </a:t>
            </a:r>
            <a:r>
              <a:rPr dirty="0" sz="4000" lang="en-US">
                <a:latin typeface="Times New Roman"/>
                <a:ea typeface="Times New Roman"/>
              </a:rPr>
              <a:t>A businessman who has not yet achieved success in business may identify himself with a well-known </a:t>
            </a:r>
            <a:r>
              <a:rPr dirty="0" sz="4000" lang="en-US" smtClean="0">
                <a:latin typeface="Times New Roman"/>
                <a:ea typeface="Times New Roman"/>
              </a:rPr>
              <a:t>businessman.</a:t>
            </a:r>
          </a:p>
        </p:txBody>
      </p:sp>
    </p:spTree>
  </p:cSld>
  <p:clrMapOvr>
    <a:masterClrMapping/>
  </p:clrMapOvr>
  <p:timing/>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429" name=""/>
        <p:cNvGrpSpPr/>
        <p:nvPr/>
      </p:nvGrpSpPr>
      <p:grpSpPr>
        <a:xfrm>
          <a:off x="0" y="0"/>
          <a:ext cx="0" cy="0"/>
          <a:chOff x="0" y="0"/>
          <a:chExt cx="0" cy="0"/>
        </a:xfrm>
      </p:grpSpPr>
      <p:sp>
        <p:nvSpPr>
          <p:cNvPr id="1048822" name="Content Placeholder 2"/>
          <p:cNvSpPr>
            <a:spLocks noGrp="1"/>
          </p:cNvSpPr>
          <p:nvPr>
            <p:ph idx="1"/>
          </p:nvPr>
        </p:nvSpPr>
        <p:spPr>
          <a:xfrm>
            <a:off x="152400" y="152400"/>
            <a:ext cx="8915400" cy="6553200"/>
          </a:xfrm>
        </p:spPr>
        <p:txBody>
          <a:bodyPr>
            <a:normAutofit fontScale="92500" lnSpcReduction="20000"/>
          </a:bodyPr>
          <a:p>
            <a:pPr indent="0" marL="0">
              <a:buNone/>
            </a:pPr>
            <a:r>
              <a:rPr b="1" dirty="0" lang="en-GB" smtClean="0">
                <a:solidFill>
                  <a:srgbClr val="00B0F0"/>
                </a:solidFill>
                <a:latin typeface="Times New Roman" panose="02020603050405020304" pitchFamily="18" charset="0"/>
                <a:cs typeface="Times New Roman" panose="02020603050405020304" pitchFamily="18" charset="0"/>
              </a:rPr>
              <a:t>10. Fantasy</a:t>
            </a:r>
          </a:p>
          <a:p>
            <a:pPr>
              <a:buFont typeface="Wingdings" pitchFamily="2" charset="2"/>
              <a:buChar char="ü"/>
            </a:pPr>
            <a:r>
              <a:rPr dirty="0" lang="en-GB" smtClean="0">
                <a:latin typeface="Times New Roman" panose="02020603050405020304" pitchFamily="18" charset="0"/>
                <a:cs typeface="Times New Roman" panose="02020603050405020304" pitchFamily="18" charset="0"/>
              </a:rPr>
              <a:t>Imagining objects or events related to motives which are difficult to fulfil</a:t>
            </a:r>
          </a:p>
          <a:p>
            <a:pPr>
              <a:buFont typeface="Wingdings" pitchFamily="2" charset="2"/>
              <a:buChar char="ü"/>
            </a:pPr>
            <a:r>
              <a:rPr dirty="0" lang="en-GB" smtClean="0">
                <a:latin typeface="Times New Roman" panose="02020603050405020304" pitchFamily="18" charset="0"/>
                <a:cs typeface="Times New Roman" panose="02020603050405020304" pitchFamily="18" charset="0"/>
              </a:rPr>
              <a:t>Example daydreaming about a luxurious home, a stupendous car, and a lot of money just lying around one’s bedroom . </a:t>
            </a:r>
          </a:p>
          <a:p>
            <a:pPr indent="0" marL="0">
              <a:buNone/>
            </a:pPr>
            <a:r>
              <a:rPr b="1" dirty="0" lang="en-GB" smtClean="0">
                <a:solidFill>
                  <a:srgbClr val="00B0F0"/>
                </a:solidFill>
                <a:latin typeface="Times New Roman" pitchFamily="18" charset="0"/>
                <a:cs typeface="Times New Roman" pitchFamily="18" charset="0"/>
              </a:rPr>
              <a:t>11. Compensation </a:t>
            </a:r>
          </a:p>
          <a:p>
            <a:pPr>
              <a:buFont typeface="Wingdings" pitchFamily="2" charset="2"/>
              <a:buChar char="Ø"/>
            </a:pPr>
            <a:r>
              <a:rPr dirty="0" lang="en-GB" smtClean="0">
                <a:latin typeface="Times New Roman" pitchFamily="18" charset="0"/>
                <a:cs typeface="Times New Roman" pitchFamily="18" charset="0"/>
              </a:rPr>
              <a:t>It is substituting another goal because of personal or other constraints which prevented the attainment of the initial one </a:t>
            </a:r>
          </a:p>
          <a:p>
            <a:pPr>
              <a:buFont typeface="Wingdings" pitchFamily="2" charset="2"/>
              <a:buChar char="Ø"/>
            </a:pPr>
            <a:r>
              <a:rPr dirty="0" lang="en-GB" smtClean="0">
                <a:latin typeface="Times New Roman" pitchFamily="18" charset="0"/>
                <a:cs typeface="Times New Roman" pitchFamily="18" charset="0"/>
              </a:rPr>
              <a:t>Example1. trying to excel in sports because a failure to succeed in academic subjects.</a:t>
            </a:r>
          </a:p>
          <a:p>
            <a:pPr>
              <a:buFont typeface="Wingdings" pitchFamily="2" charset="2"/>
              <a:buChar char="Ø"/>
            </a:pPr>
            <a:r>
              <a:rPr dirty="0" lang="en-GB" smtClean="0">
                <a:latin typeface="Times New Roman" pitchFamily="18" charset="0"/>
                <a:cs typeface="Times New Roman" pitchFamily="18" charset="0"/>
              </a:rPr>
              <a:t>(but be careful! Simply because a person goes in to sports does not necessary mean he is using it as a defence mechanisms</a:t>
            </a:r>
            <a:endParaRPr dirty="0" lang="en-GB">
              <a:latin typeface="Times New Roman" pitchFamily="18" charset="0"/>
              <a:cs typeface="Times New Roman" pitchFamily="18" charset="0"/>
            </a:endParaRPr>
          </a:p>
        </p:txBody>
      </p:sp>
    </p:spTree>
  </p:cSld>
  <p:clrMapOvr>
    <a:masterClrMapping/>
  </p:clrMapOvr>
  <p:timing/>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430" name=""/>
        <p:cNvGrpSpPr/>
        <p:nvPr/>
      </p:nvGrpSpPr>
      <p:grpSpPr>
        <a:xfrm>
          <a:off x="0" y="0"/>
          <a:ext cx="0" cy="0"/>
          <a:chOff x="0" y="0"/>
          <a:chExt cx="0" cy="0"/>
        </a:xfrm>
      </p:grpSpPr>
      <p:sp>
        <p:nvSpPr>
          <p:cNvPr id="1048823" name="Content Placeholder 2"/>
          <p:cNvSpPr>
            <a:spLocks noGrp="1"/>
          </p:cNvSpPr>
          <p:nvPr>
            <p:ph idx="1"/>
          </p:nvPr>
        </p:nvSpPr>
        <p:spPr>
          <a:xfrm>
            <a:off x="457200" y="228600"/>
            <a:ext cx="8229600" cy="6477000"/>
          </a:xfrm>
        </p:spPr>
        <p:txBody>
          <a:bodyPr/>
          <a:p>
            <a:pPr algn="just" lvl="0">
              <a:lnSpc>
                <a:spcPct val="115000"/>
              </a:lnSpc>
              <a:buFont typeface="Wingdings"/>
              <a:buChar char=""/>
              <a:tabLst>
                <a:tab algn="l" pos="-1543050"/>
                <a:tab algn="l" pos="762000"/>
              </a:tabLst>
            </a:pPr>
            <a:r>
              <a:rPr dirty="0" lang="en-US">
                <a:latin typeface="Times New Roman"/>
                <a:ea typeface="Calibri"/>
                <a:cs typeface="Times New Roman"/>
              </a:rPr>
              <a:t>Generally, our</a:t>
            </a:r>
            <a:r>
              <a:rPr dirty="0" lang="en-GB">
                <a:latin typeface="Times New Roman"/>
                <a:ea typeface="Calibri"/>
                <a:cs typeface="Times New Roman"/>
              </a:rPr>
              <a:t> use of defence mechanisms is not considered as inappropriate or unhealthy unless we rely on them to an extreme level.</a:t>
            </a:r>
          </a:p>
          <a:p>
            <a:pPr algn="just" lvl="0">
              <a:lnSpc>
                <a:spcPct val="115000"/>
              </a:lnSpc>
              <a:buFont typeface="Wingdings"/>
              <a:buChar char=""/>
              <a:tabLst>
                <a:tab algn="l" pos="-1543050"/>
                <a:tab algn="l" pos="762000"/>
              </a:tabLst>
            </a:pPr>
            <a:r>
              <a:rPr dirty="0" lang="en-GB">
                <a:ea typeface="Calibri"/>
                <a:cs typeface="Times New Roman"/>
              </a:rPr>
              <a:t> </a:t>
            </a:r>
            <a:r>
              <a:rPr dirty="0" lang="en-GB">
                <a:latin typeface="Times New Roman" pitchFamily="18" charset="0"/>
                <a:ea typeface="Calibri"/>
                <a:cs typeface="Times New Roman" pitchFamily="18" charset="0"/>
              </a:rPr>
              <a:t>Remember that all of us use defence mechanisms to manage our conflict and stress.</a:t>
            </a:r>
          </a:p>
          <a:p>
            <a:pPr algn="just" lvl="0">
              <a:lnSpc>
                <a:spcPct val="115000"/>
              </a:lnSpc>
              <a:buFont typeface="Wingdings"/>
              <a:buChar char=""/>
              <a:tabLst>
                <a:tab algn="l" pos="-1543050"/>
                <a:tab algn="l" pos="762000"/>
              </a:tabLst>
            </a:pPr>
            <a:r>
              <a:rPr dirty="0" lang="en-GB">
                <a:latin typeface="Times New Roman" pitchFamily="18" charset="0"/>
                <a:ea typeface="Calibri"/>
                <a:cs typeface="Times New Roman" pitchFamily="18" charset="0"/>
              </a:rPr>
              <a:t>But, excessive use may create more stress than it alleviates</a:t>
            </a:r>
          </a:p>
          <a:p>
            <a:endParaRPr dirty="0" lang="en-GB"/>
          </a:p>
        </p:txBody>
      </p:sp>
    </p:spTree>
  </p:cSld>
  <p:clrMapOvr>
    <a:masterClrMapping/>
  </p:clrMapOvr>
  <p:timing/>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431" name=""/>
        <p:cNvGrpSpPr/>
        <p:nvPr/>
      </p:nvGrpSpPr>
      <p:grpSpPr>
        <a:xfrm>
          <a:off x="0" y="0"/>
          <a:ext cx="0" cy="0"/>
          <a:chOff x="0" y="0"/>
          <a:chExt cx="0" cy="0"/>
        </a:xfrm>
      </p:grpSpPr>
      <p:sp>
        <p:nvSpPr>
          <p:cNvPr id="1048824" name="Title 1"/>
          <p:cNvSpPr>
            <a:spLocks noGrp="1"/>
          </p:cNvSpPr>
          <p:nvPr>
            <p:ph type="title"/>
          </p:nvPr>
        </p:nvSpPr>
        <p:spPr>
          <a:xfrm>
            <a:off x="457200" y="76200"/>
            <a:ext cx="8229600" cy="533400"/>
          </a:xfrm>
        </p:spPr>
        <p:txBody>
          <a:bodyPr>
            <a:normAutofit fontScale="90000"/>
          </a:bodyPr>
          <a:p>
            <a:pPr algn="ctr" lvl="3" marL="1371600">
              <a:lnSpc>
                <a:spcPct val="115000"/>
              </a:lnSpc>
              <a:spcAft>
                <a:spcPts val="0"/>
              </a:spcAft>
              <a:tabLst>
                <a:tab algn="l" pos="-1543050"/>
                <a:tab algn="l" pos="228600"/>
              </a:tabLst>
            </a:pPr>
            <a:r>
              <a:rPr dirty="0" sz="3200" lang="en-GB" smtClean="0">
                <a:effectLst/>
                <a:latin typeface="Times New Roman" pitchFamily="18" charset="0"/>
                <a:ea typeface="Calibri"/>
                <a:cs typeface="Times New Roman" pitchFamily="18" charset="0"/>
              </a:rPr>
              <a:t/>
            </a:r>
            <a:br>
              <a:rPr dirty="0" sz="3200" lang="en-GB" smtClean="0">
                <a:effectLst/>
                <a:latin typeface="Times New Roman" pitchFamily="18" charset="0"/>
                <a:ea typeface="Calibri"/>
                <a:cs typeface="Times New Roman" pitchFamily="18" charset="0"/>
              </a:rPr>
            </a:br>
            <a:r>
              <a:rPr b="1" dirty="0" sz="3200" lang="en-GB" smtClean="0">
                <a:effectLst/>
                <a:latin typeface="Times New Roman" pitchFamily="18" charset="0"/>
                <a:ea typeface="Calibri"/>
                <a:cs typeface="Times New Roman" pitchFamily="18" charset="0"/>
              </a:rPr>
              <a:t>Su</a:t>
            </a:r>
            <a:r>
              <a:rPr b="1" dirty="0" sz="3200" lang="en-GB" smtClean="0">
                <a:latin typeface="Times New Roman" pitchFamily="18" charset="0"/>
                <a:ea typeface="Calibri"/>
                <a:cs typeface="Times New Roman" pitchFamily="18" charset="0"/>
              </a:rPr>
              <a:t>mmary of the defence mechanisms</a:t>
            </a:r>
            <a:r>
              <a:rPr dirty="0" sz="3200" lang="en-GB" smtClean="0">
                <a:latin typeface="Times New Roman" pitchFamily="18" charset="0"/>
                <a:ea typeface="Calibri"/>
                <a:cs typeface="Times New Roman" pitchFamily="18" charset="0"/>
              </a:rPr>
              <a:t> </a:t>
            </a:r>
            <a:r>
              <a:rPr dirty="0" sz="2000" lang="en-GB" smtClean="0">
                <a:effectLst/>
                <a:latin typeface="Calibri"/>
                <a:ea typeface="Calibri"/>
                <a:cs typeface="Times New Roman"/>
              </a:rPr>
              <a:t/>
            </a:r>
            <a:br>
              <a:rPr dirty="0" sz="2000" lang="en-GB" smtClean="0">
                <a:effectLst/>
                <a:latin typeface="Calibri"/>
                <a:ea typeface="Calibri"/>
                <a:cs typeface="Times New Roman"/>
              </a:rPr>
            </a:br>
            <a:endParaRPr dirty="0" lang="en-GB"/>
          </a:p>
        </p:txBody>
      </p:sp>
      <p:sp>
        <p:nvSpPr>
          <p:cNvPr id="1048825" name="Content Placeholder 2"/>
          <p:cNvSpPr>
            <a:spLocks noGrp="1"/>
          </p:cNvSpPr>
          <p:nvPr>
            <p:ph idx="1"/>
          </p:nvPr>
        </p:nvSpPr>
        <p:spPr>
          <a:xfrm>
            <a:off x="76200" y="685800"/>
            <a:ext cx="8915400" cy="6019800"/>
          </a:xfrm>
        </p:spPr>
        <p:txBody>
          <a:bodyPr>
            <a:normAutofit fontScale="47500" lnSpcReduction="20000"/>
          </a:bodyPr>
          <a:p>
            <a:pPr indent="-514350" marL="514350">
              <a:lnSpc>
                <a:spcPct val="170000"/>
              </a:lnSpc>
              <a:buFont typeface="+mj-lt"/>
              <a:buAutoNum type="arabicPeriod"/>
            </a:pPr>
            <a:r>
              <a:rPr dirty="0" sz="5100" lang="en-GB" smtClean="0">
                <a:latin typeface="Times New Roman" panose="02020603050405020304" pitchFamily="18" charset="0"/>
                <a:cs typeface="Times New Roman" panose="02020603050405020304" pitchFamily="18" charset="0"/>
              </a:rPr>
              <a:t>A </a:t>
            </a:r>
            <a:r>
              <a:rPr dirty="0" sz="5100" lang="en-GB">
                <a:latin typeface="Times New Roman" panose="02020603050405020304" pitchFamily="18" charset="0"/>
                <a:cs typeface="Times New Roman" panose="02020603050405020304" pitchFamily="18" charset="0"/>
              </a:rPr>
              <a:t>man with powerful unconscious sexual desires for women claims that women use him as a sex </a:t>
            </a:r>
            <a:r>
              <a:rPr dirty="0" sz="5100" lang="en-GB" smtClean="0">
                <a:latin typeface="Times New Roman" panose="02020603050405020304" pitchFamily="18" charset="0"/>
                <a:cs typeface="Times New Roman" panose="02020603050405020304" pitchFamily="18" charset="0"/>
              </a:rPr>
              <a:t>object…………….</a:t>
            </a:r>
          </a:p>
          <a:p>
            <a:pPr indent="-514350" marL="514350">
              <a:lnSpc>
                <a:spcPct val="170000"/>
              </a:lnSpc>
              <a:buFont typeface="+mj-lt"/>
              <a:buAutoNum type="arabicPeriod"/>
            </a:pPr>
            <a:r>
              <a:rPr dirty="0" sz="5100" lang="en-GB" smtClean="0">
                <a:latin typeface="Times New Roman" panose="02020603050405020304" pitchFamily="18" charset="0"/>
                <a:cs typeface="Times New Roman" panose="02020603050405020304" pitchFamily="18" charset="0"/>
              </a:rPr>
              <a:t>A </a:t>
            </a:r>
            <a:r>
              <a:rPr dirty="0" sz="5100" lang="en-GB">
                <a:latin typeface="Times New Roman" panose="02020603050405020304" pitchFamily="18" charset="0"/>
                <a:cs typeface="Times New Roman" panose="02020603050405020304" pitchFamily="18" charset="0"/>
              </a:rPr>
              <a:t>student who is angry at her professor for a low grade lashes out at her </a:t>
            </a:r>
            <a:r>
              <a:rPr dirty="0" sz="5100" lang="en-GB" smtClean="0">
                <a:latin typeface="Times New Roman" panose="02020603050405020304" pitchFamily="18" charset="0"/>
                <a:cs typeface="Times New Roman" panose="02020603050405020304" pitchFamily="18" charset="0"/>
              </a:rPr>
              <a:t>roommate who is a safer target of her anger……………….</a:t>
            </a:r>
          </a:p>
          <a:p>
            <a:pPr indent="-514350" marL="514350">
              <a:lnSpc>
                <a:spcPct val="170000"/>
              </a:lnSpc>
              <a:buFont typeface="+mj-lt"/>
              <a:buAutoNum type="arabicPeriod"/>
            </a:pPr>
            <a:r>
              <a:rPr dirty="0" sz="5100" lang="en-GB" smtClean="0">
                <a:latin typeface="Times New Roman" panose="02020603050405020304" pitchFamily="18" charset="0"/>
                <a:cs typeface="Times New Roman" panose="02020603050405020304" pitchFamily="18" charset="0"/>
              </a:rPr>
              <a:t>Explaining failure to do domestic assignment that was given by claiming that one needed to study every minute(while the real reason was that the offender was playing a game with his </a:t>
            </a:r>
            <a:r>
              <a:rPr dirty="0" sz="5100" lang="en-GB" err="1" smtClean="0">
                <a:latin typeface="Times New Roman" panose="02020603050405020304" pitchFamily="18" charset="0"/>
                <a:cs typeface="Times New Roman" panose="02020603050405020304" pitchFamily="18" charset="0"/>
              </a:rPr>
              <a:t>friens</a:t>
            </a:r>
            <a:r>
              <a:rPr dirty="0" sz="5100" lang="en-GB" smtClean="0">
                <a:latin typeface="Times New Roman" panose="02020603050405020304" pitchFamily="18" charset="0"/>
                <a:cs typeface="Times New Roman" panose="02020603050405020304" pitchFamily="18" charset="0"/>
              </a:rPr>
              <a:t>.)………….</a:t>
            </a:r>
          </a:p>
          <a:p>
            <a:pPr indent="-514350" marL="514350">
              <a:lnSpc>
                <a:spcPct val="170000"/>
              </a:lnSpc>
              <a:buFont typeface="+mj-lt"/>
              <a:buAutoNum type="arabicPeriod"/>
            </a:pPr>
            <a:r>
              <a:rPr dirty="0" sz="5100" lang="en-GB" err="1" smtClean="0">
                <a:latin typeface="Times New Roman" panose="02020603050405020304" pitchFamily="18" charset="0"/>
                <a:cs typeface="Times New Roman" panose="02020603050405020304" pitchFamily="18" charset="0"/>
              </a:rPr>
              <a:t>Meron</a:t>
            </a:r>
            <a:r>
              <a:rPr dirty="0" sz="5100" lang="en-GB" smtClean="0">
                <a:latin typeface="Times New Roman" panose="02020603050405020304" pitchFamily="18" charset="0"/>
                <a:cs typeface="Times New Roman" panose="02020603050405020304" pitchFamily="18" charset="0"/>
              </a:rPr>
              <a:t>  </a:t>
            </a:r>
            <a:r>
              <a:rPr dirty="0" sz="5100" lang="en-GB">
                <a:latin typeface="Times New Roman" panose="02020603050405020304" pitchFamily="18" charset="0"/>
                <a:cs typeface="Times New Roman" panose="02020603050405020304" pitchFamily="18" charset="0"/>
              </a:rPr>
              <a:t>is sexually attracted to friend </a:t>
            </a:r>
            <a:r>
              <a:rPr dirty="0" sz="5100" lang="en-GB" err="1" smtClean="0">
                <a:latin typeface="Times New Roman" panose="02020603050405020304" pitchFamily="18" charset="0"/>
                <a:cs typeface="Times New Roman" panose="02020603050405020304" pitchFamily="18" charset="0"/>
              </a:rPr>
              <a:t>Leul</a:t>
            </a:r>
            <a:r>
              <a:rPr dirty="0" sz="5100" lang="en-GB" smtClean="0">
                <a:latin typeface="Times New Roman" panose="02020603050405020304" pitchFamily="18" charset="0"/>
                <a:cs typeface="Times New Roman" panose="02020603050405020304" pitchFamily="18" charset="0"/>
              </a:rPr>
              <a:t>, </a:t>
            </a:r>
            <a:r>
              <a:rPr dirty="0" sz="5100" lang="en-GB">
                <a:latin typeface="Times New Roman" panose="02020603050405020304" pitchFamily="18" charset="0"/>
                <a:cs typeface="Times New Roman" panose="02020603050405020304" pitchFamily="18" charset="0"/>
              </a:rPr>
              <a:t>but she claims in public that she intensely dislikes him. </a:t>
            </a:r>
            <a:r>
              <a:rPr dirty="0" sz="5100" lang="en-GB" smtClean="0">
                <a:latin typeface="Times New Roman" panose="02020603050405020304" pitchFamily="18" charset="0"/>
                <a:cs typeface="Times New Roman" panose="02020603050405020304" pitchFamily="18" charset="0"/>
              </a:rPr>
              <a:t>………………..</a:t>
            </a:r>
          </a:p>
          <a:p>
            <a:endParaRPr dirty="0" lang="en-GB"/>
          </a:p>
        </p:txBody>
      </p:sp>
    </p:spTree>
  </p:cSld>
  <p:clrMapOvr>
    <a:masterClrMapping/>
  </p:clrMapOvr>
  <p:timing/>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432" name=""/>
        <p:cNvGrpSpPr/>
        <p:nvPr/>
      </p:nvGrpSpPr>
      <p:grpSpPr>
        <a:xfrm>
          <a:off x="0" y="0"/>
          <a:ext cx="0" cy="0"/>
          <a:chOff x="0" y="0"/>
          <a:chExt cx="0" cy="0"/>
        </a:xfrm>
      </p:grpSpPr>
      <p:sp>
        <p:nvSpPr>
          <p:cNvPr id="1048826" name="Content Placeholder 2"/>
          <p:cNvSpPr>
            <a:spLocks noGrp="1"/>
          </p:cNvSpPr>
          <p:nvPr>
            <p:ph idx="1"/>
          </p:nvPr>
        </p:nvSpPr>
        <p:spPr>
          <a:xfrm>
            <a:off x="152400" y="152400"/>
            <a:ext cx="8763000" cy="6477000"/>
          </a:xfrm>
        </p:spPr>
        <p:txBody>
          <a:bodyPr>
            <a:normAutofit/>
          </a:bodyPr>
          <a:p>
            <a:pPr indent="-463550" marL="463550">
              <a:lnSpc>
                <a:spcPct val="120000"/>
              </a:lnSpc>
              <a:buNone/>
            </a:pPr>
            <a:r>
              <a:rPr dirty="0" lang="en-GB" smtClean="0">
                <a:latin typeface="Times New Roman" panose="02020603050405020304" pitchFamily="18" charset="0"/>
                <a:cs typeface="Times New Roman" panose="02020603050405020304" pitchFamily="18" charset="0"/>
              </a:rPr>
              <a:t>5. A </a:t>
            </a:r>
            <a:r>
              <a:rPr dirty="0" lang="en-GB">
                <a:latin typeface="Times New Roman" panose="02020603050405020304" pitchFamily="18" charset="0"/>
                <a:cs typeface="Times New Roman" panose="02020603050405020304" pitchFamily="18" charset="0"/>
              </a:rPr>
              <a:t>college student who is worried about an important test begins to suck on his finger. ……………………….</a:t>
            </a:r>
          </a:p>
          <a:p>
            <a:pPr indent="-463550" marL="463550">
              <a:lnSpc>
                <a:spcPct val="120000"/>
              </a:lnSpc>
              <a:buNone/>
            </a:pPr>
            <a:r>
              <a:rPr dirty="0" lang="en-GB" smtClean="0">
                <a:latin typeface="Times New Roman" panose="02020603050405020304" pitchFamily="18" charset="0"/>
                <a:cs typeface="Times New Roman" panose="02020603050405020304" pitchFamily="18" charset="0"/>
              </a:rPr>
              <a:t>6. A </a:t>
            </a:r>
            <a:r>
              <a:rPr dirty="0" lang="en-GB">
                <a:latin typeface="Times New Roman" panose="02020603050405020304" pitchFamily="18" charset="0"/>
                <a:cs typeface="Times New Roman" panose="02020603050405020304" pitchFamily="18" charset="0"/>
              </a:rPr>
              <a:t>person who witnesses his parents having sex is later unable to remember anything about the event……………….</a:t>
            </a:r>
          </a:p>
          <a:p>
            <a:pPr indent="-463550" marL="463550">
              <a:lnSpc>
                <a:spcPct val="120000"/>
              </a:lnSpc>
              <a:buNone/>
            </a:pPr>
            <a:r>
              <a:rPr dirty="0" lang="en-GB" smtClean="0">
                <a:latin typeface="Times New Roman" panose="02020603050405020304" pitchFamily="18" charset="0"/>
                <a:cs typeface="Times New Roman" panose="02020603050405020304" pitchFamily="18" charset="0"/>
              </a:rPr>
              <a:t>7. A </a:t>
            </a:r>
            <a:r>
              <a:rPr dirty="0" lang="en-GB">
                <a:latin typeface="Times New Roman" panose="02020603050405020304" pitchFamily="18" charset="0"/>
                <a:cs typeface="Times New Roman" panose="02020603050405020304" pitchFamily="18" charset="0"/>
              </a:rPr>
              <a:t>person participates in sports to sublimate aggressive </a:t>
            </a:r>
            <a:r>
              <a:rPr dirty="0" lang="en-GB" smtClean="0">
                <a:latin typeface="Times New Roman" panose="02020603050405020304" pitchFamily="18" charset="0"/>
                <a:cs typeface="Times New Roman" panose="02020603050405020304" pitchFamily="18" charset="0"/>
              </a:rPr>
              <a:t>drives……………………………</a:t>
            </a:r>
          </a:p>
          <a:p>
            <a:pPr indent="-463550" marL="463550">
              <a:lnSpc>
                <a:spcPct val="120000"/>
              </a:lnSpc>
              <a:buNone/>
            </a:pPr>
            <a:r>
              <a:rPr dirty="0" lang="en-US" smtClean="0">
                <a:solidFill>
                  <a:prstClr val="black"/>
                </a:solidFill>
                <a:latin typeface="Times New Roman" panose="02020603050405020304" pitchFamily="18" charset="0"/>
                <a:ea typeface="Times New Roman"/>
                <a:cs typeface="Times New Roman" panose="02020603050405020304" pitchFamily="18" charset="0"/>
              </a:rPr>
              <a:t>8. Stressing </a:t>
            </a:r>
            <a:r>
              <a:rPr dirty="0" lang="en-US">
                <a:solidFill>
                  <a:prstClr val="black"/>
                </a:solidFill>
                <a:latin typeface="Times New Roman" panose="02020603050405020304" pitchFamily="18" charset="0"/>
                <a:ea typeface="Times New Roman"/>
                <a:cs typeface="Times New Roman" panose="02020603050405020304" pitchFamily="18" charset="0"/>
              </a:rPr>
              <a:t>the point that one grew up in the same village as some other famous person</a:t>
            </a:r>
            <a:endParaRPr dirty="0" lang="en-GB">
              <a:latin typeface="Times New Roman" panose="02020603050405020304" pitchFamily="18" charset="0"/>
              <a:cs typeface="Times New Roman" panose="02020603050405020304" pitchFamily="18" charset="0"/>
            </a:endParaRPr>
          </a:p>
          <a:p>
            <a:pPr indent="0" marL="0">
              <a:buNone/>
            </a:pPr>
            <a:endParaRPr dirty="0" lang="am-ET"/>
          </a:p>
        </p:txBody>
      </p:sp>
    </p:spTree>
  </p:cSld>
  <p:clrMapOvr>
    <a:masterClrMapping/>
  </p:clrMapOvr>
  <p:timing/>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433" name=""/>
        <p:cNvGrpSpPr/>
        <p:nvPr/>
      </p:nvGrpSpPr>
      <p:grpSpPr>
        <a:xfrm>
          <a:off x="0" y="0"/>
          <a:ext cx="0" cy="0"/>
          <a:chOff x="0" y="0"/>
          <a:chExt cx="0" cy="0"/>
        </a:xfrm>
      </p:grpSpPr>
      <p:sp>
        <p:nvSpPr>
          <p:cNvPr id="1048827" name="Title 1"/>
          <p:cNvSpPr>
            <a:spLocks noGrp="1"/>
          </p:cNvSpPr>
          <p:nvPr>
            <p:ph type="title"/>
          </p:nvPr>
        </p:nvSpPr>
        <p:spPr>
          <a:xfrm>
            <a:off x="457200" y="152400"/>
            <a:ext cx="8229600" cy="533400"/>
          </a:xfrm>
        </p:spPr>
        <p:txBody>
          <a:bodyPr>
            <a:normAutofit fontScale="90000"/>
          </a:bodyPr>
          <a:p>
            <a:r>
              <a:rPr dirty="0" lang="en-GB">
                <a:solidFill>
                  <a:srgbClr val="00B0F0"/>
                </a:solidFill>
                <a:latin typeface="Times New Roman" panose="02020603050405020304" pitchFamily="18" charset="0"/>
                <a:cs typeface="Times New Roman" panose="02020603050405020304" pitchFamily="18" charset="0"/>
              </a:rPr>
              <a:t>The trait theory of personality </a:t>
            </a:r>
          </a:p>
        </p:txBody>
      </p:sp>
      <p:sp>
        <p:nvSpPr>
          <p:cNvPr id="1048828" name="Content Placeholder 2"/>
          <p:cNvSpPr>
            <a:spLocks noGrp="1"/>
          </p:cNvSpPr>
          <p:nvPr>
            <p:ph idx="1"/>
          </p:nvPr>
        </p:nvSpPr>
        <p:spPr>
          <a:xfrm>
            <a:off x="76200" y="685800"/>
            <a:ext cx="8991600" cy="6019800"/>
          </a:xfrm>
        </p:spPr>
        <p:txBody>
          <a:bodyPr>
            <a:normAutofit/>
          </a:bodyPr>
          <a:p>
            <a:r>
              <a:rPr dirty="0" lang="en-US">
                <a:latin typeface="Times New Roman" pitchFamily="18" charset="0"/>
                <a:ea typeface="Times New Roman"/>
                <a:cs typeface="Times New Roman" pitchFamily="18" charset="0"/>
              </a:rPr>
              <a:t>A trait is defined as any relatively enduring way in which one individual differs from another (Guilford, 1959</a:t>
            </a:r>
            <a:r>
              <a:rPr dirty="0" lang="en-US" smtClean="0">
                <a:latin typeface="Times New Roman" pitchFamily="18" charset="0"/>
                <a:ea typeface="Times New Roman"/>
                <a:cs typeface="Times New Roman" pitchFamily="18" charset="0"/>
              </a:rPr>
              <a:t>).</a:t>
            </a:r>
          </a:p>
          <a:p>
            <a:pPr indent="0" marL="0">
              <a:buNone/>
            </a:pPr>
            <a:endParaRPr dirty="0" lang="en-US" smtClean="0">
              <a:latin typeface="Times New Roman" pitchFamily="18" charset="0"/>
              <a:ea typeface="Times New Roman"/>
              <a:cs typeface="Times New Roman" pitchFamily="18" charset="0"/>
            </a:endParaRPr>
          </a:p>
          <a:p>
            <a:r>
              <a:rPr dirty="0" lang="en-GB">
                <a:latin typeface="Times New Roman" pitchFamily="18" charset="0"/>
                <a:cs typeface="Times New Roman" pitchFamily="18" charset="0"/>
              </a:rPr>
              <a:t>Psychologists who take the trait approach see </a:t>
            </a:r>
            <a:r>
              <a:rPr dirty="0" lang="en-GB">
                <a:solidFill>
                  <a:srgbClr val="FF0000"/>
                </a:solidFill>
                <a:latin typeface="Times New Roman" pitchFamily="18" charset="0"/>
                <a:cs typeface="Times New Roman" pitchFamily="18" charset="0"/>
              </a:rPr>
              <a:t>personality as a combination of stable internal characteristics that people display consistently over time and across situations. </a:t>
            </a:r>
            <a:endParaRPr dirty="0" lang="en-GB" smtClean="0">
              <a:solidFill>
                <a:srgbClr val="FF0000"/>
              </a:solidFill>
              <a:latin typeface="Times New Roman" pitchFamily="18" charset="0"/>
              <a:cs typeface="Times New Roman" pitchFamily="18" charset="0"/>
            </a:endParaRPr>
          </a:p>
          <a:p>
            <a:r>
              <a:rPr dirty="0" lang="en-GB" smtClean="0">
                <a:latin typeface="Times New Roman" pitchFamily="18" charset="0"/>
                <a:cs typeface="Times New Roman" pitchFamily="18" charset="0"/>
              </a:rPr>
              <a:t>Main idea: classifying people according to general and consistent tendencies (innate or learned) that they show in their behaviour.</a:t>
            </a:r>
          </a:p>
          <a:p>
            <a:pPr indent="0" marL="0">
              <a:buNone/>
            </a:pPr>
            <a:endParaRPr dirty="0" lang="en-GB">
              <a:latin typeface="Times New Roman" pitchFamily="18" charset="0"/>
              <a:cs typeface="Times New Roman" pitchFamily="18" charset="0"/>
            </a:endParaRPr>
          </a:p>
        </p:txBody>
      </p:sp>
    </p:spTree>
  </p:cSld>
  <p:clrMapOvr>
    <a:masterClrMapping/>
  </p:clrMapOvr>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41" name=""/>
        <p:cNvGrpSpPr/>
        <p:nvPr/>
      </p:nvGrpSpPr>
      <p:grpSpPr>
        <a:xfrm>
          <a:off x="0" y="0"/>
          <a:ext cx="0" cy="0"/>
          <a:chOff x="0" y="0"/>
          <a:chExt cx="0" cy="0"/>
        </a:xfrm>
      </p:grpSpPr>
      <p:sp>
        <p:nvSpPr>
          <p:cNvPr id="1048586" name="Title 1"/>
          <p:cNvSpPr>
            <a:spLocks noGrp="1"/>
          </p:cNvSpPr>
          <p:nvPr>
            <p:ph type="title"/>
          </p:nvPr>
        </p:nvSpPr>
        <p:spPr>
          <a:xfrm>
            <a:off x="457200" y="274638"/>
            <a:ext cx="8229600" cy="792162"/>
          </a:xfrm>
        </p:spPr>
        <p:txBody>
          <a:bodyPr/>
          <a:p>
            <a:pPr algn="l"/>
            <a:r>
              <a:rPr dirty="0" lang="en-US" smtClean="0">
                <a:solidFill>
                  <a:srgbClr val="FF0000"/>
                </a:solidFill>
                <a:latin typeface="Times New Roman" panose="02020603050405020304" pitchFamily="18" charset="0"/>
                <a:cs typeface="Times New Roman" panose="02020603050405020304" pitchFamily="18" charset="0"/>
              </a:rPr>
              <a:t>2. Behavioral perspective </a:t>
            </a:r>
            <a:endParaRPr dirty="0" lang="am-ET">
              <a:solidFill>
                <a:srgbClr val="FF0000"/>
              </a:solidFill>
              <a:cs typeface="Times New Roman" panose="02020603050405020304" pitchFamily="18" charset="0"/>
            </a:endParaRPr>
          </a:p>
        </p:txBody>
      </p:sp>
      <p:sp>
        <p:nvSpPr>
          <p:cNvPr id="1048587" name="Content Placeholder 2"/>
          <p:cNvSpPr>
            <a:spLocks noGrp="1"/>
          </p:cNvSpPr>
          <p:nvPr>
            <p:ph idx="1"/>
          </p:nvPr>
        </p:nvSpPr>
        <p:spPr>
          <a:xfrm>
            <a:off x="76200" y="914400"/>
            <a:ext cx="8915400" cy="5791200"/>
          </a:xfrm>
        </p:spPr>
        <p:txBody>
          <a:bodyPr>
            <a:normAutofit fontScale="87500" lnSpcReduction="20000"/>
          </a:bodyPr>
          <a:p>
            <a:pPr algn="just" lvl="0">
              <a:lnSpc>
                <a:spcPct val="115000"/>
              </a:lnSpc>
              <a:spcBef>
                <a:spcPts val="0"/>
              </a:spcBef>
              <a:buFont typeface="Wingdings"/>
              <a:buChar char=""/>
              <a:tabLst>
                <a:tab algn="l" pos="228600"/>
              </a:tabLst>
            </a:pPr>
            <a:r>
              <a:rPr dirty="0" lang="en-US">
                <a:latin typeface="Times New Roman"/>
                <a:ea typeface="Calibri"/>
                <a:cs typeface="Times New Roman"/>
              </a:rPr>
              <a:t>The forerunners of this view were J.B. Watson, Ivan Pavlov, Edward L. Thorndike and B.F. </a:t>
            </a:r>
            <a:r>
              <a:rPr dirty="0" lang="en-US" smtClean="0">
                <a:latin typeface="Times New Roman"/>
                <a:ea typeface="Calibri"/>
                <a:cs typeface="Times New Roman"/>
              </a:rPr>
              <a:t>Skinner</a:t>
            </a:r>
          </a:p>
          <a:p>
            <a:pPr lvl="0">
              <a:lnSpc>
                <a:spcPct val="115000"/>
              </a:lnSpc>
              <a:spcBef>
                <a:spcPts val="0"/>
              </a:spcBef>
              <a:buFont typeface="Wingdings"/>
              <a:buChar char=""/>
              <a:tabLst>
                <a:tab algn="l" pos="228600"/>
              </a:tabLst>
            </a:pPr>
            <a:r>
              <a:rPr dirty="0" sz="3600" lang="en-US">
                <a:latin typeface="Times New Roman" panose="02020603050405020304" pitchFamily="18" charset="0"/>
                <a:ea typeface="Calibri"/>
                <a:cs typeface="Times New Roman" panose="02020603050405020304" pitchFamily="18" charset="0"/>
              </a:rPr>
              <a:t>It emphasizes the role </a:t>
            </a:r>
            <a:r>
              <a:rPr dirty="0" sz="3600" lang="en-US" smtClean="0">
                <a:solidFill>
                  <a:srgbClr val="00B0F0"/>
                </a:solidFill>
                <a:latin typeface="Times New Roman" panose="02020603050405020304" pitchFamily="18" charset="0"/>
                <a:ea typeface="Calibri"/>
                <a:cs typeface="Times New Roman" panose="02020603050405020304" pitchFamily="18" charset="0"/>
              </a:rPr>
              <a:t>learning experiences </a:t>
            </a:r>
            <a:r>
              <a:rPr dirty="0" sz="3600" lang="en-US">
                <a:latin typeface="Times New Roman" panose="02020603050405020304" pitchFamily="18" charset="0"/>
                <a:ea typeface="Calibri"/>
                <a:cs typeface="Times New Roman" panose="02020603050405020304" pitchFamily="18" charset="0"/>
              </a:rPr>
              <a:t>play in shaping the </a:t>
            </a:r>
            <a:r>
              <a:rPr dirty="0" sz="3600" lang="en-US" smtClean="0">
                <a:latin typeface="Times New Roman" panose="02020603050405020304" pitchFamily="18" charset="0"/>
                <a:ea typeface="Calibri"/>
                <a:cs typeface="Times New Roman" panose="02020603050405020304" pitchFamily="18" charset="0"/>
              </a:rPr>
              <a:t>behavior of </a:t>
            </a:r>
            <a:r>
              <a:rPr dirty="0" sz="3600" lang="en-US">
                <a:latin typeface="Times New Roman" panose="02020603050405020304" pitchFamily="18" charset="0"/>
                <a:ea typeface="Calibri"/>
                <a:cs typeface="Times New Roman" panose="02020603050405020304" pitchFamily="18" charset="0"/>
              </a:rPr>
              <a:t>an organism</a:t>
            </a:r>
            <a:r>
              <a:rPr dirty="0" sz="3600" lang="en-US" smtClean="0">
                <a:latin typeface="Times New Roman" panose="02020603050405020304" pitchFamily="18" charset="0"/>
                <a:ea typeface="Calibri"/>
                <a:cs typeface="Times New Roman" panose="02020603050405020304" pitchFamily="18" charset="0"/>
              </a:rPr>
              <a:t>.</a:t>
            </a:r>
          </a:p>
          <a:p>
            <a:pPr lvl="0">
              <a:lnSpc>
                <a:spcPct val="115000"/>
              </a:lnSpc>
              <a:spcBef>
                <a:spcPts val="0"/>
              </a:spcBef>
              <a:buFont typeface="Wingdings"/>
              <a:buChar char=""/>
              <a:tabLst>
                <a:tab algn="l" pos="228600"/>
              </a:tabLst>
            </a:pPr>
            <a:r>
              <a:rPr dirty="0" sz="3600" lang="en-US" smtClean="0">
                <a:latin typeface="Times New Roman" panose="02020603050405020304" pitchFamily="18" charset="0"/>
                <a:ea typeface="Calibri"/>
                <a:cs typeface="Times New Roman" panose="02020603050405020304" pitchFamily="18" charset="0"/>
              </a:rPr>
              <a:t>Behaviorists </a:t>
            </a:r>
            <a:r>
              <a:rPr dirty="0" sz="3600" lang="en-US">
                <a:latin typeface="Times New Roman" panose="02020603050405020304" pitchFamily="18" charset="0"/>
                <a:ea typeface="Calibri"/>
                <a:cs typeface="Times New Roman" panose="02020603050405020304" pitchFamily="18" charset="0"/>
              </a:rPr>
              <a:t>focus </a:t>
            </a:r>
            <a:r>
              <a:rPr dirty="0" sz="3600" lang="en-US">
                <a:solidFill>
                  <a:srgbClr val="00B0F0"/>
                </a:solidFill>
                <a:latin typeface="Times New Roman" panose="02020603050405020304" pitchFamily="18" charset="0"/>
                <a:ea typeface="Calibri"/>
                <a:cs typeface="Times New Roman" panose="02020603050405020304" pitchFamily="18" charset="0"/>
              </a:rPr>
              <a:t>on environmental conditions </a:t>
            </a:r>
            <a:r>
              <a:rPr dirty="0" sz="3600" lang="en-US">
                <a:latin typeface="Times New Roman" panose="02020603050405020304" pitchFamily="18" charset="0"/>
                <a:ea typeface="Calibri"/>
                <a:cs typeface="Times New Roman" panose="02020603050405020304" pitchFamily="18" charset="0"/>
              </a:rPr>
              <a:t>(e.g. </a:t>
            </a:r>
            <a:r>
              <a:rPr dirty="0" sz="3600" lang="en-US">
                <a:solidFill>
                  <a:srgbClr val="FF0000"/>
                </a:solidFill>
                <a:latin typeface="Times New Roman" panose="02020603050405020304" pitchFamily="18" charset="0"/>
                <a:ea typeface="Calibri"/>
                <a:cs typeface="Times New Roman" panose="02020603050405020304" pitchFamily="18" charset="0"/>
              </a:rPr>
              <a:t>rewards, and punishments</a:t>
            </a:r>
            <a:r>
              <a:rPr dirty="0" sz="3600" lang="en-US">
                <a:latin typeface="Times New Roman" panose="02020603050405020304" pitchFamily="18" charset="0"/>
                <a:ea typeface="Calibri"/>
                <a:cs typeface="Times New Roman" panose="02020603050405020304" pitchFamily="18" charset="0"/>
              </a:rPr>
              <a:t>) </a:t>
            </a:r>
            <a:endParaRPr dirty="0" sz="3600" lang="en-US" smtClean="0">
              <a:latin typeface="Times New Roman" panose="02020603050405020304" pitchFamily="18" charset="0"/>
              <a:ea typeface="Calibri"/>
              <a:cs typeface="Times New Roman" panose="02020603050405020304" pitchFamily="18" charset="0"/>
            </a:endParaRPr>
          </a:p>
          <a:p>
            <a:pPr lvl="0">
              <a:lnSpc>
                <a:spcPct val="115000"/>
              </a:lnSpc>
              <a:spcBef>
                <a:spcPts val="0"/>
              </a:spcBef>
              <a:buFont typeface="Wingdings"/>
              <a:buChar char=""/>
              <a:tabLst>
                <a:tab algn="l" pos="228600"/>
              </a:tabLst>
            </a:pPr>
            <a:r>
              <a:rPr dirty="0" sz="3600" lang="en-US">
                <a:latin typeface="Times New Roman" panose="02020603050405020304" pitchFamily="18" charset="0"/>
                <a:ea typeface="Calibri"/>
                <a:cs typeface="Times New Roman" panose="02020603050405020304" pitchFamily="18" charset="0"/>
              </a:rPr>
              <a:t>S</a:t>
            </a:r>
            <a:r>
              <a:rPr dirty="0" sz="3600" lang="en-US" smtClean="0">
                <a:latin typeface="Times New Roman" panose="02020603050405020304" pitchFamily="18" charset="0"/>
                <a:ea typeface="Calibri"/>
                <a:cs typeface="Times New Roman" panose="02020603050405020304" pitchFamily="18" charset="0"/>
              </a:rPr>
              <a:t>ometimes </a:t>
            </a:r>
            <a:r>
              <a:rPr dirty="0" sz="3600" lang="en-US">
                <a:latin typeface="Times New Roman" panose="02020603050405020304" pitchFamily="18" charset="0"/>
                <a:ea typeface="Calibri"/>
                <a:cs typeface="Times New Roman" panose="02020603050405020304" pitchFamily="18" charset="0"/>
              </a:rPr>
              <a:t>called the "</a:t>
            </a:r>
            <a:r>
              <a:rPr dirty="0" sz="3600" lang="en-US">
                <a:solidFill>
                  <a:srgbClr val="FF0000"/>
                </a:solidFill>
                <a:latin typeface="Times New Roman" panose="02020603050405020304" pitchFamily="18" charset="0"/>
                <a:ea typeface="Calibri"/>
                <a:cs typeface="Times New Roman" panose="02020603050405020304" pitchFamily="18" charset="0"/>
              </a:rPr>
              <a:t>black box</a:t>
            </a:r>
            <a:r>
              <a:rPr dirty="0" sz="3600" lang="en-US">
                <a:latin typeface="Times New Roman" panose="02020603050405020304" pitchFamily="18" charset="0"/>
                <a:ea typeface="Calibri"/>
                <a:cs typeface="Times New Roman" panose="02020603050405020304" pitchFamily="18" charset="0"/>
              </a:rPr>
              <a:t>" approach in psychology because it treats the mind as less useful in understanding human behavior and focus  on what goes in to and out of the </a:t>
            </a:r>
            <a:r>
              <a:rPr dirty="0" sz="3600" lang="en-US" smtClean="0">
                <a:latin typeface="Times New Roman" panose="02020603050405020304" pitchFamily="18" charset="0"/>
                <a:ea typeface="Calibri"/>
                <a:cs typeface="Times New Roman" panose="02020603050405020304" pitchFamily="18" charset="0"/>
              </a:rPr>
              <a:t>box.</a:t>
            </a:r>
          </a:p>
          <a:p>
            <a:pPr lvl="0">
              <a:lnSpc>
                <a:spcPct val="115000"/>
              </a:lnSpc>
              <a:spcBef>
                <a:spcPts val="0"/>
              </a:spcBef>
              <a:buFont typeface="Wingdings"/>
              <a:buChar char=""/>
              <a:tabLst>
                <a:tab algn="l" pos="228600"/>
              </a:tabLst>
            </a:pPr>
            <a:r>
              <a:rPr dirty="0" sz="3600" lang="en-US" smtClean="0">
                <a:latin typeface="Times New Roman" panose="02020603050405020304" pitchFamily="18" charset="0"/>
                <a:ea typeface="Calibri"/>
                <a:cs typeface="Times New Roman" panose="02020603050405020304" pitchFamily="18" charset="0"/>
              </a:rPr>
              <a:t>Behaviorists are </a:t>
            </a:r>
            <a:r>
              <a:rPr dirty="0" sz="3600" lang="en-US">
                <a:latin typeface="Times New Roman" panose="02020603050405020304" pitchFamily="18" charset="0"/>
                <a:ea typeface="Calibri"/>
                <a:cs typeface="Times New Roman" panose="02020603050405020304" pitchFamily="18" charset="0"/>
              </a:rPr>
              <a:t>only interested in the effects of the environment (input) on behavior (output) but not in the process inside the box</a:t>
            </a:r>
            <a:endParaRPr dirty="0" sz="3600" lang="am-ET">
              <a:latin typeface="Calibri"/>
              <a:ea typeface="Calibri"/>
              <a:cs typeface="Times New Roman" panose="02020603050405020304" pitchFamily="18" charset="0"/>
            </a:endParaRPr>
          </a:p>
          <a:p>
            <a:endParaRPr dirty="0" lang="am-ET"/>
          </a:p>
        </p:txBody>
      </p:sp>
    </p:spTree>
  </p:cSld>
  <p:clrMapOvr>
    <a:masterClrMapping/>
  </p:clrMapOvr>
  <p:timing/>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434" name=""/>
        <p:cNvGrpSpPr/>
        <p:nvPr/>
      </p:nvGrpSpPr>
      <p:grpSpPr>
        <a:xfrm>
          <a:off x="0" y="0"/>
          <a:ext cx="0" cy="0"/>
          <a:chOff x="0" y="0"/>
          <a:chExt cx="0" cy="0"/>
        </a:xfrm>
      </p:grpSpPr>
      <p:sp>
        <p:nvSpPr>
          <p:cNvPr id="1048829" name="Content Placeholder 2"/>
          <p:cNvSpPr>
            <a:spLocks noGrp="1"/>
          </p:cNvSpPr>
          <p:nvPr>
            <p:ph idx="1"/>
          </p:nvPr>
        </p:nvSpPr>
        <p:spPr>
          <a:xfrm>
            <a:off x="152400" y="381000"/>
            <a:ext cx="8839200" cy="6324600"/>
          </a:xfrm>
        </p:spPr>
        <p:txBody>
          <a:bodyPr>
            <a:normAutofit fontScale="92500" lnSpcReduction="20000"/>
          </a:bodyPr>
          <a:p>
            <a:pPr indent="0" marL="0">
              <a:buNone/>
            </a:pPr>
            <a:r>
              <a:rPr dirty="0" lang="en-GB">
                <a:latin typeface="Times New Roman" pitchFamily="18" charset="0"/>
                <a:cs typeface="Times New Roman" pitchFamily="18" charset="0"/>
              </a:rPr>
              <a:t>The trait approach to personality makes three main assumptions: </a:t>
            </a:r>
          </a:p>
          <a:p>
            <a:pPr indent="-393700" marL="393700">
              <a:buFont typeface="+mj-lt"/>
              <a:buAutoNum type="arabicPeriod"/>
            </a:pPr>
            <a:r>
              <a:rPr dirty="0" lang="en-GB">
                <a:latin typeface="Times New Roman" pitchFamily="18" charset="0"/>
                <a:cs typeface="Times New Roman" pitchFamily="18" charset="0"/>
              </a:rPr>
              <a:t>Personality traits are relatively stable, and therefore predictable, over time. </a:t>
            </a:r>
          </a:p>
          <a:p>
            <a:pPr indent="-338138" marL="858838">
              <a:buFont typeface="Wingdings" pitchFamily="2" charset="2"/>
              <a:buChar char="ü"/>
            </a:pPr>
            <a:r>
              <a:rPr b="1" dirty="0" lang="en-US">
                <a:latin typeface="Times New Roman"/>
                <a:ea typeface="Times New Roman"/>
              </a:rPr>
              <a:t>Example-</a:t>
            </a:r>
            <a:r>
              <a:rPr dirty="0" lang="en-US">
                <a:latin typeface="Times New Roman"/>
                <a:ea typeface="Times New Roman"/>
              </a:rPr>
              <a:t> a person who is shy at parties at age twenty is likely still to be shy at Party five, ten, even twenty years later.</a:t>
            </a:r>
            <a:endParaRPr dirty="0" lang="en-GB">
              <a:latin typeface="Times New Roman" pitchFamily="18" charset="0"/>
              <a:cs typeface="Times New Roman" pitchFamily="18" charset="0"/>
            </a:endParaRPr>
          </a:p>
          <a:p>
            <a:pPr indent="-633413" marL="633413">
              <a:buNone/>
            </a:pPr>
            <a:r>
              <a:rPr dirty="0" lang="en-GB">
                <a:latin typeface="Times New Roman" pitchFamily="18" charset="0"/>
                <a:cs typeface="Times New Roman" pitchFamily="18" charset="0"/>
              </a:rPr>
              <a:t>2. Personality traits are relatively stable across situations, and they can explain why people act in predictable ways in many different </a:t>
            </a:r>
            <a:r>
              <a:rPr dirty="0" lang="en-GB" smtClean="0">
                <a:latin typeface="Times New Roman" pitchFamily="18" charset="0"/>
                <a:cs typeface="Times New Roman" pitchFamily="18" charset="0"/>
              </a:rPr>
              <a:t>situations.</a:t>
            </a:r>
          </a:p>
          <a:p>
            <a:pPr algn="just" marL="0" marR="0">
              <a:lnSpc>
                <a:spcPct val="115000"/>
              </a:lnSpc>
              <a:spcBef>
                <a:spcPts val="0"/>
              </a:spcBef>
              <a:spcAft>
                <a:spcPts val="0"/>
              </a:spcAft>
              <a:tabLst>
                <a:tab algn="l" pos="-1543050"/>
              </a:tabLst>
            </a:pPr>
            <a:r>
              <a:rPr dirty="0" lang="en-GB" smtClean="0">
                <a:latin typeface="Times New Roman" pitchFamily="18" charset="0"/>
                <a:cs typeface="Times New Roman" pitchFamily="18" charset="0"/>
              </a:rPr>
              <a:t>3</a:t>
            </a:r>
            <a:r>
              <a:rPr dirty="0" lang="en-GB">
                <a:latin typeface="Times New Roman" pitchFamily="18" charset="0"/>
                <a:cs typeface="Times New Roman" pitchFamily="18" charset="0"/>
              </a:rPr>
              <a:t>. People differ in how much of a particular personality trait they possess; no two people are exactly alike on all </a:t>
            </a:r>
            <a:r>
              <a:rPr dirty="0" lang="en-GB" smtClean="0">
                <a:latin typeface="Times New Roman" pitchFamily="18" charset="0"/>
                <a:cs typeface="Times New Roman" pitchFamily="18" charset="0"/>
              </a:rPr>
              <a:t>traits, </a:t>
            </a:r>
            <a:r>
              <a:rPr b="1" dirty="0" lang="en-US" smtClean="0">
                <a:latin typeface="Times New Roman"/>
                <a:ea typeface="Calibri"/>
                <a:cs typeface="Times New Roman"/>
              </a:rPr>
              <a:t>but </a:t>
            </a:r>
            <a:r>
              <a:rPr b="1" dirty="0" lang="en-US">
                <a:latin typeface="Times New Roman"/>
                <a:ea typeface="Calibri"/>
                <a:cs typeface="Times New Roman"/>
              </a:rPr>
              <a:t>the differences are largely a matter of degree.</a:t>
            </a:r>
            <a:endParaRPr dirty="0" sz="3600" lang="am-ET">
              <a:latin typeface="Calibri"/>
              <a:ea typeface="Calibri"/>
              <a:cs typeface="Times New Roman"/>
            </a:endParaRPr>
          </a:p>
          <a:p>
            <a:pPr indent="-633413" marL="633413">
              <a:buNone/>
            </a:pPr>
            <a:endParaRPr dirty="0" lang="en-GB">
              <a:latin typeface="Times New Roman" pitchFamily="18" charset="0"/>
              <a:cs typeface="Times New Roman" pitchFamily="18" charset="0"/>
            </a:endParaRPr>
          </a:p>
          <a:p>
            <a:endParaRPr dirty="0" lang="am-ET"/>
          </a:p>
        </p:txBody>
      </p:sp>
    </p:spTree>
  </p:cSld>
  <p:clrMapOvr>
    <a:masterClrMapping/>
  </p:clrMapOvr>
  <p:timing/>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435" name=""/>
        <p:cNvGrpSpPr/>
        <p:nvPr/>
      </p:nvGrpSpPr>
      <p:grpSpPr>
        <a:xfrm>
          <a:off x="0" y="0"/>
          <a:ext cx="0" cy="0"/>
          <a:chOff x="0" y="0"/>
          <a:chExt cx="0" cy="0"/>
        </a:xfrm>
      </p:grpSpPr>
      <p:sp>
        <p:nvSpPr>
          <p:cNvPr id="1048830" name="Content Placeholder 2"/>
          <p:cNvSpPr>
            <a:spLocks noGrp="1"/>
          </p:cNvSpPr>
          <p:nvPr>
            <p:ph idx="1"/>
          </p:nvPr>
        </p:nvSpPr>
        <p:spPr>
          <a:xfrm>
            <a:off x="152400" y="152400"/>
            <a:ext cx="8839200" cy="6553200"/>
          </a:xfrm>
        </p:spPr>
        <p:txBody>
          <a:bodyPr>
            <a:normAutofit lnSpcReduction="10000"/>
          </a:bodyPr>
          <a:p>
            <a:r>
              <a:rPr b="1" dirty="0" lang="en-US">
                <a:latin typeface="Times New Roman"/>
                <a:ea typeface="Times New Roman"/>
              </a:rPr>
              <a:t>Example-</a:t>
            </a:r>
            <a:r>
              <a:rPr dirty="0" lang="en-US">
                <a:latin typeface="Times New Roman"/>
                <a:ea typeface="Times New Roman"/>
              </a:rPr>
              <a:t> Everyone can be classified as more or less sociable.  But sociability can be seen as a continuum with two extremes</a:t>
            </a:r>
            <a:r>
              <a:rPr dirty="0" lang="en-US" smtClean="0">
                <a:latin typeface="Times New Roman"/>
                <a:ea typeface="Times New Roman"/>
              </a:rPr>
              <a:t>.</a:t>
            </a:r>
          </a:p>
          <a:p>
            <a:pPr algn="ctr" indent="0" marL="0">
              <a:buNone/>
            </a:pPr>
            <a:r>
              <a:rPr dirty="0" lang="en-US" smtClean="0">
                <a:solidFill>
                  <a:srgbClr val="FF0000"/>
                </a:solidFill>
                <a:latin typeface="Times New Roman"/>
              </a:rPr>
              <a:t>Big Five Theory of personality </a:t>
            </a:r>
          </a:p>
          <a:p>
            <a:pPr>
              <a:buFont typeface="Wingdings" panose="05000000000000000000" pitchFamily="2" charset="2"/>
              <a:buChar char="ü"/>
            </a:pPr>
            <a:r>
              <a:rPr dirty="0" lang="en-US" smtClean="0">
                <a:latin typeface="Times New Roman" panose="02020603050405020304" pitchFamily="18" charset="0"/>
                <a:cs typeface="Times New Roman" panose="02020603050405020304" pitchFamily="18" charset="0"/>
              </a:rPr>
              <a:t>According </a:t>
            </a:r>
            <a:r>
              <a:rPr dirty="0" lang="en-US">
                <a:latin typeface="Times New Roman" panose="02020603050405020304" pitchFamily="18" charset="0"/>
                <a:cs typeface="Times New Roman" panose="02020603050405020304" pitchFamily="18" charset="0"/>
              </a:rPr>
              <a:t>to this model, there are five fundamental underlying trait dimensions that are stable across time, cross-culturally shared, and explain a substantial proportion of behavior (Costa &amp; McCrae, 1992; Goldberg, 1982). </a:t>
            </a:r>
            <a:endParaRPr dirty="0" lang="en-US"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ü"/>
            </a:pPr>
            <a:r>
              <a:rPr dirty="0" lang="en-US">
                <a:latin typeface="Times New Roman" panose="02020603050405020304" pitchFamily="18" charset="0"/>
                <a:cs typeface="Times New Roman" panose="02020603050405020304" pitchFamily="18" charset="0"/>
              </a:rPr>
              <a:t>The five trait dimensions can be remembered by using the acronym OCEAN, in which each of the letters is the first letter of one of the five dimensions of personality.</a:t>
            </a:r>
            <a:endParaRPr dirty="0" lang="am-ET">
              <a:cs typeface="Times New Roman" panose="02020603050405020304" pitchFamily="18" charset="0"/>
            </a:endParaRPr>
          </a:p>
        </p:txBody>
      </p:sp>
    </p:spTree>
  </p:cSld>
  <p:clrMapOvr>
    <a:masterClrMapping/>
  </p:clrMapOvr>
  <p:timing/>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436" name=""/>
        <p:cNvGrpSpPr/>
        <p:nvPr/>
      </p:nvGrpSpPr>
      <p:grpSpPr>
        <a:xfrm>
          <a:off x="0" y="0"/>
          <a:ext cx="0" cy="0"/>
          <a:chOff x="0" y="0"/>
          <a:chExt cx="0" cy="0"/>
        </a:xfrm>
      </p:grpSpPr>
      <p:sp>
        <p:nvSpPr>
          <p:cNvPr id="1048831" name="Content Placeholder 2"/>
          <p:cNvSpPr>
            <a:spLocks noGrp="1"/>
          </p:cNvSpPr>
          <p:nvPr>
            <p:ph idx="1"/>
          </p:nvPr>
        </p:nvSpPr>
        <p:spPr>
          <a:xfrm>
            <a:off x="76200" y="152400"/>
            <a:ext cx="8915400" cy="6553200"/>
          </a:xfrm>
        </p:spPr>
        <p:txBody>
          <a:bodyPr/>
          <a:p>
            <a:pPr indent="0" marL="0">
              <a:buNone/>
            </a:pPr>
            <a:r>
              <a:rPr b="1" dirty="0" lang="en-US" smtClean="0">
                <a:latin typeface="Times New Roman" panose="02020603050405020304" pitchFamily="18" charset="0"/>
                <a:cs typeface="Times New Roman" panose="02020603050405020304" pitchFamily="18" charset="0"/>
              </a:rPr>
              <a:t>Openness</a:t>
            </a:r>
            <a:r>
              <a:rPr dirty="0" lang="en-US" smtClean="0">
                <a:latin typeface="Times New Roman" pitchFamily="18" charset="0"/>
                <a:cs typeface="Times New Roman" pitchFamily="18" charset="0"/>
              </a:rPr>
              <a:t> </a:t>
            </a:r>
          </a:p>
          <a:p>
            <a:pPr>
              <a:buFont typeface="Wingdings" panose="05000000000000000000" pitchFamily="2" charset="2"/>
              <a:buChar char="ü"/>
            </a:pPr>
            <a:r>
              <a:rPr dirty="0" lang="en-US">
                <a:latin typeface="Times New Roman" pitchFamily="18" charset="0"/>
                <a:cs typeface="Times New Roman" pitchFamily="18" charset="0"/>
              </a:rPr>
              <a:t> </a:t>
            </a:r>
            <a:r>
              <a:rPr dirty="0" lang="en-US" smtClean="0">
                <a:latin typeface="Times New Roman" pitchFamily="18" charset="0"/>
                <a:cs typeface="Times New Roman" pitchFamily="18" charset="0"/>
              </a:rPr>
              <a:t>It refers to willingness </a:t>
            </a:r>
            <a:r>
              <a:rPr dirty="0" lang="en-US">
                <a:solidFill>
                  <a:srgbClr val="00B050"/>
                </a:solidFill>
                <a:latin typeface="Times New Roman" pitchFamily="18" charset="0"/>
                <a:cs typeface="Times New Roman" pitchFamily="18" charset="0"/>
              </a:rPr>
              <a:t>to try new things and be open to new experiences</a:t>
            </a:r>
            <a:r>
              <a:rPr dirty="0" lang="en-US" smtClean="0">
                <a:solidFill>
                  <a:srgbClr val="00B050"/>
                </a:solidFill>
                <a:latin typeface="Times New Roman" pitchFamily="18" charset="0"/>
                <a:cs typeface="Times New Roman" pitchFamily="18" charset="0"/>
              </a:rPr>
              <a:t>.</a:t>
            </a:r>
          </a:p>
          <a:p>
            <a:pPr>
              <a:buFont typeface="Wingdings" panose="05000000000000000000" pitchFamily="2" charset="2"/>
              <a:buChar char="ü"/>
            </a:pPr>
            <a:r>
              <a:rPr dirty="0" lang="en-US">
                <a:latin typeface="Times New Roman" pitchFamily="18" charset="0"/>
                <a:cs typeface="Times New Roman" pitchFamily="18" charset="0"/>
              </a:rPr>
              <a:t>Individuals who are highly open to experience tend to have </a:t>
            </a:r>
            <a:r>
              <a:rPr dirty="0" lang="en-US">
                <a:solidFill>
                  <a:srgbClr val="7030A0"/>
                </a:solidFill>
                <a:latin typeface="Times New Roman" pitchFamily="18" charset="0"/>
                <a:cs typeface="Times New Roman" pitchFamily="18" charset="0"/>
              </a:rPr>
              <a:t>distinctive and unconventional decorations in their </a:t>
            </a:r>
            <a:r>
              <a:rPr dirty="0" lang="en-US" smtClean="0">
                <a:solidFill>
                  <a:srgbClr val="7030A0"/>
                </a:solidFill>
                <a:latin typeface="Times New Roman" pitchFamily="18" charset="0"/>
                <a:cs typeface="Times New Roman" pitchFamily="18" charset="0"/>
              </a:rPr>
              <a:t>home</a:t>
            </a:r>
          </a:p>
          <a:p>
            <a:pPr>
              <a:buFont typeface="Wingdings" panose="05000000000000000000" pitchFamily="2" charset="2"/>
              <a:buChar char="ü"/>
            </a:pPr>
            <a:r>
              <a:rPr dirty="0" lang="en-US">
                <a:latin typeface="Times New Roman" pitchFamily="18" charset="0"/>
                <a:cs typeface="Times New Roman" pitchFamily="18" charset="0"/>
              </a:rPr>
              <a:t>They are also likely to have books on a wide variety of topics, a diverse music collection, and works of art on </a:t>
            </a:r>
            <a:r>
              <a:rPr dirty="0" lang="en-US" smtClean="0">
                <a:latin typeface="Times New Roman" pitchFamily="18" charset="0"/>
                <a:cs typeface="Times New Roman" pitchFamily="18" charset="0"/>
              </a:rPr>
              <a:t>display</a:t>
            </a:r>
          </a:p>
          <a:p>
            <a:pPr>
              <a:buFont typeface="Wingdings" panose="05000000000000000000" pitchFamily="2" charset="2"/>
              <a:buChar char="ü"/>
            </a:pPr>
            <a:r>
              <a:rPr dirty="0" lang="en-US" smtClean="0">
                <a:latin typeface="Times New Roman" pitchFamily="18" charset="0"/>
                <a:cs typeface="Times New Roman" pitchFamily="18" charset="0"/>
              </a:rPr>
              <a:t>It can be described in a general </a:t>
            </a:r>
            <a:r>
              <a:rPr dirty="0" lang="en-US">
                <a:latin typeface="Times New Roman" pitchFamily="18" charset="0"/>
                <a:cs typeface="Times New Roman" pitchFamily="18" charset="0"/>
              </a:rPr>
              <a:t>appreciation for art, emotion, adventure, unusual ideas, imagination, curiosity, and variety of experience </a:t>
            </a:r>
            <a:endParaRPr dirty="0" lang="am-ET">
              <a:cs typeface="Times New Roman" pitchFamily="18" charset="0"/>
            </a:endParaRPr>
          </a:p>
        </p:txBody>
      </p:sp>
    </p:spTree>
  </p:cSld>
  <p:clrMapOvr>
    <a:masterClrMapping/>
  </p:clrMapOvr>
  <p:timing/>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437" name=""/>
        <p:cNvGrpSpPr/>
        <p:nvPr/>
      </p:nvGrpSpPr>
      <p:grpSpPr>
        <a:xfrm>
          <a:off x="0" y="0"/>
          <a:ext cx="0" cy="0"/>
          <a:chOff x="0" y="0"/>
          <a:chExt cx="0" cy="0"/>
        </a:xfrm>
      </p:grpSpPr>
      <p:sp>
        <p:nvSpPr>
          <p:cNvPr id="1048832" name="Content Placeholder 2"/>
          <p:cNvSpPr>
            <a:spLocks noGrp="1"/>
          </p:cNvSpPr>
          <p:nvPr>
            <p:ph idx="1"/>
          </p:nvPr>
        </p:nvSpPr>
        <p:spPr>
          <a:xfrm>
            <a:off x="76200" y="152400"/>
            <a:ext cx="8991600" cy="6705600"/>
          </a:xfrm>
        </p:spPr>
        <p:txBody>
          <a:bodyPr>
            <a:normAutofit lnSpcReduction="10000"/>
          </a:bodyPr>
          <a:p>
            <a:pPr indent="0" marL="0">
              <a:buNone/>
            </a:pPr>
            <a:r>
              <a:rPr b="1" dirty="0" lang="en-US" smtClean="0">
                <a:latin typeface="Times New Roman" panose="02020603050405020304" pitchFamily="18" charset="0"/>
                <a:cs typeface="Times New Roman" panose="02020603050405020304" pitchFamily="18" charset="0"/>
              </a:rPr>
              <a:t>Conscientiousness</a:t>
            </a:r>
          </a:p>
          <a:p>
            <a:pPr>
              <a:buFont typeface="Wingdings" panose="05000000000000000000" pitchFamily="2" charset="2"/>
              <a:buChar char="v"/>
            </a:pPr>
            <a:r>
              <a:rPr dirty="0" lang="en-US" smtClean="0">
                <a:latin typeface="Times New Roman" panose="02020603050405020304" pitchFamily="18" charset="0"/>
                <a:cs typeface="Times New Roman" panose="02020603050405020304" pitchFamily="18" charset="0"/>
              </a:rPr>
              <a:t>Individuals who are conscientiousness have a preference </a:t>
            </a:r>
            <a:r>
              <a:rPr dirty="0" lang="en-US">
                <a:solidFill>
                  <a:srgbClr val="FF0000"/>
                </a:solidFill>
                <a:latin typeface="Times New Roman" panose="02020603050405020304" pitchFamily="18" charset="0"/>
                <a:cs typeface="Times New Roman" panose="02020603050405020304" pitchFamily="18" charset="0"/>
              </a:rPr>
              <a:t>for planned</a:t>
            </a:r>
            <a:r>
              <a:rPr dirty="0" lang="en-US">
                <a:latin typeface="Times New Roman" panose="02020603050405020304" pitchFamily="18" charset="0"/>
                <a:cs typeface="Times New Roman" panose="02020603050405020304" pitchFamily="18" charset="0"/>
              </a:rPr>
              <a:t> rather than </a:t>
            </a:r>
            <a:r>
              <a:rPr dirty="0" lang="en-US">
                <a:solidFill>
                  <a:srgbClr val="00B0F0"/>
                </a:solidFill>
                <a:latin typeface="Times New Roman" panose="02020603050405020304" pitchFamily="18" charset="0"/>
                <a:cs typeface="Times New Roman" panose="02020603050405020304" pitchFamily="18" charset="0"/>
              </a:rPr>
              <a:t>spontaneous behavior</a:t>
            </a:r>
            <a:r>
              <a:rPr dirty="0" lang="en-US" smtClean="0">
                <a:solidFill>
                  <a:srgbClr val="00B0F0"/>
                </a:solidFill>
                <a:latin typeface="Times New Roman" panose="02020603050405020304" pitchFamily="18" charset="0"/>
                <a:cs typeface="Times New Roman" panose="02020603050405020304" pitchFamily="18" charset="0"/>
              </a:rPr>
              <a:t>.</a:t>
            </a:r>
          </a:p>
          <a:p>
            <a:pPr>
              <a:buFont typeface="Wingdings" panose="05000000000000000000" pitchFamily="2" charset="2"/>
              <a:buChar char="v"/>
            </a:pPr>
            <a:r>
              <a:rPr dirty="0" lang="en-US">
                <a:latin typeface="Times New Roman" panose="02020603050405020304" pitchFamily="18" charset="0"/>
                <a:cs typeface="Times New Roman" panose="02020603050405020304" pitchFamily="18" charset="0"/>
              </a:rPr>
              <a:t>A tendency to show self- discipline, act dutifully, and aim for achievement </a:t>
            </a:r>
            <a:endParaRPr dirty="0" lang="en-US" smtClean="0">
              <a:latin typeface="Times New Roman" panose="02020603050405020304" pitchFamily="18" charset="0"/>
              <a:cs typeface="Times New Roman" panose="02020603050405020304" pitchFamily="18" charset="0"/>
            </a:endParaRPr>
          </a:p>
          <a:p>
            <a:pPr indent="0" marL="0">
              <a:buNone/>
            </a:pPr>
            <a:r>
              <a:rPr dirty="0" lang="en-US" smtClean="0">
                <a:latin typeface="Times New Roman" panose="02020603050405020304" pitchFamily="18" charset="0"/>
                <a:cs typeface="Times New Roman" panose="02020603050405020304" pitchFamily="18" charset="0"/>
              </a:rPr>
              <a:t>Sample items</a:t>
            </a:r>
          </a:p>
          <a:p>
            <a:pPr indent="-4763">
              <a:buFont typeface="Wingdings" panose="05000000000000000000" pitchFamily="2" charset="2"/>
              <a:buChar char="ü"/>
            </a:pPr>
            <a:r>
              <a:rPr dirty="0" lang="en-US">
                <a:cs typeface="Times New Roman" panose="02020603050405020304" pitchFamily="18" charset="0"/>
              </a:rPr>
              <a:t>“I am always prepared</a:t>
            </a:r>
            <a:r>
              <a:rPr dirty="0" lang="en-US" smtClean="0">
                <a:cs typeface="Times New Roman" panose="02020603050405020304" pitchFamily="18" charset="0"/>
              </a:rPr>
              <a:t>”</a:t>
            </a:r>
          </a:p>
          <a:p>
            <a:pPr indent="-4763">
              <a:buFont typeface="Wingdings" panose="05000000000000000000" pitchFamily="2" charset="2"/>
              <a:buChar char="ü"/>
            </a:pPr>
            <a:r>
              <a:rPr dirty="0" lang="en-US" smtClean="0">
                <a:cs typeface="Times New Roman" panose="02020603050405020304" pitchFamily="18" charset="0"/>
              </a:rPr>
              <a:t>“</a:t>
            </a:r>
            <a:r>
              <a:rPr dirty="0" lang="en-US">
                <a:cs typeface="Times New Roman" panose="02020603050405020304" pitchFamily="18" charset="0"/>
              </a:rPr>
              <a:t>I am exacting in my work</a:t>
            </a:r>
            <a:r>
              <a:rPr dirty="0" lang="en-US" smtClean="0">
                <a:cs typeface="Times New Roman" panose="02020603050405020304" pitchFamily="18" charset="0"/>
              </a:rPr>
              <a:t>”</a:t>
            </a:r>
          </a:p>
          <a:p>
            <a:pPr indent="-4763">
              <a:buFont typeface="Wingdings" panose="05000000000000000000" pitchFamily="2" charset="2"/>
              <a:buChar char="ü"/>
            </a:pPr>
            <a:r>
              <a:rPr dirty="0" lang="en-US" smtClean="0">
                <a:cs typeface="Times New Roman" panose="02020603050405020304" pitchFamily="18" charset="0"/>
              </a:rPr>
              <a:t>“</a:t>
            </a:r>
            <a:r>
              <a:rPr dirty="0" lang="en-US">
                <a:cs typeface="Times New Roman" panose="02020603050405020304" pitchFamily="18" charset="0"/>
              </a:rPr>
              <a:t>I follow a schedule.” </a:t>
            </a:r>
            <a:endParaRPr dirty="0" lang="en-US" smtClean="0">
              <a:cs typeface="Times New Roman" panose="02020603050405020304" pitchFamily="18" charset="0"/>
            </a:endParaRPr>
          </a:p>
          <a:p>
            <a:pPr indent="-338138" marL="393700">
              <a:buFont typeface="Wingdings" panose="05000000000000000000" pitchFamily="2" charset="2"/>
              <a:buChar char="v"/>
            </a:pPr>
            <a:r>
              <a:rPr dirty="0" lang="en-US" smtClean="0">
                <a:latin typeface="Times New Roman"/>
                <a:ea typeface="Times New Roman"/>
              </a:rPr>
              <a:t>They are achievement </a:t>
            </a:r>
            <a:r>
              <a:rPr dirty="0" lang="en-US">
                <a:latin typeface="Times New Roman"/>
                <a:ea typeface="Times New Roman"/>
              </a:rPr>
              <a:t>oriented, dependable, responsible, prudent, hardworking, self controlled- the opposite of impulsive.</a:t>
            </a:r>
            <a:endParaRPr dirty="0" lang="am-ET">
              <a:cs typeface="Times New Roman" panose="02020603050405020304" pitchFamily="18" charset="0"/>
            </a:endParaRPr>
          </a:p>
        </p:txBody>
      </p:sp>
    </p:spTree>
  </p:cSld>
  <p:clrMapOvr>
    <a:masterClrMapping/>
  </p:clrMapOvr>
  <p:timing/>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438" name=""/>
        <p:cNvGrpSpPr/>
        <p:nvPr/>
      </p:nvGrpSpPr>
      <p:grpSpPr>
        <a:xfrm>
          <a:off x="0" y="0"/>
          <a:ext cx="0" cy="0"/>
          <a:chOff x="0" y="0"/>
          <a:chExt cx="0" cy="0"/>
        </a:xfrm>
      </p:grpSpPr>
      <p:sp>
        <p:nvSpPr>
          <p:cNvPr id="1048833" name="Content Placeholder 2"/>
          <p:cNvSpPr>
            <a:spLocks noGrp="1"/>
          </p:cNvSpPr>
          <p:nvPr>
            <p:ph idx="1"/>
          </p:nvPr>
        </p:nvSpPr>
        <p:spPr>
          <a:xfrm>
            <a:off x="76200" y="152400"/>
            <a:ext cx="8915400" cy="6553200"/>
          </a:xfrm>
        </p:spPr>
        <p:txBody>
          <a:bodyPr/>
          <a:p>
            <a:pPr indent="0" marL="0">
              <a:buNone/>
            </a:pPr>
            <a:r>
              <a:rPr b="1" dirty="0" lang="en-US" smtClean="0">
                <a:latin typeface="Times New Roman" panose="02020603050405020304" pitchFamily="18" charset="0"/>
                <a:cs typeface="Times New Roman" panose="02020603050405020304" pitchFamily="18" charset="0"/>
              </a:rPr>
              <a:t>Extraversion</a:t>
            </a:r>
          </a:p>
          <a:p>
            <a:pPr>
              <a:buFont typeface="Wingdings" panose="05000000000000000000" pitchFamily="2" charset="2"/>
              <a:buChar char="q"/>
            </a:pPr>
            <a:r>
              <a:rPr dirty="0" lang="en-US" smtClean="0">
                <a:latin typeface="Times New Roman" pitchFamily="18" charset="0"/>
                <a:cs typeface="Times New Roman" pitchFamily="18" charset="0"/>
              </a:rPr>
              <a:t>First </a:t>
            </a:r>
            <a:r>
              <a:rPr dirty="0" lang="en-US">
                <a:latin typeface="Times New Roman" pitchFamily="18" charset="0"/>
                <a:cs typeface="Times New Roman" pitchFamily="18" charset="0"/>
              </a:rPr>
              <a:t>used by Carl Jung, who believed that all people could be divided into two personality types: extraverts and introverts</a:t>
            </a:r>
            <a:r>
              <a:rPr dirty="0" lang="en-US" smtClean="0">
                <a:latin typeface="Times New Roman" pitchFamily="18" charset="0"/>
                <a:cs typeface="Times New Roman" pitchFamily="18" charset="0"/>
              </a:rPr>
              <a:t>.</a:t>
            </a:r>
          </a:p>
          <a:p>
            <a:pPr>
              <a:buFont typeface="Wingdings" panose="05000000000000000000" pitchFamily="2" charset="2"/>
              <a:buChar char="q"/>
            </a:pPr>
            <a:r>
              <a:rPr dirty="0" lang="en-US">
                <a:latin typeface="Times New Roman" pitchFamily="18" charset="0"/>
                <a:cs typeface="Times New Roman" pitchFamily="18" charset="0"/>
              </a:rPr>
              <a:t> Extraverts are outgoing and sociable, whereas introverts are more solitary and dislike being the center of attention. </a:t>
            </a:r>
            <a:endParaRPr dirty="0" lang="en-US" smtClean="0">
              <a:latin typeface="Times New Roman" pitchFamily="18" charset="0"/>
              <a:cs typeface="Times New Roman" pitchFamily="18" charset="0"/>
            </a:endParaRPr>
          </a:p>
          <a:p>
            <a:pPr>
              <a:buFont typeface="Wingdings" panose="05000000000000000000" pitchFamily="2" charset="2"/>
              <a:buChar char="q"/>
            </a:pPr>
            <a:r>
              <a:rPr dirty="0" lang="en-US" smtClean="0">
                <a:latin typeface="Times New Roman" pitchFamily="18" charset="0"/>
                <a:cs typeface="Times New Roman" pitchFamily="18" charset="0"/>
              </a:rPr>
              <a:t>They enjoy being with </a:t>
            </a:r>
            <a:r>
              <a:rPr dirty="0" lang="en-US">
                <a:latin typeface="Times New Roman" pitchFamily="18" charset="0"/>
                <a:cs typeface="Times New Roman" pitchFamily="18" charset="0"/>
              </a:rPr>
              <a:t>people. In groups they like to talk, assert themselves, and draw attention to themselves.</a:t>
            </a:r>
            <a:endParaRPr dirty="0" lang="am-ET">
              <a:cs typeface="Times New Roman" panose="02020603050405020304" pitchFamily="18" charset="0"/>
            </a:endParaRPr>
          </a:p>
        </p:txBody>
      </p:sp>
    </p:spTree>
  </p:cSld>
  <p:clrMapOvr>
    <a:masterClrMapping/>
  </p:clrMapOvr>
  <p:timing/>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439" name=""/>
        <p:cNvGrpSpPr/>
        <p:nvPr/>
      </p:nvGrpSpPr>
      <p:grpSpPr>
        <a:xfrm>
          <a:off x="0" y="0"/>
          <a:ext cx="0" cy="0"/>
          <a:chOff x="0" y="0"/>
          <a:chExt cx="0" cy="0"/>
        </a:xfrm>
      </p:grpSpPr>
      <p:sp>
        <p:nvSpPr>
          <p:cNvPr id="1048834" name="Content Placeholder 2"/>
          <p:cNvSpPr>
            <a:spLocks noGrp="1"/>
          </p:cNvSpPr>
          <p:nvPr>
            <p:ph idx="1"/>
          </p:nvPr>
        </p:nvSpPr>
        <p:spPr>
          <a:xfrm>
            <a:off x="152400" y="152400"/>
            <a:ext cx="8915400" cy="6477000"/>
          </a:xfrm>
        </p:spPr>
        <p:txBody>
          <a:bodyPr/>
          <a:p>
            <a:pPr indent="0" marL="0">
              <a:buNone/>
            </a:pPr>
            <a:r>
              <a:rPr b="1" dirty="0" lang="en-US" smtClean="0">
                <a:latin typeface="Times New Roman" panose="02020603050405020304" pitchFamily="18" charset="0"/>
                <a:cs typeface="Times New Roman" panose="02020603050405020304" pitchFamily="18" charset="0"/>
              </a:rPr>
              <a:t>Agreeableness</a:t>
            </a:r>
          </a:p>
          <a:p>
            <a:pPr>
              <a:buFont typeface="Wingdings" panose="05000000000000000000" pitchFamily="2" charset="2"/>
              <a:buChar char="Ø"/>
            </a:pPr>
            <a:r>
              <a:rPr dirty="0" lang="en-US">
                <a:latin typeface="Times New Roman" panose="02020603050405020304" pitchFamily="18" charset="0"/>
                <a:cs typeface="Times New Roman" panose="02020603050405020304" pitchFamily="18" charset="0"/>
              </a:rPr>
              <a:t>A tendency to be </a:t>
            </a:r>
            <a:r>
              <a:rPr dirty="0" lang="en-US">
                <a:solidFill>
                  <a:srgbClr val="00B0F0"/>
                </a:solidFill>
                <a:latin typeface="Times New Roman" panose="02020603050405020304" pitchFamily="18" charset="0"/>
                <a:cs typeface="Times New Roman" panose="02020603050405020304" pitchFamily="18" charset="0"/>
              </a:rPr>
              <a:t>compassionate and cooperative </a:t>
            </a:r>
            <a:r>
              <a:rPr dirty="0" lang="en-US">
                <a:latin typeface="Times New Roman" panose="02020603050405020304" pitchFamily="18" charset="0"/>
                <a:cs typeface="Times New Roman" panose="02020603050405020304" pitchFamily="18" charset="0"/>
              </a:rPr>
              <a:t>rather than </a:t>
            </a:r>
            <a:r>
              <a:rPr dirty="0" lang="en-US">
                <a:solidFill>
                  <a:srgbClr val="FF0000"/>
                </a:solidFill>
                <a:latin typeface="Times New Roman" panose="02020603050405020304" pitchFamily="18" charset="0"/>
                <a:cs typeface="Times New Roman" panose="02020603050405020304" pitchFamily="18" charset="0"/>
              </a:rPr>
              <a:t>suspicious and antagonistic toward </a:t>
            </a:r>
            <a:r>
              <a:rPr dirty="0" lang="en-US" smtClean="0">
                <a:solidFill>
                  <a:srgbClr val="FF0000"/>
                </a:solidFill>
                <a:latin typeface="Times New Roman" panose="02020603050405020304" pitchFamily="18" charset="0"/>
                <a:cs typeface="Times New Roman" panose="02020603050405020304" pitchFamily="18" charset="0"/>
              </a:rPr>
              <a:t>others</a:t>
            </a:r>
          </a:p>
          <a:p>
            <a:pPr>
              <a:buFont typeface="Wingdings" panose="05000000000000000000" pitchFamily="2" charset="2"/>
              <a:buChar char="Ø"/>
            </a:pPr>
            <a:r>
              <a:rPr dirty="0" lang="en-US" smtClean="0">
                <a:latin typeface="Times New Roman" panose="02020603050405020304" pitchFamily="18" charset="0"/>
                <a:cs typeface="Times New Roman" panose="02020603050405020304" pitchFamily="18" charset="0"/>
              </a:rPr>
              <a:t>They value getting with </a:t>
            </a:r>
            <a:r>
              <a:rPr dirty="0" lang="en-US">
                <a:latin typeface="Times New Roman" pitchFamily="18" charset="0"/>
                <a:cs typeface="Times New Roman" pitchFamily="18" charset="0"/>
              </a:rPr>
              <a:t>others. They are generally considerate, friendly, generous</a:t>
            </a:r>
            <a:r>
              <a:rPr dirty="0" lang="en-US" smtClean="0">
                <a:latin typeface="Times New Roman" pitchFamily="18" charset="0"/>
                <a:cs typeface="Times New Roman" pitchFamily="18" charset="0"/>
              </a:rPr>
              <a:t>, nurturing, </a:t>
            </a:r>
            <a:r>
              <a:rPr dirty="0" lang="en-US">
                <a:latin typeface="Times New Roman" pitchFamily="18" charset="0"/>
                <a:cs typeface="Times New Roman" pitchFamily="18" charset="0"/>
              </a:rPr>
              <a:t>helpful, and willing to compromise their interests with those of </a:t>
            </a:r>
            <a:r>
              <a:rPr dirty="0" lang="en-US" smtClean="0">
                <a:latin typeface="Times New Roman" pitchFamily="18" charset="0"/>
                <a:cs typeface="Times New Roman" pitchFamily="18" charset="0"/>
              </a:rPr>
              <a:t>others</a:t>
            </a:r>
          </a:p>
          <a:p>
            <a:pPr indent="0" marL="0">
              <a:buNone/>
            </a:pPr>
            <a:r>
              <a:rPr dirty="0" lang="en-US" smtClean="0">
                <a:latin typeface="Times New Roman" pitchFamily="18" charset="0"/>
                <a:cs typeface="Times New Roman" pitchFamily="18" charset="0"/>
              </a:rPr>
              <a:t>Sample items </a:t>
            </a:r>
          </a:p>
          <a:p>
            <a:pPr marL="750888">
              <a:buFont typeface="Wingdings" panose="05000000000000000000" pitchFamily="2" charset="2"/>
              <a:buChar char="ü"/>
            </a:pPr>
            <a:r>
              <a:rPr dirty="0" lang="en-US">
                <a:latin typeface="Times New Roman" pitchFamily="18" charset="0"/>
                <a:cs typeface="Times New Roman" pitchFamily="18" charset="0"/>
              </a:rPr>
              <a:t>“I am interested in people</a:t>
            </a:r>
            <a:r>
              <a:rPr dirty="0" lang="en-US" smtClean="0">
                <a:latin typeface="Times New Roman" pitchFamily="18" charset="0"/>
                <a:cs typeface="Times New Roman" pitchFamily="18" charset="0"/>
              </a:rPr>
              <a:t>”</a:t>
            </a:r>
          </a:p>
          <a:p>
            <a:pPr marL="750888">
              <a:buFont typeface="Wingdings" panose="05000000000000000000" pitchFamily="2" charset="2"/>
              <a:buChar char="ü"/>
            </a:pPr>
            <a:r>
              <a:rPr dirty="0" lang="en-US" smtClean="0">
                <a:latin typeface="Times New Roman" pitchFamily="18" charset="0"/>
                <a:cs typeface="Times New Roman" pitchFamily="18" charset="0"/>
              </a:rPr>
              <a:t>“</a:t>
            </a:r>
            <a:r>
              <a:rPr dirty="0" lang="en-US">
                <a:latin typeface="Times New Roman" pitchFamily="18" charset="0"/>
                <a:cs typeface="Times New Roman" pitchFamily="18" charset="0"/>
              </a:rPr>
              <a:t>I feel others’ emotions”</a:t>
            </a:r>
            <a:endParaRPr dirty="0" lang="am-ET">
              <a:cs typeface="Times New Roman" panose="02020603050405020304" pitchFamily="18" charset="0"/>
            </a:endParaRPr>
          </a:p>
        </p:txBody>
      </p:sp>
    </p:spTree>
  </p:cSld>
  <p:clrMapOvr>
    <a:masterClrMapping/>
  </p:clrMapOvr>
  <p:timing/>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440" name=""/>
        <p:cNvGrpSpPr/>
        <p:nvPr/>
      </p:nvGrpSpPr>
      <p:grpSpPr>
        <a:xfrm>
          <a:off x="0" y="0"/>
          <a:ext cx="0" cy="0"/>
          <a:chOff x="0" y="0"/>
          <a:chExt cx="0" cy="0"/>
        </a:xfrm>
      </p:grpSpPr>
      <p:sp>
        <p:nvSpPr>
          <p:cNvPr id="1048835" name="Content Placeholder 2"/>
          <p:cNvSpPr>
            <a:spLocks noGrp="1"/>
          </p:cNvSpPr>
          <p:nvPr>
            <p:ph idx="1"/>
          </p:nvPr>
        </p:nvSpPr>
        <p:spPr>
          <a:xfrm>
            <a:off x="76200" y="152400"/>
            <a:ext cx="8915400" cy="6553200"/>
          </a:xfrm>
        </p:spPr>
        <p:txBody>
          <a:bodyPr>
            <a:normAutofit lnSpcReduction="10000"/>
          </a:bodyPr>
          <a:p>
            <a:pPr indent="0" marL="0">
              <a:buNone/>
            </a:pPr>
            <a:r>
              <a:rPr b="1" dirty="0" lang="en-US" smtClean="0">
                <a:latin typeface="Times New Roman" panose="02020603050405020304" pitchFamily="18" charset="0"/>
                <a:cs typeface="Times New Roman" panose="02020603050405020304" pitchFamily="18" charset="0"/>
              </a:rPr>
              <a:t>Neuroticism</a:t>
            </a:r>
          </a:p>
          <a:p>
            <a:pPr>
              <a:buFont typeface="Wingdings" panose="05000000000000000000" pitchFamily="2" charset="2"/>
              <a:buChar char="ü"/>
            </a:pPr>
            <a:r>
              <a:rPr dirty="0" lang="en-US">
                <a:latin typeface="Times New Roman" panose="02020603050405020304" pitchFamily="18" charset="0"/>
                <a:cs typeface="Times New Roman" panose="02020603050405020304" pitchFamily="18" charset="0"/>
              </a:rPr>
              <a:t>R</a:t>
            </a:r>
            <a:r>
              <a:rPr dirty="0" lang="en-US" smtClean="0">
                <a:latin typeface="Times New Roman" panose="02020603050405020304" pitchFamily="18" charset="0"/>
                <a:cs typeface="Times New Roman" panose="02020603050405020304" pitchFamily="18" charset="0"/>
              </a:rPr>
              <a:t>efers </a:t>
            </a:r>
            <a:r>
              <a:rPr dirty="0" lang="en-US">
                <a:latin typeface="Times New Roman" panose="02020603050405020304" pitchFamily="18" charset="0"/>
                <a:cs typeface="Times New Roman" panose="02020603050405020304" pitchFamily="18" charset="0"/>
              </a:rPr>
              <a:t>to emotional instability or stability. </a:t>
            </a:r>
            <a:r>
              <a:rPr dirty="0" lang="en-US">
                <a:solidFill>
                  <a:srgbClr val="FF0000"/>
                </a:solidFill>
                <a:latin typeface="Times New Roman" panose="02020603050405020304" pitchFamily="18" charset="0"/>
                <a:cs typeface="Times New Roman" panose="02020603050405020304" pitchFamily="18" charset="0"/>
              </a:rPr>
              <a:t>People who are excessively worried, overanxious and moody would score high on this </a:t>
            </a:r>
            <a:r>
              <a:rPr dirty="0" lang="en-US" smtClean="0">
                <a:solidFill>
                  <a:srgbClr val="FF0000"/>
                </a:solidFill>
                <a:latin typeface="Times New Roman" panose="02020603050405020304" pitchFamily="18" charset="0"/>
                <a:cs typeface="Times New Roman" panose="02020603050405020304" pitchFamily="18" charset="0"/>
              </a:rPr>
              <a:t>dimension</a:t>
            </a:r>
            <a:r>
              <a:rPr dirty="0" lang="en-US">
                <a:solidFill>
                  <a:srgbClr val="FF0000"/>
                </a:solidFill>
                <a:latin typeface="Times New Roman" panose="02020603050405020304" pitchFamily="18" charset="0"/>
                <a:cs typeface="Times New Roman" panose="02020603050405020304" pitchFamily="18" charset="0"/>
              </a:rPr>
              <a:t>.</a:t>
            </a:r>
            <a:endParaRPr dirty="0" lang="en-US" smtClean="0">
              <a:solidFill>
                <a:srgbClr val="FF0000"/>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ü"/>
            </a:pPr>
            <a:r>
              <a:rPr dirty="0" lang="en-US" smtClean="0">
                <a:latin typeface="Times New Roman" panose="02020603050405020304" pitchFamily="18" charset="0"/>
                <a:cs typeface="Times New Roman" panose="02020603050405020304" pitchFamily="18" charset="0"/>
              </a:rPr>
              <a:t>Those who </a:t>
            </a:r>
            <a:r>
              <a:rPr dirty="0" lang="en-US">
                <a:latin typeface="Times New Roman" panose="02020603050405020304" pitchFamily="18" charset="0"/>
                <a:cs typeface="Times New Roman" panose="02020603050405020304" pitchFamily="18" charset="0"/>
              </a:rPr>
              <a:t>score high in neuroticism are more likely to interpret ordinary situations as threatening and minor frustrations as hopelessly difficult. </a:t>
            </a:r>
            <a:endParaRPr dirty="0" lang="en-US"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ü"/>
            </a:pPr>
            <a:r>
              <a:rPr dirty="0" lang="en-US" smtClean="0">
                <a:latin typeface="Times New Roman" panose="02020603050405020304" pitchFamily="18" charset="0"/>
                <a:cs typeface="Times New Roman" panose="02020603050405020304" pitchFamily="18" charset="0"/>
              </a:rPr>
              <a:t>They </a:t>
            </a:r>
            <a:r>
              <a:rPr dirty="0" lang="en-US">
                <a:latin typeface="Times New Roman" panose="02020603050405020304" pitchFamily="18" charset="0"/>
                <a:cs typeface="Times New Roman" panose="02020603050405020304" pitchFamily="18" charset="0"/>
              </a:rPr>
              <a:t>may have trouble thinking clearly, making decisions, and coping effectively with stress. </a:t>
            </a:r>
            <a:endParaRPr dirty="0" lang="en-US" smtClean="0">
              <a:latin typeface="Times New Roman" panose="02020603050405020304" pitchFamily="18" charset="0"/>
              <a:cs typeface="Times New Roman" panose="02020603050405020304" pitchFamily="18" charset="0"/>
            </a:endParaRPr>
          </a:p>
          <a:p>
            <a:pPr indent="0" marL="0">
              <a:buNone/>
            </a:pPr>
            <a:r>
              <a:rPr dirty="0" lang="en-US" smtClean="0">
                <a:latin typeface="Times New Roman" panose="02020603050405020304" pitchFamily="18" charset="0"/>
                <a:cs typeface="Times New Roman" panose="02020603050405020304" pitchFamily="18" charset="0"/>
              </a:rPr>
              <a:t>Sample Items </a:t>
            </a:r>
          </a:p>
          <a:p>
            <a:pPr indent="-280988" marL="801688">
              <a:buFont typeface="Wingdings" panose="05000000000000000000" pitchFamily="2" charset="2"/>
              <a:buChar char="Ø"/>
            </a:pPr>
            <a:r>
              <a:rPr dirty="0" lang="en-US">
                <a:latin typeface="Times New Roman" panose="02020603050405020304" pitchFamily="18" charset="0"/>
                <a:cs typeface="Times New Roman" panose="02020603050405020304" pitchFamily="18" charset="0"/>
              </a:rPr>
              <a:t>“I am not usually relaxed”; </a:t>
            </a:r>
            <a:endParaRPr dirty="0" lang="en-US" smtClean="0">
              <a:latin typeface="Times New Roman" panose="02020603050405020304" pitchFamily="18" charset="0"/>
              <a:cs typeface="Times New Roman" panose="02020603050405020304" pitchFamily="18" charset="0"/>
            </a:endParaRPr>
          </a:p>
          <a:p>
            <a:pPr indent="-280988" marL="801688">
              <a:buFont typeface="Wingdings" panose="05000000000000000000" pitchFamily="2" charset="2"/>
              <a:buChar char="Ø"/>
            </a:pPr>
            <a:r>
              <a:rPr dirty="0" lang="en-US" smtClean="0">
                <a:latin typeface="Times New Roman" panose="02020603050405020304" pitchFamily="18" charset="0"/>
                <a:cs typeface="Times New Roman" panose="02020603050405020304" pitchFamily="18" charset="0"/>
              </a:rPr>
              <a:t>“</a:t>
            </a:r>
            <a:r>
              <a:rPr dirty="0" lang="en-US">
                <a:latin typeface="Times New Roman" panose="02020603050405020304" pitchFamily="18" charset="0"/>
                <a:cs typeface="Times New Roman" panose="02020603050405020304" pitchFamily="18" charset="0"/>
              </a:rPr>
              <a:t>I get upset easily”; </a:t>
            </a:r>
            <a:endParaRPr dirty="0" lang="en-US" smtClean="0">
              <a:latin typeface="Times New Roman" panose="02020603050405020304" pitchFamily="18" charset="0"/>
              <a:cs typeface="Times New Roman" panose="02020603050405020304" pitchFamily="18" charset="0"/>
            </a:endParaRPr>
          </a:p>
          <a:p>
            <a:pPr indent="-280988" marL="801688">
              <a:buFont typeface="Wingdings" panose="05000000000000000000" pitchFamily="2" charset="2"/>
              <a:buChar char="Ø"/>
            </a:pPr>
            <a:r>
              <a:rPr dirty="0" lang="en-US" smtClean="0">
                <a:latin typeface="Times New Roman" panose="02020603050405020304" pitchFamily="18" charset="0"/>
                <a:cs typeface="Times New Roman" panose="02020603050405020304" pitchFamily="18" charset="0"/>
              </a:rPr>
              <a:t>“</a:t>
            </a:r>
            <a:r>
              <a:rPr dirty="0" lang="en-US">
                <a:latin typeface="Times New Roman" panose="02020603050405020304" pitchFamily="18" charset="0"/>
                <a:cs typeface="Times New Roman" panose="02020603050405020304" pitchFamily="18" charset="0"/>
              </a:rPr>
              <a:t>I am easily disturbed.” </a:t>
            </a:r>
            <a:endParaRPr dirty="0" lang="am-ET">
              <a:cs typeface="Times New Roman" panose="02020603050405020304" pitchFamily="18" charset="0"/>
            </a:endParaRPr>
          </a:p>
        </p:txBody>
      </p:sp>
    </p:spTree>
  </p:cSld>
  <p:clrMapOvr>
    <a:masterClrMapping/>
  </p:clrMapOvr>
  <p:timing/>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441" name=""/>
        <p:cNvGrpSpPr/>
        <p:nvPr/>
      </p:nvGrpSpPr>
      <p:grpSpPr>
        <a:xfrm>
          <a:off x="0" y="0"/>
          <a:ext cx="0" cy="0"/>
          <a:chOff x="0" y="0"/>
          <a:chExt cx="0" cy="0"/>
        </a:xfrm>
      </p:grpSpPr>
      <p:sp>
        <p:nvSpPr>
          <p:cNvPr id="1048836" name="Title 1"/>
          <p:cNvSpPr>
            <a:spLocks noGrp="1"/>
          </p:cNvSpPr>
          <p:nvPr>
            <p:ph type="title"/>
          </p:nvPr>
        </p:nvSpPr>
        <p:spPr>
          <a:xfrm>
            <a:off x="457200" y="274638"/>
            <a:ext cx="8229600" cy="487362"/>
          </a:xfrm>
        </p:spPr>
        <p:txBody>
          <a:bodyPr>
            <a:normAutofit fontScale="90000"/>
          </a:bodyPr>
          <a:p>
            <a:r>
              <a:rPr dirty="0" lang="en-US"/>
              <a:t> </a:t>
            </a:r>
            <a:r>
              <a:rPr dirty="0" lang="en-US">
                <a:solidFill>
                  <a:srgbClr val="FF0000"/>
                </a:solidFill>
                <a:latin typeface="Times New Roman" panose="02020603050405020304" pitchFamily="18" charset="0"/>
                <a:cs typeface="Times New Roman" panose="02020603050405020304" pitchFamily="18" charset="0"/>
              </a:rPr>
              <a:t>Humanistic theory of personality </a:t>
            </a:r>
            <a:endParaRPr dirty="0" lang="am-ET">
              <a:solidFill>
                <a:srgbClr val="FF0000"/>
              </a:solidFill>
              <a:cs typeface="Times New Roman" panose="02020603050405020304" pitchFamily="18" charset="0"/>
            </a:endParaRPr>
          </a:p>
        </p:txBody>
      </p:sp>
      <p:sp>
        <p:nvSpPr>
          <p:cNvPr id="1048837" name="Content Placeholder 2"/>
          <p:cNvSpPr>
            <a:spLocks noGrp="1"/>
          </p:cNvSpPr>
          <p:nvPr>
            <p:ph idx="1"/>
          </p:nvPr>
        </p:nvSpPr>
        <p:spPr>
          <a:xfrm>
            <a:off x="152400" y="838200"/>
            <a:ext cx="8915400" cy="5867400"/>
          </a:xfrm>
        </p:spPr>
        <p:txBody>
          <a:bodyPr>
            <a:normAutofit lnSpcReduction="10000"/>
          </a:bodyPr>
          <a:p>
            <a:r>
              <a:rPr dirty="0" lang="en-US">
                <a:latin typeface="Times New Roman" pitchFamily="18" charset="0"/>
                <a:ea typeface="Times New Roman"/>
                <a:cs typeface="Times New Roman" pitchFamily="18" charset="0"/>
              </a:rPr>
              <a:t>The major proponent of humanistic theory is Carl </a:t>
            </a:r>
            <a:r>
              <a:rPr dirty="0" lang="en-US" smtClean="0">
                <a:latin typeface="Times New Roman" pitchFamily="18" charset="0"/>
                <a:ea typeface="Times New Roman"/>
                <a:cs typeface="Times New Roman" pitchFamily="18" charset="0"/>
              </a:rPr>
              <a:t>Rogers and Abraham </a:t>
            </a:r>
            <a:r>
              <a:rPr dirty="0" lang="en-US">
                <a:latin typeface="Times New Roman" pitchFamily="18" charset="0"/>
                <a:ea typeface="Times New Roman"/>
                <a:cs typeface="Times New Roman" pitchFamily="18" charset="0"/>
              </a:rPr>
              <a:t>M</a:t>
            </a:r>
            <a:r>
              <a:rPr dirty="0" lang="en-US" smtClean="0">
                <a:latin typeface="Times New Roman" pitchFamily="18" charset="0"/>
                <a:ea typeface="Times New Roman"/>
                <a:cs typeface="Times New Roman" pitchFamily="18" charset="0"/>
              </a:rPr>
              <a:t>aslow</a:t>
            </a:r>
          </a:p>
          <a:p>
            <a:r>
              <a:rPr dirty="0" lang="en-US">
                <a:latin typeface="Times New Roman" pitchFamily="18" charset="0"/>
                <a:ea typeface="Times New Roman"/>
                <a:cs typeface="Times New Roman" pitchFamily="18" charset="0"/>
              </a:rPr>
              <a:t>The theory emphasized that people have natural </a:t>
            </a:r>
            <a:r>
              <a:rPr dirty="0" lang="en-US">
                <a:solidFill>
                  <a:srgbClr val="00B0F0"/>
                </a:solidFill>
                <a:latin typeface="Times New Roman" pitchFamily="18" charset="0"/>
                <a:ea typeface="Times New Roman"/>
                <a:cs typeface="Times New Roman" pitchFamily="18" charset="0"/>
              </a:rPr>
              <a:t>tendency to grow to higher levels of functioning</a:t>
            </a:r>
            <a:r>
              <a:rPr dirty="0" lang="en-US" smtClean="0">
                <a:solidFill>
                  <a:srgbClr val="00B0F0"/>
                </a:solidFill>
                <a:latin typeface="Times New Roman" pitchFamily="18" charset="0"/>
                <a:ea typeface="Times New Roman"/>
                <a:cs typeface="Times New Roman" pitchFamily="18" charset="0"/>
              </a:rPr>
              <a:t>.</a:t>
            </a:r>
          </a:p>
          <a:p>
            <a:r>
              <a:rPr dirty="0" lang="en-US">
                <a:latin typeface="Times New Roman" pitchFamily="18" charset="0"/>
                <a:ea typeface="Times New Roman"/>
                <a:cs typeface="Times New Roman" pitchFamily="18" charset="0"/>
              </a:rPr>
              <a:t>Rogers suggested that people have a universal need to be loved and respected by others</a:t>
            </a:r>
            <a:r>
              <a:rPr dirty="0" lang="en-US" smtClean="0">
                <a:latin typeface="Times New Roman" pitchFamily="18" charset="0"/>
                <a:ea typeface="Times New Roman"/>
                <a:cs typeface="Times New Roman" pitchFamily="18" charset="0"/>
              </a:rPr>
              <a:t>.</a:t>
            </a:r>
          </a:p>
          <a:p>
            <a:r>
              <a:rPr dirty="0" lang="en-GB" smtClean="0">
                <a:latin typeface="Times New Roman" pitchFamily="18" charset="0"/>
                <a:cs typeface="Times New Roman" pitchFamily="18" charset="0"/>
              </a:rPr>
              <a:t>It emphasize on people‘s </a:t>
            </a:r>
            <a:r>
              <a:rPr dirty="0" lang="en-GB">
                <a:latin typeface="Times New Roman" pitchFamily="18" charset="0"/>
                <a:cs typeface="Times New Roman" pitchFamily="18" charset="0"/>
              </a:rPr>
              <a:t>inherent goodness and their tendency to move toward higher levels of functioning instead of seeing people as controlled by the unconscious, unseen forces (psychodynamic approaches), and a set of stable traits (trait approaches).</a:t>
            </a:r>
            <a:endParaRPr dirty="0" lang="am-ET">
              <a:cs typeface="Times New Roman" pitchFamily="18" charset="0"/>
            </a:endParaRPr>
          </a:p>
        </p:txBody>
      </p:sp>
    </p:spTree>
  </p:cSld>
  <p:clrMapOvr>
    <a:masterClrMapping/>
  </p:clrMapOvr>
  <p:timing/>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442" name=""/>
        <p:cNvGrpSpPr/>
        <p:nvPr/>
      </p:nvGrpSpPr>
      <p:grpSpPr>
        <a:xfrm>
          <a:off x="0" y="0"/>
          <a:ext cx="0" cy="0"/>
          <a:chOff x="0" y="0"/>
          <a:chExt cx="0" cy="0"/>
        </a:xfrm>
      </p:grpSpPr>
      <p:sp>
        <p:nvSpPr>
          <p:cNvPr id="1048838" name="Content Placeholder 2"/>
          <p:cNvSpPr>
            <a:spLocks noGrp="1"/>
          </p:cNvSpPr>
          <p:nvPr>
            <p:ph idx="1"/>
          </p:nvPr>
        </p:nvSpPr>
        <p:spPr>
          <a:xfrm>
            <a:off x="76200" y="228600"/>
            <a:ext cx="9067800" cy="6477000"/>
          </a:xfrm>
        </p:spPr>
        <p:txBody>
          <a:bodyPr/>
          <a:p>
            <a:r>
              <a:rPr dirty="0" lang="en-GB"/>
              <a:t> </a:t>
            </a:r>
            <a:r>
              <a:rPr dirty="0" lang="en-GB">
                <a:latin typeface="Times New Roman" pitchFamily="18" charset="0"/>
                <a:cs typeface="Times New Roman" pitchFamily="18" charset="0"/>
              </a:rPr>
              <a:t>It is this conscious, self-motivated ability to change and improve, along with people‘s unique creative impulses, that humanistic theorists argue make up the core of </a:t>
            </a:r>
            <a:r>
              <a:rPr dirty="0" lang="en-GB" smtClean="0">
                <a:latin typeface="Times New Roman" pitchFamily="18" charset="0"/>
                <a:cs typeface="Times New Roman" pitchFamily="18" charset="0"/>
              </a:rPr>
              <a:t>personality. </a:t>
            </a:r>
          </a:p>
          <a:p>
            <a:pPr indent="0" marL="0">
              <a:buNone/>
            </a:pPr>
            <a:endParaRPr dirty="0" lang="en-GB" smtClean="0">
              <a:latin typeface="Times New Roman" pitchFamily="18" charset="0"/>
              <a:cs typeface="Times New Roman" pitchFamily="18" charset="0"/>
            </a:endParaRPr>
          </a:p>
          <a:p>
            <a:r>
              <a:rPr dirty="0" lang="en-GB">
                <a:latin typeface="Times New Roman" pitchFamily="18" charset="0"/>
                <a:cs typeface="Times New Roman" pitchFamily="18" charset="0"/>
              </a:rPr>
              <a:t>Humanists such as Carl Rogers and Abraham Maslow wanted psychology to focus on the things that make people uniquely human, such as subjective emotions and the freedom to choose one‘s destiny.</a:t>
            </a:r>
          </a:p>
        </p:txBody>
      </p:sp>
    </p:spTree>
  </p:cSld>
  <p:clrMapOvr>
    <a:masterClrMapping/>
  </p:clrMapOvr>
  <p:timing/>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443" name=""/>
        <p:cNvGrpSpPr/>
        <p:nvPr/>
      </p:nvGrpSpPr>
      <p:grpSpPr>
        <a:xfrm>
          <a:off x="0" y="0"/>
          <a:ext cx="0" cy="0"/>
          <a:chOff x="0" y="0"/>
          <a:chExt cx="0" cy="0"/>
        </a:xfrm>
      </p:grpSpPr>
      <p:sp>
        <p:nvSpPr>
          <p:cNvPr id="1048839" name="Title 1"/>
          <p:cNvSpPr>
            <a:spLocks noGrp="1"/>
          </p:cNvSpPr>
          <p:nvPr>
            <p:ph type="title"/>
          </p:nvPr>
        </p:nvSpPr>
        <p:spPr>
          <a:xfrm>
            <a:off x="152400" y="76200"/>
            <a:ext cx="8763000" cy="762000"/>
          </a:xfrm>
        </p:spPr>
        <p:txBody>
          <a:bodyPr>
            <a:normAutofit/>
          </a:bodyPr>
          <a:p>
            <a:r>
              <a:rPr dirty="0" lang="en-GB">
                <a:solidFill>
                  <a:srgbClr val="FF0000"/>
                </a:solidFill>
                <a:latin typeface="Times New Roman" pitchFamily="18" charset="0"/>
                <a:cs typeface="Times New Roman" pitchFamily="18" charset="0"/>
              </a:rPr>
              <a:t>Carl Rogers and </a:t>
            </a:r>
            <a:r>
              <a:rPr dirty="0" lang="en-GB" smtClean="0">
                <a:solidFill>
                  <a:srgbClr val="FF0000"/>
                </a:solidFill>
                <a:latin typeface="Times New Roman" pitchFamily="18" charset="0"/>
                <a:cs typeface="Times New Roman" pitchFamily="18" charset="0"/>
              </a:rPr>
              <a:t>Self-Concept </a:t>
            </a:r>
            <a:endParaRPr dirty="0" lang="en-GB">
              <a:solidFill>
                <a:srgbClr val="FF0000"/>
              </a:solidFill>
              <a:latin typeface="Times New Roman" pitchFamily="18" charset="0"/>
              <a:cs typeface="Times New Roman" pitchFamily="18" charset="0"/>
            </a:endParaRPr>
          </a:p>
        </p:txBody>
      </p:sp>
      <p:sp>
        <p:nvSpPr>
          <p:cNvPr id="1048840" name="Content Placeholder 2"/>
          <p:cNvSpPr>
            <a:spLocks noGrp="1"/>
          </p:cNvSpPr>
          <p:nvPr>
            <p:ph idx="1"/>
          </p:nvPr>
        </p:nvSpPr>
        <p:spPr>
          <a:xfrm>
            <a:off x="76200" y="838200"/>
            <a:ext cx="8991600" cy="5867400"/>
          </a:xfrm>
        </p:spPr>
        <p:txBody>
          <a:bodyPr>
            <a:normAutofit fontScale="85000" lnSpcReduction="10000"/>
          </a:bodyPr>
          <a:p>
            <a:r>
              <a:rPr dirty="0" lang="en-GB">
                <a:latin typeface="Times New Roman" pitchFamily="18" charset="0"/>
                <a:cs typeface="Times New Roman" pitchFamily="18" charset="0"/>
              </a:rPr>
              <a:t>Like Maslow, Rogers believed that human beings are always striving to </a:t>
            </a:r>
            <a:r>
              <a:rPr dirty="0" lang="en-GB" smtClean="0">
                <a:latin typeface="Times New Roman" pitchFamily="18" charset="0"/>
                <a:cs typeface="Times New Roman" pitchFamily="18" charset="0"/>
              </a:rPr>
              <a:t>fulfil </a:t>
            </a:r>
            <a:r>
              <a:rPr dirty="0" lang="en-GB">
                <a:latin typeface="Times New Roman" pitchFamily="18" charset="0"/>
                <a:cs typeface="Times New Roman" pitchFamily="18" charset="0"/>
              </a:rPr>
              <a:t>their innate capacities and capabilities and to become everything that their genetic potential will allow them to become. </a:t>
            </a:r>
            <a:endParaRPr dirty="0" lang="en-GB" smtClean="0">
              <a:latin typeface="Times New Roman" pitchFamily="18" charset="0"/>
              <a:cs typeface="Times New Roman" pitchFamily="18" charset="0"/>
            </a:endParaRPr>
          </a:p>
          <a:p>
            <a:r>
              <a:rPr dirty="0" lang="en-GB">
                <a:latin typeface="Times New Roman" pitchFamily="18" charset="0"/>
                <a:cs typeface="Times New Roman" pitchFamily="18" charset="0"/>
              </a:rPr>
              <a:t>This striving for </a:t>
            </a:r>
            <a:r>
              <a:rPr dirty="0" lang="en-GB" smtClean="0">
                <a:latin typeface="Times New Roman" pitchFamily="18" charset="0"/>
                <a:cs typeface="Times New Roman" pitchFamily="18" charset="0"/>
              </a:rPr>
              <a:t>fulfilment </a:t>
            </a:r>
            <a:r>
              <a:rPr dirty="0" lang="en-GB">
                <a:latin typeface="Times New Roman" pitchFamily="18" charset="0"/>
                <a:cs typeface="Times New Roman" pitchFamily="18" charset="0"/>
              </a:rPr>
              <a:t>is called </a:t>
            </a:r>
            <a:r>
              <a:rPr b="1" dirty="0" lang="en-GB">
                <a:latin typeface="Times New Roman" pitchFamily="18" charset="0"/>
                <a:cs typeface="Times New Roman" pitchFamily="18" charset="0"/>
              </a:rPr>
              <a:t>self-actualizing tendency.</a:t>
            </a:r>
            <a:r>
              <a:rPr dirty="0" lang="en-GB">
                <a:latin typeface="Times New Roman" pitchFamily="18" charset="0"/>
                <a:cs typeface="Times New Roman" pitchFamily="18" charset="0"/>
              </a:rPr>
              <a:t> </a:t>
            </a:r>
            <a:endParaRPr dirty="0" lang="en-GB" smtClean="0">
              <a:latin typeface="Times New Roman" pitchFamily="18" charset="0"/>
              <a:cs typeface="Times New Roman" pitchFamily="18" charset="0"/>
            </a:endParaRPr>
          </a:p>
          <a:p>
            <a:r>
              <a:rPr dirty="0" lang="en-GB">
                <a:latin typeface="Times New Roman" pitchFamily="18" charset="0"/>
                <a:cs typeface="Times New Roman" pitchFamily="18" charset="0"/>
              </a:rPr>
              <a:t>An important tool in human self-actualization is the development of an image of oneself or the </a:t>
            </a:r>
            <a:r>
              <a:rPr b="1" dirty="0" lang="en-GB">
                <a:latin typeface="Times New Roman" pitchFamily="18" charset="0"/>
                <a:cs typeface="Times New Roman" pitchFamily="18" charset="0"/>
              </a:rPr>
              <a:t>self-concept</a:t>
            </a:r>
            <a:r>
              <a:rPr b="1" dirty="0" lang="en-GB" smtClean="0">
                <a:latin typeface="Times New Roman" pitchFamily="18" charset="0"/>
                <a:cs typeface="Times New Roman" pitchFamily="18" charset="0"/>
              </a:rPr>
              <a:t>.</a:t>
            </a:r>
          </a:p>
          <a:p>
            <a:r>
              <a:rPr dirty="0" lang="en-GB" smtClean="0">
                <a:latin typeface="Times New Roman" pitchFamily="18" charset="0"/>
                <a:cs typeface="Times New Roman" pitchFamily="18" charset="0"/>
              </a:rPr>
              <a:t>The self-concept is based on what people are told by others and how the sense of self is reflected in the words and actions of important people in one‘s life, such as parents, siblings, co-workers, friends, and teachers. </a:t>
            </a:r>
          </a:p>
          <a:p>
            <a:r>
              <a:rPr dirty="0" lang="en-GB" smtClean="0">
                <a:latin typeface="Times New Roman" pitchFamily="18" charset="0"/>
                <a:cs typeface="Times New Roman" pitchFamily="18" charset="0"/>
              </a:rPr>
              <a:t>There are two important components of self concept.</a:t>
            </a:r>
            <a:endParaRPr dirty="0" lang="en-GB">
              <a:latin typeface="Times New Roman" pitchFamily="18" charset="0"/>
              <a:cs typeface="Times New Roman" pitchFamily="18" charset="0"/>
            </a:endParaRPr>
          </a:p>
        </p:txBody>
      </p:sp>
    </p:spTree>
  </p:cSld>
  <p:clrMapOvr>
    <a:masterClrMapping/>
  </p:clrMapOvr>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266" name=""/>
        <p:cNvGrpSpPr/>
        <p:nvPr/>
      </p:nvGrpSpPr>
      <p:grpSpPr>
        <a:xfrm>
          <a:off x="0" y="0"/>
          <a:ext cx="0" cy="0"/>
          <a:chOff x="0" y="0"/>
          <a:chExt cx="0" cy="0"/>
        </a:xfrm>
      </p:grpSpPr>
      <p:sp>
        <p:nvSpPr>
          <p:cNvPr id="1048588" name="Title 1"/>
          <p:cNvSpPr>
            <a:spLocks noGrp="1"/>
          </p:cNvSpPr>
          <p:nvPr>
            <p:ph type="title"/>
          </p:nvPr>
        </p:nvSpPr>
        <p:spPr>
          <a:xfrm>
            <a:off x="457200" y="274638"/>
            <a:ext cx="8229600" cy="563562"/>
          </a:xfrm>
        </p:spPr>
        <p:txBody>
          <a:bodyPr>
            <a:normAutofit fontScale="90000"/>
          </a:bodyPr>
          <a:p>
            <a:pPr algn="l"/>
            <a:r>
              <a:rPr dirty="0" lang="en-US" smtClean="0">
                <a:solidFill>
                  <a:srgbClr val="FF0000"/>
                </a:solidFill>
                <a:latin typeface="Times New Roman" panose="02020603050405020304" pitchFamily="18" charset="0"/>
                <a:cs typeface="Times New Roman" panose="02020603050405020304" pitchFamily="18" charset="0"/>
              </a:rPr>
              <a:t>3. Humanist approach </a:t>
            </a:r>
            <a:endParaRPr dirty="0" lang="am-ET">
              <a:solidFill>
                <a:srgbClr val="FF0000"/>
              </a:solidFill>
              <a:cs typeface="Times New Roman" panose="02020603050405020304" pitchFamily="18" charset="0"/>
            </a:endParaRPr>
          </a:p>
        </p:txBody>
      </p:sp>
      <p:sp>
        <p:nvSpPr>
          <p:cNvPr id="1048589" name="Content Placeholder 2"/>
          <p:cNvSpPr>
            <a:spLocks noGrp="1"/>
          </p:cNvSpPr>
          <p:nvPr>
            <p:ph idx="1"/>
          </p:nvPr>
        </p:nvSpPr>
        <p:spPr>
          <a:xfrm>
            <a:off x="76200" y="838200"/>
            <a:ext cx="8991600" cy="5867400"/>
          </a:xfrm>
        </p:spPr>
        <p:txBody>
          <a:bodyPr/>
          <a:p>
            <a:pPr>
              <a:buFont typeface="Wingdings" panose="05000000000000000000" pitchFamily="2" charset="2"/>
              <a:buChar char="q"/>
            </a:pPr>
            <a:r>
              <a:rPr dirty="0" lang="en-US"/>
              <a:t> </a:t>
            </a:r>
            <a:r>
              <a:rPr dirty="0" lang="en-US" smtClean="0">
                <a:latin typeface="Times New Roman" panose="02020603050405020304" pitchFamily="18" charset="0"/>
                <a:cs typeface="Times New Roman" panose="02020603050405020304" pitchFamily="18" charset="0"/>
              </a:rPr>
              <a:t>Human </a:t>
            </a:r>
            <a:r>
              <a:rPr dirty="0" lang="en-US">
                <a:latin typeface="Times New Roman" panose="02020603050405020304" pitchFamily="18" charset="0"/>
                <a:cs typeface="Times New Roman" panose="02020603050405020304" pitchFamily="18" charset="0"/>
              </a:rPr>
              <a:t>behavior is not determined either by </a:t>
            </a:r>
            <a:r>
              <a:rPr dirty="0" lang="en-US">
                <a:solidFill>
                  <a:srgbClr val="00B0F0"/>
                </a:solidFill>
                <a:latin typeface="Times New Roman" panose="02020603050405020304" pitchFamily="18" charset="0"/>
                <a:cs typeface="Times New Roman" panose="02020603050405020304" pitchFamily="18" charset="0"/>
              </a:rPr>
              <a:t>unconscious </a:t>
            </a:r>
            <a:r>
              <a:rPr dirty="0" lang="en-US" smtClean="0">
                <a:solidFill>
                  <a:srgbClr val="00B0F0"/>
                </a:solidFill>
                <a:latin typeface="Times New Roman" panose="02020603050405020304" pitchFamily="18" charset="0"/>
                <a:cs typeface="Times New Roman" panose="02020603050405020304" pitchFamily="18" charset="0"/>
              </a:rPr>
              <a:t>dynamics </a:t>
            </a:r>
            <a:r>
              <a:rPr dirty="0" lang="en-US">
                <a:solidFill>
                  <a:srgbClr val="00B0F0"/>
                </a:solidFill>
                <a:latin typeface="Times New Roman" panose="02020603050405020304" pitchFamily="18" charset="0"/>
                <a:cs typeface="Times New Roman" panose="02020603050405020304" pitchFamily="18" charset="0"/>
              </a:rPr>
              <a:t>or the environment</a:t>
            </a:r>
            <a:r>
              <a:rPr dirty="0" lang="en-US" smtClean="0">
                <a:latin typeface="Times New Roman" panose="02020603050405020304" pitchFamily="18" charset="0"/>
                <a:cs typeface="Times New Roman" panose="02020603050405020304" pitchFamily="18" charset="0"/>
              </a:rPr>
              <a:t>.</a:t>
            </a:r>
          </a:p>
          <a:p>
            <a:pPr>
              <a:buFont typeface="Wingdings" panose="05000000000000000000" pitchFamily="2" charset="2"/>
              <a:buChar char="q"/>
            </a:pPr>
            <a:r>
              <a:rPr dirty="0" lang="en-US" smtClean="0">
                <a:latin typeface="Times New Roman" panose="02020603050405020304" pitchFamily="18" charset="0"/>
                <a:cs typeface="Times New Roman" panose="02020603050405020304" pitchFamily="18" charset="0"/>
              </a:rPr>
              <a:t>Emphasizes </a:t>
            </a:r>
            <a:r>
              <a:rPr dirty="0" lang="en-US">
                <a:latin typeface="Times New Roman" panose="02020603050405020304" pitchFamily="18" charset="0"/>
                <a:cs typeface="Times New Roman" panose="02020603050405020304" pitchFamily="18" charset="0"/>
              </a:rPr>
              <a:t>the uniqueness of human beings and focuses on </a:t>
            </a:r>
            <a:r>
              <a:rPr dirty="0" lang="en-US">
                <a:solidFill>
                  <a:srgbClr val="00B0F0"/>
                </a:solidFill>
                <a:latin typeface="Times New Roman" panose="02020603050405020304" pitchFamily="18" charset="0"/>
                <a:cs typeface="Times New Roman" panose="02020603050405020304" pitchFamily="18" charset="0"/>
              </a:rPr>
              <a:t>human values and subjective experiences</a:t>
            </a:r>
            <a:r>
              <a:rPr dirty="0" lang="en-US" smtClean="0">
                <a:solidFill>
                  <a:srgbClr val="00B0F0"/>
                </a:solidFill>
                <a:latin typeface="Times New Roman" panose="02020603050405020304" pitchFamily="18" charset="0"/>
                <a:cs typeface="Times New Roman" panose="02020603050405020304" pitchFamily="18" charset="0"/>
              </a:rPr>
              <a:t>.</a:t>
            </a:r>
          </a:p>
          <a:p>
            <a:pPr>
              <a:buFont typeface="Wingdings" panose="05000000000000000000" pitchFamily="2" charset="2"/>
              <a:buChar char="q"/>
            </a:pPr>
            <a:r>
              <a:rPr dirty="0" lang="en-US" smtClean="0">
                <a:latin typeface="Times New Roman"/>
                <a:ea typeface="Times New Roman"/>
              </a:rPr>
              <a:t>Assumes </a:t>
            </a:r>
            <a:r>
              <a:rPr dirty="0" lang="en-US">
                <a:latin typeface="Times New Roman"/>
                <a:ea typeface="Times New Roman"/>
              </a:rPr>
              <a:t>that people are naturally endowed(gifted) with the capacity to make decisions about their lives and to control their </a:t>
            </a:r>
            <a:r>
              <a:rPr dirty="0" lang="en-US" smtClean="0">
                <a:latin typeface="Times New Roman"/>
                <a:ea typeface="Times New Roman"/>
              </a:rPr>
              <a:t>behavior</a:t>
            </a:r>
          </a:p>
          <a:p>
            <a:pPr>
              <a:buFont typeface="Wingdings" panose="05000000000000000000" pitchFamily="2" charset="2"/>
              <a:buChar char="q"/>
            </a:pPr>
            <a:r>
              <a:rPr dirty="0" lang="en-US">
                <a:latin typeface="Times New Roman" panose="02020603050405020304" pitchFamily="18" charset="0"/>
                <a:cs typeface="Times New Roman" panose="02020603050405020304" pitchFamily="18" charset="0"/>
              </a:rPr>
              <a:t>This perspective places greater </a:t>
            </a:r>
            <a:r>
              <a:rPr dirty="0" lang="en-US">
                <a:solidFill>
                  <a:srgbClr val="00B0F0"/>
                </a:solidFill>
                <a:latin typeface="Times New Roman" panose="02020603050405020304" pitchFamily="18" charset="0"/>
                <a:cs typeface="Times New Roman" panose="02020603050405020304" pitchFamily="18" charset="0"/>
              </a:rPr>
              <a:t>importance on the individual‘s free will.</a:t>
            </a:r>
            <a:endParaRPr dirty="0" lang="am-ET">
              <a:solidFill>
                <a:srgbClr val="00B0F0"/>
              </a:solidFill>
              <a:cs typeface="Times New Roman" panose="02020603050405020304" pitchFamily="18" charset="0"/>
            </a:endParaRPr>
          </a:p>
        </p:txBody>
      </p:sp>
    </p:spTree>
  </p:cSld>
  <p:clrMapOvr>
    <a:masterClrMapping/>
  </p:clrMapOvr>
  <p:timing/>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444" name=""/>
        <p:cNvGrpSpPr/>
        <p:nvPr/>
      </p:nvGrpSpPr>
      <p:grpSpPr>
        <a:xfrm>
          <a:off x="0" y="0"/>
          <a:ext cx="0" cy="0"/>
          <a:chOff x="0" y="0"/>
          <a:chExt cx="0" cy="0"/>
        </a:xfrm>
      </p:grpSpPr>
      <p:sp>
        <p:nvSpPr>
          <p:cNvPr id="1048841" name="Title 1"/>
          <p:cNvSpPr>
            <a:spLocks noGrp="1"/>
          </p:cNvSpPr>
          <p:nvPr>
            <p:ph type="title"/>
          </p:nvPr>
        </p:nvSpPr>
        <p:spPr>
          <a:xfrm>
            <a:off x="457200" y="76200"/>
            <a:ext cx="8229600" cy="609600"/>
          </a:xfrm>
        </p:spPr>
        <p:txBody>
          <a:bodyPr>
            <a:normAutofit fontScale="90000"/>
          </a:bodyPr>
          <a:p>
            <a:r>
              <a:rPr dirty="0" lang="en-GB" smtClean="0">
                <a:solidFill>
                  <a:srgbClr val="FF0000"/>
                </a:solidFill>
                <a:latin typeface="Times New Roman" pitchFamily="18" charset="0"/>
                <a:cs typeface="Times New Roman" pitchFamily="18" charset="0"/>
              </a:rPr>
              <a:t>Real and Ideal self</a:t>
            </a:r>
            <a:endParaRPr dirty="0" lang="en-GB">
              <a:solidFill>
                <a:srgbClr val="FF0000"/>
              </a:solidFill>
              <a:latin typeface="Times New Roman" pitchFamily="18" charset="0"/>
              <a:cs typeface="Times New Roman" pitchFamily="18" charset="0"/>
            </a:endParaRPr>
          </a:p>
        </p:txBody>
      </p:sp>
      <p:sp>
        <p:nvSpPr>
          <p:cNvPr id="1048842" name="Content Placeholder 2"/>
          <p:cNvSpPr>
            <a:spLocks noGrp="1"/>
          </p:cNvSpPr>
          <p:nvPr>
            <p:ph idx="1"/>
          </p:nvPr>
        </p:nvSpPr>
        <p:spPr>
          <a:xfrm>
            <a:off x="76200" y="609600"/>
            <a:ext cx="8991600" cy="6172200"/>
          </a:xfrm>
        </p:spPr>
        <p:txBody>
          <a:bodyPr/>
          <a:p>
            <a:r>
              <a:rPr dirty="0" lang="en-GB" smtClean="0">
                <a:latin typeface="Times New Roman" pitchFamily="18" charset="0"/>
                <a:cs typeface="Times New Roman" pitchFamily="18" charset="0"/>
              </a:rPr>
              <a:t>Real self: it is one‘s </a:t>
            </a:r>
            <a:r>
              <a:rPr dirty="0" lang="en-GB">
                <a:latin typeface="Times New Roman" pitchFamily="18" charset="0"/>
                <a:cs typeface="Times New Roman" pitchFamily="18" charset="0"/>
              </a:rPr>
              <a:t>actual perception of characteristics, traits, and abilities that form the basis of the striving for </a:t>
            </a:r>
            <a:r>
              <a:rPr dirty="0" lang="en-GB" smtClean="0">
                <a:latin typeface="Times New Roman" pitchFamily="18" charset="0"/>
                <a:cs typeface="Times New Roman" pitchFamily="18" charset="0"/>
              </a:rPr>
              <a:t>self-actualization</a:t>
            </a:r>
          </a:p>
          <a:p>
            <a:r>
              <a:rPr dirty="0" lang="en-GB">
                <a:latin typeface="Times New Roman" pitchFamily="18" charset="0"/>
                <a:cs typeface="Times New Roman" pitchFamily="18" charset="0"/>
              </a:rPr>
              <a:t>Ideal self: </a:t>
            </a:r>
            <a:r>
              <a:rPr dirty="0" lang="en-GB" smtClean="0">
                <a:latin typeface="Times New Roman" pitchFamily="18" charset="0"/>
                <a:cs typeface="Times New Roman" pitchFamily="18" charset="0"/>
              </a:rPr>
              <a:t>It is the </a:t>
            </a:r>
            <a:r>
              <a:rPr dirty="0" lang="en-GB">
                <a:latin typeface="Times New Roman" pitchFamily="18" charset="0"/>
                <a:cs typeface="Times New Roman" pitchFamily="18" charset="0"/>
              </a:rPr>
              <a:t>perception of what one should be or would like to </a:t>
            </a:r>
            <a:r>
              <a:rPr dirty="0" lang="en-GB" smtClean="0">
                <a:latin typeface="Times New Roman" pitchFamily="18" charset="0"/>
                <a:cs typeface="Times New Roman" pitchFamily="18" charset="0"/>
              </a:rPr>
              <a:t>be</a:t>
            </a:r>
          </a:p>
          <a:p>
            <a:r>
              <a:rPr dirty="0" lang="en-GB">
                <a:latin typeface="Times New Roman" pitchFamily="18" charset="0"/>
                <a:cs typeface="Times New Roman" pitchFamily="18" charset="0"/>
              </a:rPr>
              <a:t> Rogers believed that when the real self and the ideal self are very close or similar to each other, people feel competent and capable, but </a:t>
            </a:r>
            <a:endParaRPr dirty="0" lang="en-GB" smtClean="0">
              <a:latin typeface="Times New Roman" pitchFamily="18" charset="0"/>
              <a:cs typeface="Times New Roman" pitchFamily="18" charset="0"/>
            </a:endParaRPr>
          </a:p>
          <a:p>
            <a:r>
              <a:rPr dirty="0" lang="en-GB">
                <a:latin typeface="Times New Roman" pitchFamily="18" charset="0"/>
                <a:cs typeface="Times New Roman" pitchFamily="18" charset="0"/>
              </a:rPr>
              <a:t>W</a:t>
            </a:r>
            <a:r>
              <a:rPr dirty="0" lang="en-GB" smtClean="0">
                <a:latin typeface="Times New Roman" pitchFamily="18" charset="0"/>
                <a:cs typeface="Times New Roman" pitchFamily="18" charset="0"/>
              </a:rPr>
              <a:t>hen </a:t>
            </a:r>
            <a:r>
              <a:rPr dirty="0" lang="en-GB">
                <a:latin typeface="Times New Roman" pitchFamily="18" charset="0"/>
                <a:cs typeface="Times New Roman" pitchFamily="18" charset="0"/>
              </a:rPr>
              <a:t>there is a mismatch between the real and ideal selves, anxiety and neurotic </a:t>
            </a:r>
            <a:r>
              <a:rPr dirty="0" lang="en-GB" smtClean="0">
                <a:latin typeface="Times New Roman" pitchFamily="18" charset="0"/>
                <a:cs typeface="Times New Roman" pitchFamily="18" charset="0"/>
              </a:rPr>
              <a:t>behaviour </a:t>
            </a:r>
            <a:r>
              <a:rPr dirty="0" lang="en-GB">
                <a:latin typeface="Times New Roman" pitchFamily="18" charset="0"/>
                <a:cs typeface="Times New Roman" pitchFamily="18" charset="0"/>
              </a:rPr>
              <a:t>can be the result. </a:t>
            </a:r>
          </a:p>
        </p:txBody>
      </p:sp>
    </p:spTree>
  </p:cSld>
  <p:clrMapOvr>
    <a:masterClrMapping/>
  </p:clrMapOvr>
  <p:timing/>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445" name=""/>
        <p:cNvGrpSpPr/>
        <p:nvPr/>
      </p:nvGrpSpPr>
      <p:grpSpPr>
        <a:xfrm>
          <a:off x="0" y="0"/>
          <a:ext cx="0" cy="0"/>
          <a:chOff x="0" y="0"/>
          <a:chExt cx="0" cy="0"/>
        </a:xfrm>
      </p:grpSpPr>
      <p:sp>
        <p:nvSpPr>
          <p:cNvPr id="1048843" name="Content Placeholder 2"/>
          <p:cNvSpPr>
            <a:spLocks noGrp="1"/>
          </p:cNvSpPr>
          <p:nvPr>
            <p:ph idx="1"/>
          </p:nvPr>
        </p:nvSpPr>
        <p:spPr>
          <a:xfrm>
            <a:off x="76200" y="228600"/>
            <a:ext cx="8991600" cy="6477000"/>
          </a:xfrm>
        </p:spPr>
        <p:txBody>
          <a:bodyPr>
            <a:normAutofit/>
          </a:bodyPr>
          <a:p>
            <a:r>
              <a:rPr dirty="0" lang="en-GB">
                <a:latin typeface="Times New Roman" pitchFamily="18" charset="0"/>
                <a:cs typeface="Times New Roman" pitchFamily="18" charset="0"/>
              </a:rPr>
              <a:t>When one has a realistic view of the real self, and the ideal self is attainable, there usually isn‘t a problem of a mismatch</a:t>
            </a:r>
            <a:r>
              <a:rPr lang="en-GB">
                <a:latin typeface="Times New Roman" pitchFamily="18" charset="0"/>
                <a:cs typeface="Times New Roman" pitchFamily="18" charset="0"/>
              </a:rPr>
              <a:t>. </a:t>
            </a:r>
            <a:endParaRPr lang="en-GB" smtClean="0">
              <a:latin typeface="Times New Roman" pitchFamily="18" charset="0"/>
              <a:cs typeface="Times New Roman" pitchFamily="18" charset="0"/>
            </a:endParaRPr>
          </a:p>
          <a:p>
            <a:pPr indent="0" marL="0">
              <a:buNone/>
            </a:pPr>
            <a:endParaRPr dirty="0" lang="en-GB" smtClean="0">
              <a:latin typeface="Times New Roman" pitchFamily="18" charset="0"/>
              <a:cs typeface="Times New Roman" pitchFamily="18" charset="0"/>
            </a:endParaRPr>
          </a:p>
          <a:p>
            <a:pPr algn="ctr" indent="0" marL="0">
              <a:buNone/>
            </a:pPr>
            <a:r>
              <a:rPr b="1" dirty="0" lang="en-GB" smtClean="0">
                <a:solidFill>
                  <a:srgbClr val="FF0000"/>
                </a:solidFill>
                <a:latin typeface="Times New Roman" pitchFamily="18" charset="0"/>
                <a:cs typeface="Times New Roman" pitchFamily="18" charset="0"/>
              </a:rPr>
              <a:t>Conditional </a:t>
            </a:r>
            <a:r>
              <a:rPr b="1" dirty="0" lang="en-GB">
                <a:solidFill>
                  <a:srgbClr val="FF0000"/>
                </a:solidFill>
                <a:latin typeface="Times New Roman" pitchFamily="18" charset="0"/>
                <a:cs typeface="Times New Roman" pitchFamily="18" charset="0"/>
              </a:rPr>
              <a:t>and Unconditional Positive </a:t>
            </a:r>
            <a:r>
              <a:rPr b="1" dirty="0" lang="en-GB" smtClean="0">
                <a:solidFill>
                  <a:srgbClr val="FF0000"/>
                </a:solidFill>
                <a:latin typeface="Times New Roman" pitchFamily="18" charset="0"/>
                <a:cs typeface="Times New Roman" pitchFamily="18" charset="0"/>
              </a:rPr>
              <a:t>Regard</a:t>
            </a:r>
          </a:p>
          <a:p>
            <a:pPr>
              <a:buFont typeface="Wingdings" pitchFamily="2" charset="2"/>
              <a:buChar char="ü"/>
            </a:pPr>
            <a:r>
              <a:rPr dirty="0" lang="en-GB">
                <a:solidFill>
                  <a:srgbClr val="FF0000"/>
                </a:solidFill>
                <a:latin typeface="Times New Roman" pitchFamily="18" charset="0"/>
                <a:cs typeface="Times New Roman" pitchFamily="18" charset="0"/>
              </a:rPr>
              <a:t>Rogers defined positive regard as warmth, affection, love, and respect that comes from the significant others (parents, admired adults, friends, and teachers) in people‘s experience. </a:t>
            </a:r>
            <a:endParaRPr dirty="0" lang="en-GB" smtClean="0">
              <a:solidFill>
                <a:srgbClr val="FF0000"/>
              </a:solidFill>
              <a:latin typeface="Times New Roman" pitchFamily="18" charset="0"/>
              <a:cs typeface="Times New Roman" pitchFamily="18" charset="0"/>
            </a:endParaRPr>
          </a:p>
        </p:txBody>
      </p:sp>
    </p:spTree>
  </p:cSld>
  <p:clrMapOvr>
    <a:masterClrMapping/>
  </p:clrMapOvr>
  <p:timing/>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446" name=""/>
        <p:cNvGrpSpPr/>
        <p:nvPr/>
      </p:nvGrpSpPr>
      <p:grpSpPr>
        <a:xfrm>
          <a:off x="0" y="0"/>
          <a:ext cx="0" cy="0"/>
          <a:chOff x="0" y="0"/>
          <a:chExt cx="0" cy="0"/>
        </a:xfrm>
      </p:grpSpPr>
      <p:sp>
        <p:nvSpPr>
          <p:cNvPr id="1048844" name="Content Placeholder 2"/>
          <p:cNvSpPr>
            <a:spLocks noGrp="1"/>
          </p:cNvSpPr>
          <p:nvPr>
            <p:ph idx="1"/>
          </p:nvPr>
        </p:nvSpPr>
        <p:spPr>
          <a:xfrm>
            <a:off x="76200" y="126610"/>
            <a:ext cx="8915400" cy="6502790"/>
          </a:xfrm>
        </p:spPr>
        <p:txBody>
          <a:bodyPr>
            <a:normAutofit fontScale="92500" lnSpcReduction="10000"/>
          </a:bodyPr>
          <a:p>
            <a:pPr lvl="0">
              <a:buFont typeface="Wingdings" pitchFamily="2" charset="2"/>
              <a:buChar char="ü"/>
            </a:pPr>
            <a:r>
              <a:rPr dirty="0" sz="3000" lang="en-GB">
                <a:latin typeface="Times New Roman" pitchFamily="18" charset="0"/>
                <a:cs typeface="Times New Roman" pitchFamily="18" charset="0"/>
              </a:rPr>
              <a:t>Rogers believed that unconditioned positive regard, or love, affection and respect with no strings attached, is necessary for people to be able to explore fully all that they can achieve and become. </a:t>
            </a:r>
          </a:p>
          <a:p>
            <a:pPr lvl="0">
              <a:buFont typeface="Wingdings" pitchFamily="2" charset="2"/>
              <a:buChar char="ü"/>
            </a:pPr>
            <a:r>
              <a:rPr dirty="0" sz="3000" lang="en-GB">
                <a:latin typeface="Times New Roman" pitchFamily="18" charset="0"/>
                <a:cs typeface="Times New Roman" pitchFamily="18" charset="0"/>
              </a:rPr>
              <a:t>Unfortunately, some parents, spouses, and friends give conditional positive regard, which is love, affection, respect and warmth that depend, or seem to depend, on doing what those people want. </a:t>
            </a:r>
            <a:endParaRPr dirty="0" sz="3000" lang="en-GB" smtClean="0">
              <a:latin typeface="Times New Roman" pitchFamily="18" charset="0"/>
              <a:cs typeface="Times New Roman" pitchFamily="18" charset="0"/>
            </a:endParaRPr>
          </a:p>
          <a:p>
            <a:pPr indent="0" lvl="0" marL="0">
              <a:buNone/>
            </a:pPr>
            <a:r>
              <a:rPr b="1" dirty="0" sz="3000" lang="en-GB" smtClean="0">
                <a:solidFill>
                  <a:srgbClr val="FF0000"/>
                </a:solidFill>
                <a:latin typeface="Times New Roman" pitchFamily="18" charset="0"/>
                <a:cs typeface="Times New Roman" pitchFamily="18" charset="0"/>
              </a:rPr>
              <a:t>Learning theories</a:t>
            </a:r>
          </a:p>
          <a:p>
            <a:pPr lvl="0">
              <a:buFont typeface="Wingdings" pitchFamily="2" charset="2"/>
              <a:buChar char="§"/>
            </a:pPr>
            <a:r>
              <a:rPr dirty="0" sz="3000" lang="en-GB" smtClean="0">
                <a:latin typeface="Times New Roman" pitchFamily="18" charset="0"/>
                <a:cs typeface="Times New Roman" pitchFamily="18" charset="0"/>
              </a:rPr>
              <a:t>External sanctions regulate personality</a:t>
            </a:r>
          </a:p>
          <a:p>
            <a:pPr indent="0" lvl="0" marL="0">
              <a:buNone/>
            </a:pPr>
            <a:r>
              <a:rPr b="1" dirty="0" sz="3000" lang="en-GB" smtClean="0">
                <a:solidFill>
                  <a:srgbClr val="FF0000"/>
                </a:solidFill>
                <a:latin typeface="Times New Roman" pitchFamily="18" charset="0"/>
                <a:cs typeface="Times New Roman" pitchFamily="18" charset="0"/>
              </a:rPr>
              <a:t>Social cognitive theories</a:t>
            </a:r>
          </a:p>
          <a:p>
            <a:pPr lvl="0">
              <a:buFont typeface="Wingdings" pitchFamily="2" charset="2"/>
              <a:buChar char="§"/>
            </a:pPr>
            <a:r>
              <a:rPr dirty="0" sz="3000" lang="en-GB" smtClean="0">
                <a:latin typeface="Times New Roman" pitchFamily="18" charset="0"/>
                <a:cs typeface="Times New Roman" pitchFamily="18" charset="0"/>
              </a:rPr>
              <a:t>Individuals actively </a:t>
            </a:r>
            <a:r>
              <a:rPr dirty="0" sz="3000" lang="en-GB" smtClean="0">
                <a:solidFill>
                  <a:srgbClr val="00B050"/>
                </a:solidFill>
                <a:latin typeface="Times New Roman" pitchFamily="18" charset="0"/>
                <a:cs typeface="Times New Roman" pitchFamily="18" charset="0"/>
              </a:rPr>
              <a:t>organize and interpret their environment or experience</a:t>
            </a:r>
            <a:r>
              <a:rPr dirty="0" sz="3000" lang="en-GB" smtClean="0">
                <a:latin typeface="Times New Roman" pitchFamily="18" charset="0"/>
                <a:cs typeface="Times New Roman" pitchFamily="18" charset="0"/>
              </a:rPr>
              <a:t>, and </a:t>
            </a:r>
            <a:r>
              <a:rPr dirty="0" sz="3000" lang="en-GB" smtClean="0">
                <a:solidFill>
                  <a:srgbClr val="FFC000"/>
                </a:solidFill>
                <a:latin typeface="Times New Roman" pitchFamily="18" charset="0"/>
                <a:cs typeface="Times New Roman" pitchFamily="18" charset="0"/>
              </a:rPr>
              <a:t>their interpretation of situations and events influences their behaviour and personality</a:t>
            </a:r>
            <a:endParaRPr dirty="0" sz="3000" lang="en-GB">
              <a:solidFill>
                <a:srgbClr val="FFC000"/>
              </a:solidFill>
              <a:latin typeface="Times New Roman" pitchFamily="18" charset="0"/>
              <a:cs typeface="Times New Roman" pitchFamily="18" charset="0"/>
            </a:endParaRPr>
          </a:p>
          <a:p>
            <a:endParaRPr dirty="0" lang="en-GB"/>
          </a:p>
        </p:txBody>
      </p:sp>
    </p:spTree>
  </p:cSld>
  <p:clrMapOvr>
    <a:masterClrMapping/>
  </p:clrMapOvr>
  <p:timing/>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447" name=""/>
        <p:cNvGrpSpPr/>
        <p:nvPr/>
      </p:nvGrpSpPr>
      <p:grpSpPr>
        <a:xfrm>
          <a:off x="0" y="0"/>
          <a:ext cx="0" cy="0"/>
          <a:chOff x="0" y="0"/>
          <a:chExt cx="0" cy="0"/>
        </a:xfrm>
      </p:grpSpPr>
      <p:sp>
        <p:nvSpPr>
          <p:cNvPr id="1048845" name="Title 1"/>
          <p:cNvSpPr>
            <a:spLocks noGrp="1"/>
          </p:cNvSpPr>
          <p:nvPr>
            <p:ph type="title"/>
          </p:nvPr>
        </p:nvSpPr>
        <p:spPr>
          <a:xfrm>
            <a:off x="152400" y="274638"/>
            <a:ext cx="8839200" cy="1401762"/>
          </a:xfrm>
        </p:spPr>
        <p:txBody>
          <a:bodyPr>
            <a:normAutofit/>
          </a:bodyPr>
          <a:p>
            <a:r>
              <a:rPr dirty="0" lang="en-GB">
                <a:solidFill>
                  <a:srgbClr val="FF0000"/>
                </a:solidFill>
                <a:latin typeface="Algerian" pitchFamily="82" charset="0"/>
              </a:rPr>
              <a:t>CHAPTER SEVEN </a:t>
            </a:r>
          </a:p>
        </p:txBody>
      </p:sp>
      <p:sp>
        <p:nvSpPr>
          <p:cNvPr id="1048846" name="Content Placeholder 2"/>
          <p:cNvSpPr>
            <a:spLocks noGrp="1"/>
          </p:cNvSpPr>
          <p:nvPr>
            <p:ph idx="1"/>
          </p:nvPr>
        </p:nvSpPr>
        <p:spPr>
          <a:xfrm>
            <a:off x="76200" y="2209800"/>
            <a:ext cx="8991600" cy="4495800"/>
          </a:xfrm>
        </p:spPr>
        <p:txBody>
          <a:bodyPr>
            <a:normAutofit/>
          </a:bodyPr>
          <a:p>
            <a:pPr algn="ctr" indent="0" marL="0">
              <a:buNone/>
            </a:pPr>
            <a:endParaRPr dirty="0" lang="en-GB" smtClean="0">
              <a:solidFill>
                <a:srgbClr val="00B050"/>
              </a:solidFill>
              <a:latin typeface="Times New Roman" pitchFamily="18" charset="0"/>
              <a:cs typeface="Times New Roman" pitchFamily="18" charset="0"/>
            </a:endParaRPr>
          </a:p>
          <a:p>
            <a:pPr algn="ctr" indent="0" marL="0">
              <a:buNone/>
            </a:pPr>
            <a:r>
              <a:rPr dirty="0" sz="3600" lang="en-GB" smtClean="0">
                <a:solidFill>
                  <a:srgbClr val="00B050"/>
                </a:solidFill>
                <a:latin typeface="Algerian" pitchFamily="82" charset="0"/>
                <a:cs typeface="Times New Roman" pitchFamily="18" charset="0"/>
              </a:rPr>
              <a:t>PSYCHOLOGICAL </a:t>
            </a:r>
            <a:r>
              <a:rPr dirty="0" sz="3600" lang="en-GB">
                <a:solidFill>
                  <a:srgbClr val="00B050"/>
                </a:solidFill>
                <a:latin typeface="Algerian" pitchFamily="82" charset="0"/>
                <a:cs typeface="Times New Roman" pitchFamily="18" charset="0"/>
              </a:rPr>
              <a:t>DISORDERS AND </a:t>
            </a:r>
            <a:r>
              <a:rPr dirty="0" sz="3600" lang="en-GB" smtClean="0">
                <a:solidFill>
                  <a:srgbClr val="00B050"/>
                </a:solidFill>
                <a:latin typeface="Algerian" pitchFamily="82" charset="0"/>
                <a:cs typeface="Times New Roman" pitchFamily="18" charset="0"/>
              </a:rPr>
              <a:t>TREATMENT TECHNIQUES</a:t>
            </a:r>
            <a:r>
              <a:rPr dirty="0" sz="3600" lang="en-GB" smtClean="0">
                <a:solidFill>
                  <a:srgbClr val="00B050"/>
                </a:solidFill>
                <a:latin typeface="Algerian" pitchFamily="82" charset="0"/>
              </a:rPr>
              <a:t> </a:t>
            </a:r>
          </a:p>
          <a:p>
            <a:pPr algn="ctr" indent="0" marL="0">
              <a:buNone/>
            </a:pPr>
            <a:endParaRPr dirty="0" lang="en-GB" smtClean="0"/>
          </a:p>
        </p:txBody>
      </p:sp>
    </p:spTree>
  </p:cSld>
  <p:clrMapOvr>
    <a:masterClrMapping/>
  </p:clrMapOvr>
  <p:timing/>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448" name=""/>
        <p:cNvGrpSpPr/>
        <p:nvPr/>
      </p:nvGrpSpPr>
      <p:grpSpPr>
        <a:xfrm>
          <a:off x="0" y="0"/>
          <a:ext cx="0" cy="0"/>
          <a:chOff x="0" y="0"/>
          <a:chExt cx="0" cy="0"/>
        </a:xfrm>
      </p:grpSpPr>
      <p:sp>
        <p:nvSpPr>
          <p:cNvPr id="1048847" name="Content Placeholder 2"/>
          <p:cNvSpPr>
            <a:spLocks noGrp="1"/>
          </p:cNvSpPr>
          <p:nvPr>
            <p:ph idx="1"/>
          </p:nvPr>
        </p:nvSpPr>
        <p:spPr>
          <a:xfrm>
            <a:off x="152400" y="152400"/>
            <a:ext cx="8839200" cy="6553200"/>
          </a:xfrm>
        </p:spPr>
        <p:txBody>
          <a:bodyPr>
            <a:normAutofit lnSpcReduction="10000"/>
          </a:bodyPr>
          <a:p>
            <a:pPr algn="ctr" indent="0" lvl="0" marL="0">
              <a:buNone/>
            </a:pPr>
            <a:r>
              <a:rPr dirty="0" sz="3600" lang="en-GB">
                <a:solidFill>
                  <a:prstClr val="black"/>
                </a:solidFill>
                <a:latin typeface="Times New Roman" pitchFamily="18" charset="0"/>
                <a:cs typeface="Times New Roman" pitchFamily="18" charset="0"/>
              </a:rPr>
              <a:t>Learning Outcomes </a:t>
            </a:r>
          </a:p>
          <a:p>
            <a:pPr indent="0" lvl="0" marL="0">
              <a:buNone/>
            </a:pPr>
            <a:r>
              <a:rPr dirty="0" lang="en-GB">
                <a:solidFill>
                  <a:prstClr val="black"/>
                </a:solidFill>
                <a:latin typeface="Times New Roman" pitchFamily="18" charset="0"/>
                <a:cs typeface="Times New Roman" pitchFamily="18" charset="0"/>
              </a:rPr>
              <a:t>At the end of this unit, you are expected to: </a:t>
            </a:r>
          </a:p>
          <a:p>
            <a:pPr indent="-258763" lvl="0">
              <a:buFont typeface="Wingdings" pitchFamily="2" charset="2"/>
              <a:buChar char="v"/>
            </a:pPr>
            <a:r>
              <a:rPr dirty="0" lang="en-GB">
                <a:solidFill>
                  <a:prstClr val="black"/>
                </a:solidFill>
                <a:latin typeface="Times New Roman" pitchFamily="18" charset="0"/>
                <a:cs typeface="Times New Roman" pitchFamily="18" charset="0"/>
              </a:rPr>
              <a:t>Describe how psychological disorders are defined, as well as the inherent difficulties in doing so.</a:t>
            </a:r>
          </a:p>
          <a:p>
            <a:pPr indent="-258763" lvl="0">
              <a:buFont typeface="Wingdings" pitchFamily="2" charset="2"/>
              <a:buChar char="v"/>
            </a:pPr>
            <a:r>
              <a:rPr dirty="0" lang="en-GB">
                <a:solidFill>
                  <a:prstClr val="black"/>
                </a:solidFill>
                <a:latin typeface="Times New Roman" pitchFamily="18" charset="0"/>
                <a:cs typeface="Times New Roman" pitchFamily="18" charset="0"/>
              </a:rPr>
              <a:t>Identify the nature of Psychological disorders.</a:t>
            </a:r>
          </a:p>
          <a:p>
            <a:pPr indent="-258763" lvl="0">
              <a:buFont typeface="Wingdings" pitchFamily="2" charset="2"/>
              <a:buChar char="v"/>
            </a:pPr>
            <a:r>
              <a:rPr dirty="0" lang="en-GB">
                <a:solidFill>
                  <a:prstClr val="black"/>
                </a:solidFill>
                <a:latin typeface="Times New Roman" pitchFamily="18" charset="0"/>
                <a:cs typeface="Times New Roman" pitchFamily="18" charset="0"/>
              </a:rPr>
              <a:t>Explain the causes of psychological disorders.</a:t>
            </a:r>
          </a:p>
          <a:p>
            <a:pPr indent="-258763" lvl="0">
              <a:buFont typeface="Wingdings" pitchFamily="2" charset="2"/>
              <a:buChar char="v"/>
            </a:pPr>
            <a:r>
              <a:rPr dirty="0" lang="en-GB">
                <a:solidFill>
                  <a:prstClr val="black"/>
                </a:solidFill>
                <a:latin typeface="Times New Roman" pitchFamily="18" charset="0"/>
                <a:cs typeface="Times New Roman" pitchFamily="18" charset="0"/>
              </a:rPr>
              <a:t>Identify the different types, characteristic features of psychological disorders.</a:t>
            </a:r>
          </a:p>
          <a:p>
            <a:pPr indent="-258763" lvl="0">
              <a:buFont typeface="Wingdings" pitchFamily="2" charset="2"/>
              <a:buChar char="v"/>
            </a:pPr>
            <a:r>
              <a:rPr dirty="0" lang="en-GB">
                <a:solidFill>
                  <a:prstClr val="black"/>
                </a:solidFill>
                <a:latin typeface="Times New Roman" pitchFamily="18" charset="0"/>
                <a:cs typeface="Times New Roman" pitchFamily="18" charset="0"/>
              </a:rPr>
              <a:t>Explain different theories to explain the nature of abnormality.</a:t>
            </a:r>
          </a:p>
          <a:p>
            <a:pPr indent="-258763" lvl="0">
              <a:buFont typeface="Wingdings" pitchFamily="2" charset="2"/>
              <a:buChar char="v"/>
            </a:pPr>
            <a:r>
              <a:rPr dirty="0" lang="en-GB">
                <a:solidFill>
                  <a:prstClr val="black"/>
                </a:solidFill>
                <a:latin typeface="Times New Roman" pitchFamily="18" charset="0"/>
                <a:cs typeface="Times New Roman" pitchFamily="18" charset="0"/>
              </a:rPr>
              <a:t>Discuss the treatment techniques. </a:t>
            </a:r>
          </a:p>
          <a:p>
            <a:endParaRPr dirty="0" lang="en-GB"/>
          </a:p>
        </p:txBody>
      </p:sp>
    </p:spTree>
  </p:cSld>
  <p:clrMapOvr>
    <a:masterClrMapping/>
  </p:clrMapOvr>
  <p:timing/>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449" name=""/>
        <p:cNvGrpSpPr/>
        <p:nvPr/>
      </p:nvGrpSpPr>
      <p:grpSpPr>
        <a:xfrm>
          <a:off x="0" y="0"/>
          <a:ext cx="0" cy="0"/>
          <a:chOff x="0" y="0"/>
          <a:chExt cx="0" cy="0"/>
        </a:xfrm>
      </p:grpSpPr>
      <p:sp>
        <p:nvSpPr>
          <p:cNvPr id="1048848" name="Title 1"/>
          <p:cNvSpPr>
            <a:spLocks noGrp="1"/>
          </p:cNvSpPr>
          <p:nvPr>
            <p:ph type="title"/>
          </p:nvPr>
        </p:nvSpPr>
        <p:spPr>
          <a:xfrm>
            <a:off x="0" y="0"/>
            <a:ext cx="9144000" cy="838200"/>
          </a:xfrm>
        </p:spPr>
        <p:txBody>
          <a:bodyPr>
            <a:normAutofit/>
          </a:bodyPr>
          <a:p>
            <a:r>
              <a:rPr dirty="0" lang="en-GB" smtClean="0">
                <a:solidFill>
                  <a:srgbClr val="FF0000"/>
                </a:solidFill>
                <a:latin typeface="Times New Roman" pitchFamily="18" charset="0"/>
                <a:cs typeface="Times New Roman" pitchFamily="18" charset="0"/>
              </a:rPr>
              <a:t>Nature of Psychological disorders</a:t>
            </a:r>
            <a:endParaRPr dirty="0" lang="en-GB">
              <a:solidFill>
                <a:srgbClr val="FF0000"/>
              </a:solidFill>
              <a:latin typeface="Times New Roman" pitchFamily="18" charset="0"/>
              <a:cs typeface="Times New Roman" pitchFamily="18" charset="0"/>
            </a:endParaRPr>
          </a:p>
        </p:txBody>
      </p:sp>
      <p:sp>
        <p:nvSpPr>
          <p:cNvPr id="1048849" name="Content Placeholder 2"/>
          <p:cNvSpPr>
            <a:spLocks noGrp="1"/>
          </p:cNvSpPr>
          <p:nvPr>
            <p:ph idx="1"/>
          </p:nvPr>
        </p:nvSpPr>
        <p:spPr>
          <a:xfrm>
            <a:off x="76200" y="914400"/>
            <a:ext cx="8991600" cy="5791200"/>
          </a:xfrm>
        </p:spPr>
        <p:txBody>
          <a:bodyPr>
            <a:normAutofit fontScale="85000" lnSpcReduction="10000"/>
          </a:bodyPr>
          <a:p>
            <a:r>
              <a:rPr dirty="0" lang="en-GB">
                <a:latin typeface="Times New Roman" pitchFamily="18" charset="0"/>
                <a:cs typeface="Times New Roman" pitchFamily="18" charset="0"/>
              </a:rPr>
              <a:t>A psychological disorder is an </a:t>
            </a:r>
            <a:r>
              <a:rPr dirty="0" lang="en-GB" smtClean="0">
                <a:latin typeface="Times New Roman" pitchFamily="18" charset="0"/>
                <a:cs typeface="Times New Roman" pitchFamily="18" charset="0"/>
              </a:rPr>
              <a:t>on-going </a:t>
            </a:r>
            <a:r>
              <a:rPr dirty="0" lang="en-GB">
                <a:latin typeface="Times New Roman" pitchFamily="18" charset="0"/>
                <a:cs typeface="Times New Roman" pitchFamily="18" charset="0"/>
              </a:rPr>
              <a:t>dysfunctional pattern of thought, emotion, and </a:t>
            </a:r>
            <a:r>
              <a:rPr dirty="0" lang="en-GB" smtClean="0">
                <a:latin typeface="Times New Roman" pitchFamily="18" charset="0"/>
                <a:cs typeface="Times New Roman" pitchFamily="18" charset="0"/>
              </a:rPr>
              <a:t>behaviour </a:t>
            </a:r>
            <a:r>
              <a:rPr dirty="0" lang="en-GB">
                <a:latin typeface="Times New Roman" pitchFamily="18" charset="0"/>
                <a:cs typeface="Times New Roman" pitchFamily="18" charset="0"/>
              </a:rPr>
              <a:t>that causes significant distress, and that is considered deviant in that person’s culture or society (Butcher, </a:t>
            </a:r>
            <a:r>
              <a:rPr dirty="0" lang="en-GB" err="1">
                <a:latin typeface="Times New Roman" pitchFamily="18" charset="0"/>
                <a:cs typeface="Times New Roman" pitchFamily="18" charset="0"/>
              </a:rPr>
              <a:t>Mineka</a:t>
            </a:r>
            <a:r>
              <a:rPr dirty="0" lang="en-GB">
                <a:latin typeface="Times New Roman" pitchFamily="18" charset="0"/>
                <a:cs typeface="Times New Roman" pitchFamily="18" charset="0"/>
              </a:rPr>
              <a:t>, &amp; Hooley, 2007</a:t>
            </a:r>
            <a:r>
              <a:rPr dirty="0" lang="en-GB" smtClean="0">
                <a:latin typeface="Times New Roman" pitchFamily="18" charset="0"/>
                <a:cs typeface="Times New Roman" pitchFamily="18" charset="0"/>
              </a:rPr>
              <a:t>).</a:t>
            </a:r>
          </a:p>
          <a:p>
            <a:pPr indent="0" marL="0">
              <a:buNone/>
            </a:pPr>
            <a:r>
              <a:rPr dirty="0" lang="en-GB" smtClean="0">
                <a:latin typeface="Times New Roman" pitchFamily="18" charset="0"/>
                <a:cs typeface="Times New Roman" pitchFamily="18" charset="0"/>
              </a:rPr>
              <a:t>The </a:t>
            </a:r>
            <a:r>
              <a:rPr dirty="0" lang="en-GB">
                <a:latin typeface="Times New Roman" pitchFamily="18" charset="0"/>
                <a:cs typeface="Times New Roman" pitchFamily="18" charset="0"/>
              </a:rPr>
              <a:t>criteria used for determining a</a:t>
            </a:r>
            <a:r>
              <a:rPr dirty="0" lang="en-GB" smtClean="0">
                <a:latin typeface="Times New Roman" pitchFamily="18" charset="0"/>
                <a:cs typeface="Times New Roman" pitchFamily="18" charset="0"/>
              </a:rPr>
              <a:t> </a:t>
            </a:r>
            <a:r>
              <a:rPr dirty="0" lang="en-GB">
                <a:latin typeface="Times New Roman" pitchFamily="18" charset="0"/>
                <a:cs typeface="Times New Roman" pitchFamily="18" charset="0"/>
              </a:rPr>
              <a:t>person has a psychological problem /</a:t>
            </a:r>
            <a:r>
              <a:rPr dirty="0" lang="en-GB" smtClean="0">
                <a:latin typeface="Times New Roman" pitchFamily="18" charset="0"/>
                <a:cs typeface="Times New Roman" pitchFamily="18" charset="0"/>
              </a:rPr>
              <a:t>disorder </a:t>
            </a:r>
            <a:endParaRPr dirty="0" lang="en-GB">
              <a:latin typeface="Times New Roman" pitchFamily="18" charset="0"/>
              <a:cs typeface="Times New Roman" pitchFamily="18" charset="0"/>
            </a:endParaRPr>
          </a:p>
          <a:p>
            <a:pPr indent="-514350" marL="514350">
              <a:buFont typeface="+mj-lt"/>
              <a:buAutoNum type="arabicPeriod"/>
            </a:pPr>
            <a:r>
              <a:rPr b="1" dirty="0" lang="en-GB" smtClean="0">
                <a:latin typeface="Times New Roman" pitchFamily="18" charset="0"/>
                <a:cs typeface="Times New Roman" pitchFamily="18" charset="0"/>
              </a:rPr>
              <a:t>Abnormality</a:t>
            </a:r>
          </a:p>
          <a:p>
            <a:pPr indent="-450850" marL="717550">
              <a:buFont typeface="Wingdings" pitchFamily="2" charset="2"/>
              <a:buChar char="ü"/>
            </a:pPr>
            <a:r>
              <a:rPr b="1" dirty="0" lang="en-GB">
                <a:latin typeface="Times New Roman" pitchFamily="18" charset="0"/>
                <a:cs typeface="Times New Roman" pitchFamily="18" charset="0"/>
              </a:rPr>
              <a:t> </a:t>
            </a:r>
            <a:r>
              <a:rPr dirty="0" lang="en-GB">
                <a:latin typeface="Times New Roman" pitchFamily="18" charset="0"/>
                <a:cs typeface="Times New Roman" pitchFamily="18" charset="0"/>
              </a:rPr>
              <a:t>Abnormal </a:t>
            </a:r>
            <a:r>
              <a:rPr dirty="0" lang="en-GB" smtClean="0">
                <a:latin typeface="Times New Roman" pitchFamily="18" charset="0"/>
                <a:cs typeface="Times New Roman" pitchFamily="18" charset="0"/>
              </a:rPr>
              <a:t>behaviour </a:t>
            </a:r>
            <a:r>
              <a:rPr dirty="0" lang="en-GB">
                <a:latin typeface="Times New Roman" pitchFamily="18" charset="0"/>
                <a:cs typeface="Times New Roman" pitchFamily="18" charset="0"/>
              </a:rPr>
              <a:t>is a </a:t>
            </a:r>
            <a:r>
              <a:rPr dirty="0" lang="en-GB" smtClean="0">
                <a:latin typeface="Times New Roman" pitchFamily="18" charset="0"/>
                <a:cs typeface="Times New Roman" pitchFamily="18" charset="0"/>
              </a:rPr>
              <a:t>behaviour </a:t>
            </a:r>
            <a:r>
              <a:rPr dirty="0" lang="en-GB">
                <a:latin typeface="Times New Roman" pitchFamily="18" charset="0"/>
                <a:cs typeface="Times New Roman" pitchFamily="18" charset="0"/>
              </a:rPr>
              <a:t>that deviates from the </a:t>
            </a:r>
            <a:r>
              <a:rPr dirty="0" lang="en-GB" smtClean="0">
                <a:latin typeface="Times New Roman" pitchFamily="18" charset="0"/>
                <a:cs typeface="Times New Roman" pitchFamily="18" charset="0"/>
              </a:rPr>
              <a:t>behaviour </a:t>
            </a:r>
            <a:r>
              <a:rPr dirty="0" lang="en-GB">
                <a:latin typeface="Times New Roman" pitchFamily="18" charset="0"/>
                <a:cs typeface="Times New Roman" pitchFamily="18" charset="0"/>
              </a:rPr>
              <a:t>of the </a:t>
            </a:r>
            <a:r>
              <a:rPr dirty="0" lang="en-GB" smtClean="0">
                <a:latin typeface="Times New Roman" pitchFamily="18" charset="0"/>
                <a:cs typeface="Times New Roman" pitchFamily="18" charset="0"/>
              </a:rPr>
              <a:t>‘</a:t>
            </a:r>
            <a:r>
              <a:rPr dirty="0" lang="en-GB" smtClean="0">
                <a:solidFill>
                  <a:srgbClr val="FF0000"/>
                </a:solidFill>
                <a:latin typeface="Times New Roman" pitchFamily="18" charset="0"/>
                <a:cs typeface="Times New Roman" pitchFamily="18" charset="0"/>
              </a:rPr>
              <a:t>typical’ person, and </a:t>
            </a:r>
            <a:r>
              <a:rPr dirty="0" lang="en-GB">
                <a:solidFill>
                  <a:srgbClr val="FF0000"/>
                </a:solidFill>
                <a:latin typeface="Times New Roman" pitchFamily="18" charset="0"/>
                <a:cs typeface="Times New Roman" pitchFamily="18" charset="0"/>
              </a:rPr>
              <a:t>the norm. </a:t>
            </a:r>
            <a:endParaRPr dirty="0" lang="en-GB" smtClean="0">
              <a:solidFill>
                <a:srgbClr val="FF0000"/>
              </a:solidFill>
              <a:latin typeface="Times New Roman" pitchFamily="18" charset="0"/>
              <a:cs typeface="Times New Roman" pitchFamily="18" charset="0"/>
            </a:endParaRPr>
          </a:p>
          <a:p>
            <a:pPr indent="-450850" marL="717550">
              <a:buFont typeface="Wingdings" pitchFamily="2" charset="2"/>
              <a:buChar char="ü"/>
            </a:pPr>
            <a:r>
              <a:rPr dirty="0" lang="en-GB">
                <a:latin typeface="Times New Roman" pitchFamily="18" charset="0"/>
                <a:cs typeface="Times New Roman" pitchFamily="18" charset="0"/>
              </a:rPr>
              <a:t>When someone behaves in culturally unacceptable ways and the </a:t>
            </a:r>
            <a:r>
              <a:rPr dirty="0" lang="en-GB" smtClean="0">
                <a:latin typeface="Times New Roman" pitchFamily="18" charset="0"/>
                <a:cs typeface="Times New Roman" pitchFamily="18" charset="0"/>
              </a:rPr>
              <a:t>behaviours </a:t>
            </a:r>
            <a:r>
              <a:rPr dirty="0" lang="en-GB">
                <a:latin typeface="Times New Roman" pitchFamily="18" charset="0"/>
                <a:cs typeface="Times New Roman" pitchFamily="18" charset="0"/>
              </a:rPr>
              <a:t>he/she exhibit violates the norm, standards, rules and regulations of the society, this person is most likely to have a psychological problem.</a:t>
            </a:r>
          </a:p>
        </p:txBody>
      </p:sp>
    </p:spTree>
  </p:cSld>
  <p:clrMapOvr>
    <a:masterClrMapping/>
  </p:clrMapOvr>
  <p:timing/>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450" name=""/>
        <p:cNvGrpSpPr/>
        <p:nvPr/>
      </p:nvGrpSpPr>
      <p:grpSpPr>
        <a:xfrm>
          <a:off x="0" y="0"/>
          <a:ext cx="0" cy="0"/>
          <a:chOff x="0" y="0"/>
          <a:chExt cx="0" cy="0"/>
        </a:xfrm>
      </p:grpSpPr>
      <p:sp>
        <p:nvSpPr>
          <p:cNvPr id="1048850" name="Content Placeholder 2"/>
          <p:cNvSpPr>
            <a:spLocks noGrp="1"/>
          </p:cNvSpPr>
          <p:nvPr>
            <p:ph idx="1"/>
          </p:nvPr>
        </p:nvSpPr>
        <p:spPr>
          <a:xfrm>
            <a:off x="76200" y="228600"/>
            <a:ext cx="8991600" cy="6477000"/>
          </a:xfrm>
        </p:spPr>
        <p:txBody>
          <a:bodyPr/>
          <a:p>
            <a:pPr>
              <a:buFont typeface="Wingdings" pitchFamily="2" charset="2"/>
              <a:buChar char="ü"/>
            </a:pPr>
            <a:r>
              <a:rPr dirty="0" lang="en-GB">
                <a:latin typeface="Times New Roman" pitchFamily="18" charset="0"/>
                <a:cs typeface="Times New Roman" pitchFamily="18" charset="0"/>
              </a:rPr>
              <a:t>Only abnormal </a:t>
            </a:r>
            <a:r>
              <a:rPr dirty="0" lang="en-GB" smtClean="0">
                <a:latin typeface="Times New Roman" pitchFamily="18" charset="0"/>
                <a:cs typeface="Times New Roman" pitchFamily="18" charset="0"/>
              </a:rPr>
              <a:t>behaviour </a:t>
            </a:r>
            <a:r>
              <a:rPr dirty="0" lang="en-GB">
                <a:latin typeface="Times New Roman" pitchFamily="18" charset="0"/>
                <a:cs typeface="Times New Roman" pitchFamily="18" charset="0"/>
              </a:rPr>
              <a:t>cannot be sufficient for the diagnosis of psychological problem</a:t>
            </a:r>
            <a:r>
              <a:rPr dirty="0" lang="en-GB" smtClean="0">
                <a:latin typeface="Times New Roman" pitchFamily="18" charset="0"/>
                <a:cs typeface="Times New Roman" pitchFamily="18" charset="0"/>
              </a:rPr>
              <a:t>.</a:t>
            </a:r>
          </a:p>
          <a:p>
            <a:pPr>
              <a:buFont typeface="Wingdings" pitchFamily="2" charset="2"/>
              <a:buChar char="ü"/>
            </a:pPr>
            <a:r>
              <a:rPr dirty="0" lang="en-GB">
                <a:latin typeface="Times New Roman" pitchFamily="18" charset="0"/>
                <a:cs typeface="Times New Roman" pitchFamily="18" charset="0"/>
              </a:rPr>
              <a:t> Hence, we need to consider the context in which a person‘s </a:t>
            </a:r>
            <a:r>
              <a:rPr dirty="0" lang="en-GB" smtClean="0">
                <a:latin typeface="Times New Roman" pitchFamily="18" charset="0"/>
                <a:cs typeface="Times New Roman" pitchFamily="18" charset="0"/>
              </a:rPr>
              <a:t>behaviour </a:t>
            </a:r>
            <a:r>
              <a:rPr dirty="0" lang="en-GB">
                <a:latin typeface="Times New Roman" pitchFamily="18" charset="0"/>
                <a:cs typeface="Times New Roman" pitchFamily="18" charset="0"/>
              </a:rPr>
              <a:t>happens. </a:t>
            </a:r>
            <a:endParaRPr dirty="0" lang="en-GB" smtClean="0">
              <a:latin typeface="Times New Roman" pitchFamily="18" charset="0"/>
              <a:cs typeface="Times New Roman" pitchFamily="18" charset="0"/>
            </a:endParaRPr>
          </a:p>
          <a:p>
            <a:pPr indent="0" marL="0">
              <a:buNone/>
            </a:pPr>
            <a:r>
              <a:rPr dirty="0" lang="en-GB">
                <a:latin typeface="Times New Roman" pitchFamily="18" charset="0"/>
                <a:cs typeface="Times New Roman" pitchFamily="18" charset="0"/>
              </a:rPr>
              <a:t>2. </a:t>
            </a:r>
            <a:r>
              <a:rPr b="1" dirty="0" lang="en-GB" err="1" smtClean="0">
                <a:latin typeface="Times New Roman" pitchFamily="18" charset="0"/>
                <a:cs typeface="Times New Roman" pitchFamily="18" charset="0"/>
              </a:rPr>
              <a:t>Maladaptiveness</a:t>
            </a:r>
            <a:endParaRPr b="1" dirty="0" lang="en-GB" smtClean="0">
              <a:latin typeface="Times New Roman" pitchFamily="18" charset="0"/>
              <a:cs typeface="Times New Roman" pitchFamily="18" charset="0"/>
            </a:endParaRPr>
          </a:p>
          <a:p>
            <a:pPr>
              <a:buFont typeface="Wingdings" pitchFamily="2" charset="2"/>
              <a:buChar char="Ø"/>
            </a:pPr>
            <a:r>
              <a:rPr dirty="0" lang="en-GB">
                <a:latin typeface="Times New Roman" pitchFamily="18" charset="0"/>
                <a:cs typeface="Times New Roman" pitchFamily="18" charset="0"/>
              </a:rPr>
              <a:t>Maladaptive </a:t>
            </a:r>
            <a:r>
              <a:rPr dirty="0" lang="en-GB" smtClean="0">
                <a:latin typeface="Times New Roman" pitchFamily="18" charset="0"/>
                <a:cs typeface="Times New Roman" pitchFamily="18" charset="0"/>
              </a:rPr>
              <a:t>behaviour  </a:t>
            </a:r>
            <a:r>
              <a:rPr dirty="0" lang="en-GB">
                <a:latin typeface="Times New Roman" pitchFamily="18" charset="0"/>
                <a:cs typeface="Times New Roman" pitchFamily="18" charset="0"/>
              </a:rPr>
              <a:t>creates a social, personal and occupational problem on those who exhibit the </a:t>
            </a:r>
            <a:r>
              <a:rPr dirty="0" lang="en-GB" smtClean="0">
                <a:latin typeface="Times New Roman" pitchFamily="18" charset="0"/>
                <a:cs typeface="Times New Roman" pitchFamily="18" charset="0"/>
              </a:rPr>
              <a:t>behaviours.</a:t>
            </a:r>
          </a:p>
          <a:p>
            <a:pPr>
              <a:buFont typeface="Wingdings" pitchFamily="2" charset="2"/>
              <a:buChar char="Ø"/>
            </a:pPr>
            <a:r>
              <a:rPr dirty="0" lang="en-GB" smtClean="0">
                <a:latin typeface="Times New Roman" pitchFamily="18" charset="0"/>
                <a:cs typeface="Times New Roman" pitchFamily="18" charset="0"/>
              </a:rPr>
              <a:t>These behaviours </a:t>
            </a:r>
            <a:r>
              <a:rPr dirty="0" lang="en-GB">
                <a:latin typeface="Times New Roman" pitchFamily="18" charset="0"/>
                <a:cs typeface="Times New Roman" pitchFamily="18" charset="0"/>
              </a:rPr>
              <a:t>seriously disrupt the day-to-day activities of individuals that can increase the problem more. </a:t>
            </a:r>
          </a:p>
        </p:txBody>
      </p:sp>
    </p:spTree>
  </p:cSld>
  <p:clrMapOvr>
    <a:masterClrMapping/>
  </p:clrMapOvr>
  <p:timing/>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451" name=""/>
        <p:cNvGrpSpPr/>
        <p:nvPr/>
      </p:nvGrpSpPr>
      <p:grpSpPr>
        <a:xfrm>
          <a:off x="0" y="0"/>
          <a:ext cx="0" cy="0"/>
          <a:chOff x="0" y="0"/>
          <a:chExt cx="0" cy="0"/>
        </a:xfrm>
      </p:grpSpPr>
      <p:sp>
        <p:nvSpPr>
          <p:cNvPr id="1048851" name="Content Placeholder 2"/>
          <p:cNvSpPr>
            <a:spLocks noGrp="1"/>
          </p:cNvSpPr>
          <p:nvPr>
            <p:ph idx="1"/>
          </p:nvPr>
        </p:nvSpPr>
        <p:spPr>
          <a:xfrm>
            <a:off x="152400" y="228600"/>
            <a:ext cx="8915400" cy="6400800"/>
          </a:xfrm>
        </p:spPr>
        <p:txBody>
          <a:bodyPr>
            <a:normAutofit fontScale="92500" lnSpcReduction="10000"/>
          </a:bodyPr>
          <a:p>
            <a:pPr indent="0" marL="0">
              <a:buNone/>
            </a:pPr>
            <a:r>
              <a:rPr dirty="0" lang="en-GB">
                <a:latin typeface="Times New Roman" pitchFamily="18" charset="0"/>
                <a:cs typeface="Times New Roman" pitchFamily="18" charset="0"/>
              </a:rPr>
              <a:t>3</a:t>
            </a:r>
            <a:r>
              <a:rPr b="1" dirty="0" lang="en-GB">
                <a:latin typeface="Times New Roman" pitchFamily="18" charset="0"/>
                <a:cs typeface="Times New Roman" pitchFamily="18" charset="0"/>
              </a:rPr>
              <a:t>. Personal Distress </a:t>
            </a:r>
            <a:endParaRPr b="1" dirty="0" lang="en-GB" smtClean="0">
              <a:latin typeface="Times New Roman" pitchFamily="18" charset="0"/>
              <a:cs typeface="Times New Roman" pitchFamily="18" charset="0"/>
            </a:endParaRPr>
          </a:p>
          <a:p>
            <a:pPr>
              <a:buFont typeface="Wingdings" pitchFamily="2" charset="2"/>
              <a:buChar char="ü"/>
            </a:pPr>
            <a:r>
              <a:rPr dirty="0" lang="en-GB">
                <a:latin typeface="Times New Roman" pitchFamily="18" charset="0"/>
                <a:cs typeface="Times New Roman" pitchFamily="18" charset="0"/>
              </a:rPr>
              <a:t>Our subjective feelings of anxiety, stress, tension and other unpleasant emotions determine whether we have a psychological disorder</a:t>
            </a:r>
            <a:r>
              <a:rPr dirty="0" lang="en-GB" smtClean="0">
                <a:latin typeface="Times New Roman" pitchFamily="18" charset="0"/>
                <a:cs typeface="Times New Roman" pitchFamily="18" charset="0"/>
              </a:rPr>
              <a:t>.</a:t>
            </a:r>
          </a:p>
          <a:p>
            <a:pPr>
              <a:buFont typeface="Wingdings" pitchFamily="2" charset="2"/>
              <a:buChar char="ü"/>
            </a:pPr>
            <a:r>
              <a:rPr dirty="0" lang="en-GB">
                <a:latin typeface="Times New Roman" pitchFamily="18" charset="0"/>
                <a:cs typeface="Times New Roman" pitchFamily="18" charset="0"/>
              </a:rPr>
              <a:t>These negative emotional states arise either by the problem itself or by events </a:t>
            </a:r>
            <a:r>
              <a:rPr dirty="0" lang="en-GB" smtClean="0">
                <a:latin typeface="Times New Roman" pitchFamily="18" charset="0"/>
                <a:cs typeface="Times New Roman" pitchFamily="18" charset="0"/>
              </a:rPr>
              <a:t>happen </a:t>
            </a:r>
            <a:r>
              <a:rPr dirty="0" lang="en-GB">
                <a:latin typeface="Times New Roman" pitchFamily="18" charset="0"/>
                <a:cs typeface="Times New Roman" pitchFamily="18" charset="0"/>
              </a:rPr>
              <a:t>on us. </a:t>
            </a:r>
            <a:endParaRPr dirty="0" lang="en-GB" smtClean="0">
              <a:latin typeface="Times New Roman" pitchFamily="18" charset="0"/>
              <a:cs typeface="Times New Roman" pitchFamily="18" charset="0"/>
            </a:endParaRPr>
          </a:p>
          <a:p>
            <a:pPr>
              <a:buFont typeface="Wingdings" pitchFamily="2" charset="2"/>
              <a:buChar char="ü"/>
            </a:pPr>
            <a:r>
              <a:rPr dirty="0" lang="en-GB" smtClean="0">
                <a:latin typeface="Times New Roman" pitchFamily="18" charset="0"/>
                <a:cs typeface="Times New Roman" pitchFamily="18" charset="0"/>
              </a:rPr>
              <a:t>But</a:t>
            </a:r>
            <a:r>
              <a:rPr dirty="0" lang="en-GB">
                <a:latin typeface="Times New Roman" pitchFamily="18" charset="0"/>
                <a:cs typeface="Times New Roman" pitchFamily="18" charset="0"/>
              </a:rPr>
              <a:t>, the criterion of personal distress, just like other criteria, is not sufficient for the presence of psychological disorder. </a:t>
            </a:r>
            <a:endParaRPr dirty="0" lang="en-GB" smtClean="0">
              <a:latin typeface="Times New Roman" pitchFamily="18" charset="0"/>
              <a:cs typeface="Times New Roman" pitchFamily="18" charset="0"/>
            </a:endParaRPr>
          </a:p>
          <a:p>
            <a:pPr>
              <a:buFont typeface="Wingdings" pitchFamily="2" charset="2"/>
              <a:buChar char="ü"/>
            </a:pPr>
            <a:r>
              <a:rPr dirty="0" lang="en-GB" smtClean="0">
                <a:latin typeface="Times New Roman" pitchFamily="18" charset="0"/>
                <a:cs typeface="Times New Roman" pitchFamily="18" charset="0"/>
              </a:rPr>
              <a:t>This </a:t>
            </a:r>
            <a:r>
              <a:rPr dirty="0" lang="en-GB">
                <a:latin typeface="Times New Roman" pitchFamily="18" charset="0"/>
                <a:cs typeface="Times New Roman" pitchFamily="18" charset="0"/>
              </a:rPr>
              <a:t>is because of some people like feeling distressed by their own </a:t>
            </a:r>
            <a:r>
              <a:rPr dirty="0" lang="en-GB" smtClean="0">
                <a:latin typeface="Times New Roman" pitchFamily="18" charset="0"/>
                <a:cs typeface="Times New Roman" pitchFamily="18" charset="0"/>
              </a:rPr>
              <a:t>behaviour. </a:t>
            </a:r>
          </a:p>
          <a:p>
            <a:pPr>
              <a:buFont typeface="Wingdings" pitchFamily="2" charset="2"/>
              <a:buChar char="ü"/>
            </a:pPr>
            <a:r>
              <a:rPr dirty="0" lang="en-GB" smtClean="0">
                <a:latin typeface="Times New Roman" pitchFamily="18" charset="0"/>
                <a:cs typeface="Times New Roman" pitchFamily="18" charset="0"/>
              </a:rPr>
              <a:t>Hence</a:t>
            </a:r>
            <a:r>
              <a:rPr dirty="0" lang="en-GB">
                <a:latin typeface="Times New Roman" pitchFamily="18" charset="0"/>
                <a:cs typeface="Times New Roman" pitchFamily="18" charset="0"/>
              </a:rPr>
              <a:t>, </a:t>
            </a:r>
            <a:r>
              <a:rPr dirty="0" lang="en-GB" smtClean="0">
                <a:latin typeface="Times New Roman" pitchFamily="18" charset="0"/>
                <a:cs typeface="Times New Roman" pitchFamily="18" charset="0"/>
              </a:rPr>
              <a:t>behaviour </a:t>
            </a:r>
            <a:r>
              <a:rPr dirty="0" lang="en-GB">
                <a:latin typeface="Times New Roman" pitchFamily="18" charset="0"/>
                <a:cs typeface="Times New Roman" pitchFamily="18" charset="0"/>
              </a:rPr>
              <a:t>that is abnormal, maladaptive, or personally distressing might indicate that a person has a psychological disorder. </a:t>
            </a:r>
          </a:p>
        </p:txBody>
      </p:sp>
    </p:spTree>
  </p:cSld>
  <p:clrMapOvr>
    <a:masterClrMapping/>
  </p:clrMapOvr>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452" name=""/>
        <p:cNvGrpSpPr/>
        <p:nvPr/>
      </p:nvGrpSpPr>
      <p:grpSpPr>
        <a:xfrm>
          <a:off x="0" y="0"/>
          <a:ext cx="0" cy="0"/>
          <a:chOff x="0" y="0"/>
          <a:chExt cx="0" cy="0"/>
        </a:xfrm>
      </p:grpSpPr>
      <p:sp>
        <p:nvSpPr>
          <p:cNvPr id="1048852" name="Title 1"/>
          <p:cNvSpPr>
            <a:spLocks noGrp="1"/>
          </p:cNvSpPr>
          <p:nvPr>
            <p:ph type="title"/>
          </p:nvPr>
        </p:nvSpPr>
        <p:spPr>
          <a:xfrm>
            <a:off x="152400" y="152400"/>
            <a:ext cx="8839200" cy="1265238"/>
          </a:xfrm>
        </p:spPr>
        <p:txBody>
          <a:bodyPr>
            <a:normAutofit fontScale="90000"/>
          </a:bodyPr>
          <a:p>
            <a:r>
              <a:rPr dirty="0" lang="en-GB">
                <a:latin typeface="Times New Roman" pitchFamily="18" charset="0"/>
                <a:cs typeface="Times New Roman" pitchFamily="18" charset="0"/>
              </a:rPr>
              <a:t>Causes of Psychological Disorders (Based on Perspectives)</a:t>
            </a:r>
          </a:p>
        </p:txBody>
      </p:sp>
      <p:sp>
        <p:nvSpPr>
          <p:cNvPr id="1048853" name="Content Placeholder 2"/>
          <p:cNvSpPr>
            <a:spLocks noGrp="1"/>
          </p:cNvSpPr>
          <p:nvPr>
            <p:ph idx="1"/>
          </p:nvPr>
        </p:nvSpPr>
        <p:spPr>
          <a:xfrm>
            <a:off x="152400" y="1600200"/>
            <a:ext cx="8763000" cy="5105400"/>
          </a:xfrm>
        </p:spPr>
        <p:txBody>
          <a:bodyPr>
            <a:normAutofit fontScale="85000" lnSpcReduction="20000"/>
          </a:bodyPr>
          <a:p>
            <a:pPr indent="-514350" marL="514350">
              <a:buAutoNum type="arabicPeriod"/>
            </a:pPr>
            <a:r>
              <a:rPr b="1" dirty="0" lang="en-GB" smtClean="0">
                <a:solidFill>
                  <a:srgbClr val="FF0000"/>
                </a:solidFill>
                <a:latin typeface="Times New Roman" pitchFamily="18" charset="0"/>
                <a:cs typeface="Times New Roman" pitchFamily="18" charset="0"/>
              </a:rPr>
              <a:t>The Biological perspective </a:t>
            </a:r>
          </a:p>
          <a:p>
            <a:pPr>
              <a:buFont typeface="Wingdings" pitchFamily="2" charset="2"/>
              <a:buChar char="ü"/>
            </a:pPr>
            <a:r>
              <a:rPr dirty="0" lang="en-GB" smtClean="0">
                <a:latin typeface="Times New Roman" pitchFamily="18" charset="0"/>
                <a:cs typeface="Times New Roman" pitchFamily="18" charset="0"/>
              </a:rPr>
              <a:t>Abnormalities </a:t>
            </a:r>
            <a:r>
              <a:rPr dirty="0" lang="en-GB">
                <a:latin typeface="Times New Roman" pitchFamily="18" charset="0"/>
                <a:cs typeface="Times New Roman" pitchFamily="18" charset="0"/>
              </a:rPr>
              <a:t>in the working of chemicals in the brain, called neurotransmitters, may contribute to many psychological disorders. </a:t>
            </a:r>
            <a:endParaRPr dirty="0" lang="en-GB" smtClean="0">
              <a:latin typeface="Times New Roman" pitchFamily="18" charset="0"/>
              <a:cs typeface="Times New Roman" pitchFamily="18" charset="0"/>
            </a:endParaRPr>
          </a:p>
          <a:p>
            <a:pPr>
              <a:buFont typeface="Wingdings" pitchFamily="2" charset="2"/>
              <a:buChar char="ü"/>
            </a:pPr>
            <a:r>
              <a:rPr b="1" dirty="0" lang="en-GB">
                <a:latin typeface="Times New Roman" pitchFamily="18" charset="0"/>
                <a:cs typeface="Times New Roman" pitchFamily="18" charset="0"/>
              </a:rPr>
              <a:t>Brain defects or injury</a:t>
            </a:r>
            <a:r>
              <a:rPr dirty="0" lang="en-GB">
                <a:latin typeface="Times New Roman" pitchFamily="18" charset="0"/>
                <a:cs typeface="Times New Roman" pitchFamily="18" charset="0"/>
              </a:rPr>
              <a:t>: Defects in or injury to certain areas of the brain have also been linked to some mental illnesses</a:t>
            </a:r>
            <a:r>
              <a:rPr dirty="0" lang="en-GB" smtClean="0">
                <a:latin typeface="Times New Roman" pitchFamily="18" charset="0"/>
                <a:cs typeface="Times New Roman" pitchFamily="18" charset="0"/>
              </a:rPr>
              <a:t>.</a:t>
            </a:r>
          </a:p>
          <a:p>
            <a:pPr>
              <a:buFont typeface="Wingdings" pitchFamily="2" charset="2"/>
              <a:buChar char="ü"/>
            </a:pPr>
            <a:r>
              <a:rPr b="1" dirty="0" lang="en-GB">
                <a:latin typeface="Times New Roman" pitchFamily="18" charset="0"/>
                <a:cs typeface="Times New Roman" pitchFamily="18" charset="0"/>
              </a:rPr>
              <a:t>Infections</a:t>
            </a:r>
            <a:r>
              <a:rPr dirty="0" lang="en-GB">
                <a:latin typeface="Times New Roman" pitchFamily="18" charset="0"/>
                <a:cs typeface="Times New Roman" pitchFamily="18" charset="0"/>
              </a:rPr>
              <a:t>: Certain infections have been linked to </a:t>
            </a:r>
            <a:r>
              <a:rPr dirty="0" lang="en-GB" smtClean="0">
                <a:latin typeface="Times New Roman" pitchFamily="18" charset="0"/>
                <a:cs typeface="Times New Roman" pitchFamily="18" charset="0"/>
              </a:rPr>
              <a:t>brain damage</a:t>
            </a:r>
            <a:r>
              <a:rPr dirty="0" lang="en-GB">
                <a:latin typeface="Times New Roman" pitchFamily="18" charset="0"/>
                <a:cs typeface="Times New Roman" pitchFamily="18" charset="0"/>
              </a:rPr>
              <a:t> and the development of mental illness or the worsening of its symptoms</a:t>
            </a:r>
            <a:r>
              <a:rPr dirty="0" lang="en-GB" smtClean="0">
                <a:latin typeface="Times New Roman" pitchFamily="18" charset="0"/>
                <a:cs typeface="Times New Roman" pitchFamily="18" charset="0"/>
              </a:rPr>
              <a:t>.</a:t>
            </a:r>
          </a:p>
          <a:p>
            <a:pPr>
              <a:buFont typeface="Wingdings" pitchFamily="2" charset="2"/>
              <a:buChar char="ü"/>
            </a:pPr>
            <a:r>
              <a:rPr b="1" dirty="0" lang="en-GB" smtClean="0">
                <a:latin typeface="Times New Roman" pitchFamily="18" charset="0"/>
                <a:cs typeface="Times New Roman" pitchFamily="18" charset="0"/>
              </a:rPr>
              <a:t>Substance abuse</a:t>
            </a:r>
            <a:r>
              <a:rPr dirty="0" lang="en-GB" smtClean="0">
                <a:latin typeface="Times New Roman" pitchFamily="18" charset="0"/>
                <a:cs typeface="Times New Roman" pitchFamily="18" charset="0"/>
              </a:rPr>
              <a:t>: Long-term </a:t>
            </a:r>
            <a:r>
              <a:rPr dirty="0" lang="en-GB">
                <a:latin typeface="Times New Roman" pitchFamily="18" charset="0"/>
                <a:cs typeface="Times New Roman" pitchFamily="18" charset="0"/>
              </a:rPr>
              <a:t>substance abuse, in particular, has been linked to </a:t>
            </a:r>
            <a:r>
              <a:rPr dirty="0" lang="en-GB" smtClean="0">
                <a:latin typeface="Times New Roman" pitchFamily="18" charset="0"/>
                <a:cs typeface="Times New Roman" pitchFamily="18" charset="0"/>
              </a:rPr>
              <a:t>anxiety, depression, </a:t>
            </a:r>
            <a:r>
              <a:rPr dirty="0" lang="en-GB">
                <a:latin typeface="Times New Roman" pitchFamily="18" charset="0"/>
                <a:cs typeface="Times New Roman" pitchFamily="18" charset="0"/>
              </a:rPr>
              <a:t>and paranoia.</a:t>
            </a:r>
          </a:p>
        </p:txBody>
      </p:sp>
    </p:spTree>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453" name=""/>
        <p:cNvGrpSpPr/>
        <p:nvPr/>
      </p:nvGrpSpPr>
      <p:grpSpPr>
        <a:xfrm>
          <a:off x="0" y="0"/>
          <a:ext cx="0" cy="0"/>
          <a:chOff x="0" y="0"/>
          <a:chExt cx="0" cy="0"/>
        </a:xfrm>
      </p:grpSpPr>
      <p:sp>
        <p:nvSpPr>
          <p:cNvPr id="1048854" name="Content Placeholder 2"/>
          <p:cNvSpPr>
            <a:spLocks noGrp="1"/>
          </p:cNvSpPr>
          <p:nvPr>
            <p:ph idx="1"/>
          </p:nvPr>
        </p:nvSpPr>
        <p:spPr>
          <a:xfrm>
            <a:off x="0" y="0"/>
            <a:ext cx="8991600" cy="6629400"/>
          </a:xfrm>
        </p:spPr>
        <p:txBody>
          <a:bodyPr>
            <a:normAutofit fontScale="85000" lnSpcReduction="10000"/>
          </a:bodyPr>
          <a:p>
            <a:pPr indent="0" marL="0">
              <a:buNone/>
            </a:pPr>
            <a:r>
              <a:rPr b="1" dirty="0" lang="en-GB" smtClean="0">
                <a:latin typeface="Times New Roman" pitchFamily="18" charset="0"/>
                <a:cs typeface="Times New Roman" pitchFamily="18" charset="0"/>
              </a:rPr>
              <a:t>2. The psychological perspectives </a:t>
            </a:r>
          </a:p>
          <a:p>
            <a:pPr indent="0" marL="0">
              <a:buNone/>
            </a:pPr>
            <a:r>
              <a:rPr dirty="0" lang="en-GB" smtClean="0">
                <a:latin typeface="Times New Roman" pitchFamily="18" charset="0"/>
                <a:cs typeface="Times New Roman" pitchFamily="18" charset="0"/>
              </a:rPr>
              <a:t>Three </a:t>
            </a:r>
            <a:r>
              <a:rPr dirty="0" lang="en-GB">
                <a:latin typeface="Times New Roman" pitchFamily="18" charset="0"/>
                <a:cs typeface="Times New Roman" pitchFamily="18" charset="0"/>
              </a:rPr>
              <a:t>psychological perspectives: the psychoanalytic perspective, the learning, and the </a:t>
            </a:r>
            <a:r>
              <a:rPr dirty="0" lang="en-GB" smtClean="0">
                <a:latin typeface="Times New Roman" pitchFamily="18" charset="0"/>
                <a:cs typeface="Times New Roman" pitchFamily="18" charset="0"/>
              </a:rPr>
              <a:t>cognitive perspectives</a:t>
            </a:r>
            <a:r>
              <a:rPr dirty="0" lang="en-GB">
                <a:latin typeface="Times New Roman" pitchFamily="18" charset="0"/>
                <a:cs typeface="Times New Roman" pitchFamily="18" charset="0"/>
              </a:rPr>
              <a:t>.  </a:t>
            </a:r>
          </a:p>
          <a:p>
            <a:pPr indent="-514350" marL="514350">
              <a:buAutoNum type="alphaUcPeriod"/>
            </a:pPr>
            <a:r>
              <a:rPr b="1" dirty="0" lang="en-GB" smtClean="0">
                <a:latin typeface="Times New Roman" pitchFamily="18" charset="0"/>
                <a:cs typeface="Times New Roman" pitchFamily="18" charset="0"/>
              </a:rPr>
              <a:t>Psychoanalytic perspective</a:t>
            </a:r>
          </a:p>
          <a:p>
            <a:pPr>
              <a:buFont typeface="Wingdings" pitchFamily="2" charset="2"/>
              <a:buChar char="ü"/>
            </a:pPr>
            <a:r>
              <a:rPr dirty="0" lang="en-GB">
                <a:latin typeface="Times New Roman" pitchFamily="18" charset="0"/>
                <a:cs typeface="Times New Roman" pitchFamily="18" charset="0"/>
              </a:rPr>
              <a:t>Sigmund Freud, </a:t>
            </a:r>
            <a:r>
              <a:rPr dirty="0" lang="en-GB" smtClean="0">
                <a:latin typeface="Times New Roman" pitchFamily="18" charset="0"/>
                <a:cs typeface="Times New Roman" pitchFamily="18" charset="0"/>
              </a:rPr>
              <a:t>believed </a:t>
            </a:r>
            <a:r>
              <a:rPr dirty="0" lang="en-GB">
                <a:latin typeface="Times New Roman" pitchFamily="18" charset="0"/>
                <a:cs typeface="Times New Roman" pitchFamily="18" charset="0"/>
              </a:rPr>
              <a:t>that the human mind consists of three interacting forces: </a:t>
            </a:r>
            <a:r>
              <a:rPr b="1" dirty="0" lang="en-GB">
                <a:latin typeface="Times New Roman" pitchFamily="18" charset="0"/>
                <a:cs typeface="Times New Roman" pitchFamily="18" charset="0"/>
              </a:rPr>
              <a:t>the id </a:t>
            </a:r>
            <a:r>
              <a:rPr dirty="0" lang="en-GB">
                <a:latin typeface="Times New Roman" pitchFamily="18" charset="0"/>
                <a:cs typeface="Times New Roman" pitchFamily="18" charset="0"/>
              </a:rPr>
              <a:t>(a pool of biological urges), </a:t>
            </a:r>
            <a:r>
              <a:rPr b="1" dirty="0" lang="en-GB">
                <a:latin typeface="Times New Roman" pitchFamily="18" charset="0"/>
                <a:cs typeface="Times New Roman" pitchFamily="18" charset="0"/>
              </a:rPr>
              <a:t>the ego </a:t>
            </a:r>
            <a:r>
              <a:rPr dirty="0" lang="en-GB">
                <a:latin typeface="Times New Roman" pitchFamily="18" charset="0"/>
                <a:cs typeface="Times New Roman" pitchFamily="18" charset="0"/>
              </a:rPr>
              <a:t>(which mediates between the id and reality), and </a:t>
            </a:r>
            <a:r>
              <a:rPr b="1" dirty="0" lang="en-GB">
                <a:latin typeface="Times New Roman" pitchFamily="18" charset="0"/>
                <a:cs typeface="Times New Roman" pitchFamily="18" charset="0"/>
              </a:rPr>
              <a:t>the superego </a:t>
            </a:r>
            <a:r>
              <a:rPr dirty="0" lang="en-GB">
                <a:latin typeface="Times New Roman" pitchFamily="18" charset="0"/>
                <a:cs typeface="Times New Roman" pitchFamily="18" charset="0"/>
              </a:rPr>
              <a:t>(which represent society‘s moral standards</a:t>
            </a:r>
            <a:r>
              <a:rPr dirty="0" lang="en-GB" smtClean="0">
                <a:latin typeface="Times New Roman" pitchFamily="18" charset="0"/>
                <a:cs typeface="Times New Roman" pitchFamily="18" charset="0"/>
              </a:rPr>
              <a:t>)</a:t>
            </a:r>
          </a:p>
          <a:p>
            <a:pPr>
              <a:buFont typeface="Wingdings" pitchFamily="2" charset="2"/>
              <a:buChar char="ü"/>
            </a:pPr>
            <a:r>
              <a:rPr dirty="0" lang="en-GB">
                <a:latin typeface="Times New Roman" pitchFamily="18" charset="0"/>
                <a:cs typeface="Times New Roman" pitchFamily="18" charset="0"/>
              </a:rPr>
              <a:t>Abnormal </a:t>
            </a:r>
            <a:r>
              <a:rPr dirty="0" lang="en-GB" smtClean="0">
                <a:latin typeface="Times New Roman" pitchFamily="18" charset="0"/>
                <a:cs typeface="Times New Roman" pitchFamily="18" charset="0"/>
              </a:rPr>
              <a:t>behaviour, </a:t>
            </a:r>
            <a:r>
              <a:rPr dirty="0" lang="en-GB">
                <a:latin typeface="Times New Roman" pitchFamily="18" charset="0"/>
                <a:cs typeface="Times New Roman" pitchFamily="18" charset="0"/>
              </a:rPr>
              <a:t>in </a:t>
            </a:r>
            <a:r>
              <a:rPr dirty="0" lang="en-GB" smtClean="0">
                <a:latin typeface="Times New Roman" pitchFamily="18" charset="0"/>
                <a:cs typeface="Times New Roman" pitchFamily="18" charset="0"/>
              </a:rPr>
              <a:t>Freud’s </a:t>
            </a:r>
            <a:r>
              <a:rPr dirty="0" lang="en-GB">
                <a:latin typeface="Times New Roman" pitchFamily="18" charset="0"/>
                <a:cs typeface="Times New Roman" pitchFamily="18" charset="0"/>
              </a:rPr>
              <a:t>view, is caused by the </a:t>
            </a:r>
            <a:r>
              <a:rPr dirty="0" lang="en-GB" smtClean="0">
                <a:latin typeface="Times New Roman" pitchFamily="18" charset="0"/>
                <a:cs typeface="Times New Roman" pitchFamily="18" charset="0"/>
              </a:rPr>
              <a:t>ego's </a:t>
            </a:r>
            <a:r>
              <a:rPr dirty="0" lang="en-GB">
                <a:latin typeface="Times New Roman" pitchFamily="18" charset="0"/>
                <a:cs typeface="Times New Roman" pitchFamily="18" charset="0"/>
              </a:rPr>
              <a:t>inability to manage the conflict between the opposing demands of the </a:t>
            </a:r>
            <a:r>
              <a:rPr b="1" dirty="0" lang="en-GB">
                <a:solidFill>
                  <a:srgbClr val="FF0000"/>
                </a:solidFill>
                <a:latin typeface="Times New Roman" pitchFamily="18" charset="0"/>
                <a:cs typeface="Times New Roman" pitchFamily="18" charset="0"/>
              </a:rPr>
              <a:t>id</a:t>
            </a:r>
            <a:r>
              <a:rPr dirty="0" lang="en-GB">
                <a:latin typeface="Times New Roman" pitchFamily="18" charset="0"/>
                <a:cs typeface="Times New Roman" pitchFamily="18" charset="0"/>
              </a:rPr>
              <a:t> and </a:t>
            </a:r>
            <a:r>
              <a:rPr b="1" dirty="0" lang="en-GB">
                <a:solidFill>
                  <a:srgbClr val="FF0000"/>
                </a:solidFill>
                <a:latin typeface="Times New Roman" pitchFamily="18" charset="0"/>
                <a:cs typeface="Times New Roman" pitchFamily="18" charset="0"/>
              </a:rPr>
              <a:t>the superego</a:t>
            </a:r>
            <a:r>
              <a:rPr dirty="0" lang="en-GB" smtClean="0">
                <a:latin typeface="Times New Roman" pitchFamily="18" charset="0"/>
                <a:cs typeface="Times New Roman" pitchFamily="18" charset="0"/>
              </a:rPr>
              <a:t>.</a:t>
            </a:r>
          </a:p>
          <a:p>
            <a:pPr>
              <a:buFont typeface="Wingdings" pitchFamily="2" charset="2"/>
              <a:buChar char="ü"/>
            </a:pPr>
            <a:r>
              <a:rPr dirty="0" lang="en-GB">
                <a:latin typeface="Times New Roman" pitchFamily="18" charset="0"/>
                <a:cs typeface="Times New Roman" pitchFamily="18" charset="0"/>
              </a:rPr>
              <a:t>Especially important is the individuals‘ failure to manage the conflicting of </a:t>
            </a:r>
            <a:r>
              <a:rPr dirty="0" lang="en-GB" smtClean="0">
                <a:latin typeface="Times New Roman" pitchFamily="18" charset="0"/>
                <a:cs typeface="Times New Roman" pitchFamily="18" charset="0"/>
              </a:rPr>
              <a:t>id’s </a:t>
            </a:r>
            <a:r>
              <a:rPr dirty="0" lang="en-GB">
                <a:latin typeface="Times New Roman" pitchFamily="18" charset="0"/>
                <a:cs typeface="Times New Roman" pitchFamily="18" charset="0"/>
              </a:rPr>
              <a:t>sexual impulses during childhood, and </a:t>
            </a:r>
            <a:r>
              <a:rPr dirty="0" lang="en-GB" smtClean="0">
                <a:latin typeface="Times New Roman" pitchFamily="18" charset="0"/>
                <a:cs typeface="Times New Roman" pitchFamily="18" charset="0"/>
              </a:rPr>
              <a:t>society's </a:t>
            </a:r>
            <a:r>
              <a:rPr dirty="0" lang="en-GB">
                <a:latin typeface="Times New Roman" pitchFamily="18" charset="0"/>
                <a:cs typeface="Times New Roman" pitchFamily="18" charset="0"/>
              </a:rPr>
              <a:t>sexual morality to resolve the earlier childhood emotional conflicts that determine how to behave and think later. </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268" name=""/>
        <p:cNvGrpSpPr/>
        <p:nvPr/>
      </p:nvGrpSpPr>
      <p:grpSpPr>
        <a:xfrm>
          <a:off x="0" y="0"/>
          <a:ext cx="0" cy="0"/>
          <a:chOff x="0" y="0"/>
          <a:chExt cx="0" cy="0"/>
        </a:xfrm>
      </p:grpSpPr>
      <p:sp>
        <p:nvSpPr>
          <p:cNvPr id="1048592" name="Title 1"/>
          <p:cNvSpPr>
            <a:spLocks noGrp="1"/>
          </p:cNvSpPr>
          <p:nvPr>
            <p:ph type="title"/>
          </p:nvPr>
        </p:nvSpPr>
        <p:spPr>
          <a:xfrm>
            <a:off x="76200" y="76200"/>
            <a:ext cx="8915400" cy="838200"/>
          </a:xfrm>
        </p:spPr>
        <p:txBody>
          <a:bodyPr>
            <a:normAutofit/>
          </a:bodyPr>
          <a:p>
            <a:pPr algn="l"/>
            <a:r>
              <a:rPr dirty="0" lang="en-US" smtClean="0">
                <a:solidFill>
                  <a:srgbClr val="FF0000"/>
                </a:solidFill>
              </a:rPr>
              <a:t>4. </a:t>
            </a:r>
            <a:r>
              <a:rPr dirty="0" lang="en-US" smtClean="0">
                <a:solidFill>
                  <a:srgbClr val="FF0000"/>
                </a:solidFill>
                <a:latin typeface="Times New Roman" panose="02020603050405020304" pitchFamily="18" charset="0"/>
                <a:cs typeface="Times New Roman" panose="02020603050405020304" pitchFamily="18" charset="0"/>
              </a:rPr>
              <a:t>Cognitive perspectives </a:t>
            </a:r>
            <a:endParaRPr dirty="0" lang="am-ET">
              <a:solidFill>
                <a:srgbClr val="FF0000"/>
              </a:solidFill>
              <a:cs typeface="Times New Roman" panose="02020603050405020304" pitchFamily="18" charset="0"/>
            </a:endParaRPr>
          </a:p>
        </p:txBody>
      </p:sp>
      <p:sp>
        <p:nvSpPr>
          <p:cNvPr id="1048593" name="Content Placeholder 2"/>
          <p:cNvSpPr>
            <a:spLocks noGrp="1"/>
          </p:cNvSpPr>
          <p:nvPr>
            <p:ph idx="1"/>
          </p:nvPr>
        </p:nvSpPr>
        <p:spPr>
          <a:xfrm>
            <a:off x="76200" y="914400"/>
            <a:ext cx="8915400" cy="5791200"/>
          </a:xfrm>
        </p:spPr>
        <p:txBody>
          <a:bodyPr>
            <a:normAutofit fontScale="93750" lnSpcReduction="20000"/>
          </a:bodyPr>
          <a:p>
            <a:pPr indent="-457200" lvl="2" marL="796925">
              <a:lnSpc>
                <a:spcPct val="115000"/>
              </a:lnSpc>
              <a:spcBef>
                <a:spcPts val="0"/>
              </a:spcBef>
              <a:buFont typeface="Wingdings" panose="05000000000000000000" pitchFamily="2" charset="2"/>
              <a:buChar char="Ø"/>
              <a:tabLst>
                <a:tab algn="l" pos="0"/>
                <a:tab algn="l" pos="58738"/>
                <a:tab algn="l" pos="1371600"/>
              </a:tabLst>
            </a:pPr>
            <a:r>
              <a:rPr dirty="0" sz="3200" lang="en-US" smtClean="0">
                <a:latin typeface="Times New Roman"/>
                <a:ea typeface="Calibri"/>
                <a:cs typeface="Times New Roman"/>
              </a:rPr>
              <a:t>Emphasizes </a:t>
            </a:r>
            <a:r>
              <a:rPr dirty="0" sz="3200" lang="en-US">
                <a:latin typeface="Times New Roman"/>
                <a:ea typeface="Calibri"/>
                <a:cs typeface="Times New Roman"/>
              </a:rPr>
              <a:t>mental processes such as perception, memory, intelligence,  </a:t>
            </a:r>
            <a:r>
              <a:rPr dirty="0" sz="3200" lang="en-US" smtClean="0">
                <a:latin typeface="Times New Roman"/>
                <a:ea typeface="Calibri"/>
                <a:cs typeface="Times New Roman"/>
              </a:rPr>
              <a:t> </a:t>
            </a:r>
            <a:r>
              <a:rPr dirty="0" sz="3200" lang="en-US">
                <a:latin typeface="Times New Roman"/>
                <a:ea typeface="Calibri"/>
                <a:cs typeface="Times New Roman"/>
              </a:rPr>
              <a:t>language, problem solving, and </a:t>
            </a:r>
            <a:r>
              <a:rPr dirty="0" sz="3200" lang="en-US" smtClean="0">
                <a:latin typeface="Times New Roman"/>
                <a:ea typeface="Calibri"/>
                <a:cs typeface="Times New Roman"/>
              </a:rPr>
              <a:t>others</a:t>
            </a:r>
          </a:p>
          <a:p>
            <a:pPr indent="-457200" lvl="2" marL="796925">
              <a:lnSpc>
                <a:spcPct val="115000"/>
              </a:lnSpc>
              <a:spcBef>
                <a:spcPts val="0"/>
              </a:spcBef>
              <a:buFont typeface="Wingdings" panose="05000000000000000000" pitchFamily="2" charset="2"/>
              <a:buChar char="Ø"/>
              <a:tabLst>
                <a:tab algn="l" pos="0"/>
                <a:tab algn="l" pos="58738"/>
                <a:tab algn="l" pos="1371600"/>
              </a:tabLst>
            </a:pPr>
            <a:r>
              <a:rPr dirty="0" sz="3200" lang="en-US" smtClean="0">
                <a:latin typeface="Times New Roman" panose="02020603050405020304" pitchFamily="18" charset="0"/>
                <a:cs typeface="Times New Roman" panose="02020603050405020304" pitchFamily="18" charset="0"/>
              </a:rPr>
              <a:t>Concerned </a:t>
            </a:r>
            <a:r>
              <a:rPr dirty="0" sz="3200" lang="en-US">
                <a:latin typeface="Times New Roman" panose="02020603050405020304" pitchFamily="18" charset="0"/>
                <a:cs typeface="Times New Roman" panose="02020603050405020304" pitchFamily="18" charset="0"/>
              </a:rPr>
              <a:t>about the mental </a:t>
            </a:r>
            <a:r>
              <a:rPr dirty="0" sz="3200" lang="en-US" smtClean="0">
                <a:latin typeface="Times New Roman" panose="02020603050405020304" pitchFamily="18" charset="0"/>
                <a:cs typeface="Times New Roman" panose="02020603050405020304" pitchFamily="18" charset="0"/>
              </a:rPr>
              <a:t>processes</a:t>
            </a:r>
          </a:p>
          <a:p>
            <a:pPr indent="-457200" lvl="2" marL="796925">
              <a:lnSpc>
                <a:spcPct val="115000"/>
              </a:lnSpc>
              <a:spcBef>
                <a:spcPts val="0"/>
              </a:spcBef>
              <a:buFont typeface="Wingdings" panose="05000000000000000000" pitchFamily="2" charset="2"/>
              <a:buChar char="Ø"/>
              <a:tabLst>
                <a:tab algn="l" pos="0"/>
                <a:tab algn="l" pos="58738"/>
                <a:tab algn="l" pos="1371600"/>
              </a:tabLst>
            </a:pPr>
            <a:r>
              <a:rPr dirty="0" sz="3200" lang="en-US">
                <a:latin typeface="Times New Roman" panose="02020603050405020304" pitchFamily="18" charset="0"/>
                <a:cs typeface="Times New Roman" panose="02020603050405020304" pitchFamily="18" charset="0"/>
              </a:rPr>
              <a:t>The most important contribution of this perspective has been to show </a:t>
            </a:r>
            <a:r>
              <a:rPr dirty="0" sz="3200" lang="en-US">
                <a:solidFill>
                  <a:srgbClr val="FF0000"/>
                </a:solidFill>
                <a:latin typeface="Times New Roman" panose="02020603050405020304" pitchFamily="18" charset="0"/>
                <a:cs typeface="Times New Roman" panose="02020603050405020304" pitchFamily="18" charset="0"/>
              </a:rPr>
              <a:t>how people's thoughts and explanations affect their actions, feelings, and choices</a:t>
            </a:r>
            <a:r>
              <a:rPr dirty="0" sz="3200" lang="en-US" smtClean="0">
                <a:solidFill>
                  <a:srgbClr val="FF0000"/>
                </a:solidFill>
                <a:latin typeface="Times New Roman" panose="02020603050405020304" pitchFamily="18" charset="0"/>
                <a:cs typeface="Times New Roman" panose="02020603050405020304" pitchFamily="18" charset="0"/>
              </a:rPr>
              <a:t>.</a:t>
            </a:r>
          </a:p>
          <a:p>
            <a:pPr indent="-457200" lvl="2" marL="796925">
              <a:lnSpc>
                <a:spcPct val="115000"/>
              </a:lnSpc>
              <a:spcBef>
                <a:spcPts val="0"/>
              </a:spcBef>
              <a:buFont typeface="Wingdings" panose="05000000000000000000" pitchFamily="2" charset="2"/>
              <a:buChar char="Ø"/>
              <a:tabLst>
                <a:tab algn="l" pos="0"/>
                <a:tab algn="l" pos="58738"/>
                <a:tab algn="l" pos="1371600"/>
              </a:tabLst>
            </a:pPr>
            <a:r>
              <a:rPr dirty="0" sz="3200" lang="en-US">
                <a:latin typeface="Times New Roman" panose="02020603050405020304" pitchFamily="18" charset="0"/>
                <a:cs typeface="Times New Roman" panose="02020603050405020304" pitchFamily="18" charset="0"/>
              </a:rPr>
              <a:t>Techniques used to explore behavior from a cognitive perspective include </a:t>
            </a:r>
            <a:r>
              <a:rPr dirty="0" sz="3200" lang="en-US">
                <a:solidFill>
                  <a:srgbClr val="00B050"/>
                </a:solidFill>
                <a:latin typeface="Times New Roman" panose="02020603050405020304" pitchFamily="18" charset="0"/>
                <a:cs typeface="Times New Roman" panose="02020603050405020304" pitchFamily="18" charset="0"/>
              </a:rPr>
              <a:t>electrical recording of brain activity</a:t>
            </a:r>
            <a:r>
              <a:rPr dirty="0" sz="3200" lang="en-US">
                <a:latin typeface="Times New Roman" panose="02020603050405020304" pitchFamily="18" charset="0"/>
                <a:cs typeface="Times New Roman" panose="02020603050405020304" pitchFamily="18" charset="0"/>
              </a:rPr>
              <a:t>, </a:t>
            </a:r>
            <a:r>
              <a:rPr dirty="0" sz="3200" lang="en-US">
                <a:solidFill>
                  <a:srgbClr val="FF0000"/>
                </a:solidFill>
                <a:latin typeface="Times New Roman" panose="02020603050405020304" pitchFamily="18" charset="0"/>
                <a:cs typeface="Times New Roman" panose="02020603050405020304" pitchFamily="18" charset="0"/>
              </a:rPr>
              <a:t>electrical stimulation </a:t>
            </a:r>
            <a:r>
              <a:rPr dirty="0" sz="3200" lang="en-US">
                <a:latin typeface="Times New Roman" panose="02020603050405020304" pitchFamily="18" charset="0"/>
                <a:cs typeface="Times New Roman" panose="02020603050405020304" pitchFamily="18" charset="0"/>
              </a:rPr>
              <a:t>and </a:t>
            </a:r>
            <a:r>
              <a:rPr dirty="0" sz="3200" lang="en-US">
                <a:solidFill>
                  <a:srgbClr val="7030A0"/>
                </a:solidFill>
                <a:latin typeface="Times New Roman" panose="02020603050405020304" pitchFamily="18" charset="0"/>
                <a:cs typeface="Times New Roman" panose="02020603050405020304" pitchFamily="18" charset="0"/>
              </a:rPr>
              <a:t>radioactive tracing of metabolic activity in the nervous system</a:t>
            </a:r>
            <a:endParaRPr dirty="0" sz="3200" lang="en-US" smtClean="0">
              <a:solidFill>
                <a:srgbClr val="7030A0"/>
              </a:solidFill>
              <a:latin typeface="Times New Roman" panose="02020603050405020304" pitchFamily="18" charset="0"/>
              <a:cs typeface="Times New Roman" panose="02020603050405020304" pitchFamily="18" charset="0"/>
            </a:endParaRPr>
          </a:p>
          <a:p>
            <a:pPr algn="just" indent="293688" lvl="2" marL="339725">
              <a:lnSpc>
                <a:spcPct val="115000"/>
              </a:lnSpc>
              <a:spcBef>
                <a:spcPts val="0"/>
              </a:spcBef>
              <a:buFont typeface="Wingdings" panose="05000000000000000000" pitchFamily="2" charset="2"/>
              <a:buChar char="Ø"/>
              <a:tabLst>
                <a:tab algn="l" pos="0"/>
                <a:tab algn="l" pos="58738"/>
                <a:tab algn="l" pos="1371600"/>
              </a:tabLst>
            </a:pPr>
            <a:endParaRPr dirty="0" sz="3600" lang="am-ET">
              <a:latin typeface="Calibri"/>
              <a:ea typeface="Calibri"/>
              <a:cs typeface="Times New Roman"/>
            </a:endParaRPr>
          </a:p>
        </p:txBody>
      </p:sp>
    </p:spTree>
  </p:cSld>
  <p:clrMapOvr>
    <a:masterClrMapping/>
  </p:clrMapOvr>
  <p:timing/>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454" name=""/>
        <p:cNvGrpSpPr/>
        <p:nvPr/>
      </p:nvGrpSpPr>
      <p:grpSpPr>
        <a:xfrm>
          <a:off x="0" y="0"/>
          <a:ext cx="0" cy="0"/>
          <a:chOff x="0" y="0"/>
          <a:chExt cx="0" cy="0"/>
        </a:xfrm>
      </p:grpSpPr>
      <p:sp>
        <p:nvSpPr>
          <p:cNvPr id="1048855" name="Content Placeholder 2"/>
          <p:cNvSpPr>
            <a:spLocks noGrp="1"/>
          </p:cNvSpPr>
          <p:nvPr>
            <p:ph idx="1"/>
          </p:nvPr>
        </p:nvSpPr>
        <p:spPr>
          <a:xfrm>
            <a:off x="76200" y="152400"/>
            <a:ext cx="8991600" cy="6553200"/>
          </a:xfrm>
        </p:spPr>
        <p:txBody>
          <a:bodyPr>
            <a:normAutofit fontScale="92500" lnSpcReduction="10000"/>
          </a:bodyPr>
          <a:p>
            <a:pPr indent="0" marL="0">
              <a:buNone/>
            </a:pPr>
            <a:r>
              <a:rPr dirty="0" lang="en-GB"/>
              <a:t>B. </a:t>
            </a:r>
            <a:r>
              <a:rPr b="1" dirty="0" lang="en-GB">
                <a:latin typeface="Times New Roman" pitchFamily="18" charset="0"/>
                <a:cs typeface="Times New Roman" pitchFamily="18" charset="0"/>
              </a:rPr>
              <a:t>Learning </a:t>
            </a:r>
            <a:r>
              <a:rPr b="1" dirty="0" lang="en-GB" smtClean="0">
                <a:latin typeface="Times New Roman" pitchFamily="18" charset="0"/>
                <a:cs typeface="Times New Roman" pitchFamily="18" charset="0"/>
              </a:rPr>
              <a:t>perspective</a:t>
            </a:r>
          </a:p>
          <a:p>
            <a:pPr>
              <a:buFont typeface="Wingdings" pitchFamily="2" charset="2"/>
              <a:buChar char="ü"/>
            </a:pPr>
            <a:r>
              <a:rPr dirty="0" lang="en-GB">
                <a:latin typeface="Times New Roman" pitchFamily="18" charset="0"/>
                <a:cs typeface="Times New Roman" pitchFamily="18" charset="0"/>
              </a:rPr>
              <a:t>Most mental and emotional disorders, in contrast to the psychoanalytic perspective, arise from </a:t>
            </a:r>
            <a:r>
              <a:rPr dirty="0" lang="en-GB">
                <a:solidFill>
                  <a:srgbClr val="FF0000"/>
                </a:solidFill>
                <a:latin typeface="Times New Roman" pitchFamily="18" charset="0"/>
                <a:cs typeface="Times New Roman" pitchFamily="18" charset="0"/>
              </a:rPr>
              <a:t>inadequate or inappropriate learning. </a:t>
            </a:r>
            <a:endParaRPr dirty="0" lang="en-GB" smtClean="0">
              <a:solidFill>
                <a:srgbClr val="FF0000"/>
              </a:solidFill>
              <a:latin typeface="Times New Roman" pitchFamily="18" charset="0"/>
              <a:cs typeface="Times New Roman" pitchFamily="18" charset="0"/>
            </a:endParaRPr>
          </a:p>
          <a:p>
            <a:pPr>
              <a:buFont typeface="Wingdings" pitchFamily="2" charset="2"/>
              <a:buChar char="ü"/>
            </a:pPr>
            <a:r>
              <a:rPr dirty="0" lang="en-GB" smtClean="0">
                <a:latin typeface="Times New Roman" pitchFamily="18" charset="0"/>
                <a:cs typeface="Times New Roman" pitchFamily="18" charset="0"/>
              </a:rPr>
              <a:t>People </a:t>
            </a:r>
            <a:r>
              <a:rPr dirty="0" lang="en-GB">
                <a:latin typeface="Times New Roman" pitchFamily="18" charset="0"/>
                <a:cs typeface="Times New Roman" pitchFamily="18" charset="0"/>
              </a:rPr>
              <a:t>acquire abnormal </a:t>
            </a:r>
            <a:r>
              <a:rPr dirty="0" lang="en-GB" smtClean="0">
                <a:latin typeface="Times New Roman" pitchFamily="18" charset="0"/>
                <a:cs typeface="Times New Roman" pitchFamily="18" charset="0"/>
              </a:rPr>
              <a:t>behaviours </a:t>
            </a:r>
            <a:r>
              <a:rPr dirty="0" lang="en-GB">
                <a:latin typeface="Times New Roman" pitchFamily="18" charset="0"/>
                <a:cs typeface="Times New Roman" pitchFamily="18" charset="0"/>
              </a:rPr>
              <a:t>through the </a:t>
            </a:r>
            <a:r>
              <a:rPr dirty="0" lang="en-GB">
                <a:solidFill>
                  <a:srgbClr val="FF0000"/>
                </a:solidFill>
                <a:latin typeface="Times New Roman" pitchFamily="18" charset="0"/>
                <a:cs typeface="Times New Roman" pitchFamily="18" charset="0"/>
              </a:rPr>
              <a:t>various kinds of learning</a:t>
            </a:r>
            <a:r>
              <a:rPr dirty="0" lang="en-GB" smtClean="0">
                <a:solidFill>
                  <a:srgbClr val="FF0000"/>
                </a:solidFill>
                <a:latin typeface="Times New Roman" pitchFamily="18" charset="0"/>
                <a:cs typeface="Times New Roman" pitchFamily="18" charset="0"/>
              </a:rPr>
              <a:t>.</a:t>
            </a:r>
          </a:p>
          <a:p>
            <a:pPr>
              <a:buFont typeface="Wingdings" pitchFamily="2" charset="2"/>
              <a:buChar char="ü"/>
            </a:pPr>
            <a:r>
              <a:rPr b="1" dirty="0" i="1" lang="en-GB" smtClean="0">
                <a:solidFill>
                  <a:schemeClr val="tx2"/>
                </a:solidFill>
                <a:latin typeface="Times New Roman" pitchFamily="18" charset="0"/>
                <a:cs typeface="Times New Roman" pitchFamily="18" charset="0"/>
              </a:rPr>
              <a:t>Like normal behaviours, abnormal behaviours are also learned </a:t>
            </a:r>
          </a:p>
          <a:p>
            <a:pPr indent="0" marL="0">
              <a:buNone/>
            </a:pPr>
            <a:r>
              <a:rPr b="1" dirty="0" lang="en-GB">
                <a:latin typeface="Times New Roman" pitchFamily="18" charset="0"/>
                <a:cs typeface="Times New Roman" pitchFamily="18" charset="0"/>
              </a:rPr>
              <a:t>C. Cognitive </a:t>
            </a:r>
            <a:r>
              <a:rPr b="1" dirty="0" lang="en-GB" smtClean="0">
                <a:latin typeface="Times New Roman" pitchFamily="18" charset="0"/>
                <a:cs typeface="Times New Roman" pitchFamily="18" charset="0"/>
              </a:rPr>
              <a:t>perspective</a:t>
            </a:r>
          </a:p>
          <a:p>
            <a:pPr>
              <a:buFont typeface="Wingdings" pitchFamily="2" charset="2"/>
              <a:buChar char="Ø"/>
            </a:pPr>
            <a:r>
              <a:rPr b="1" dirty="0" lang="en-GB">
                <a:latin typeface="Times New Roman" pitchFamily="18" charset="0"/>
                <a:cs typeface="Times New Roman" pitchFamily="18" charset="0"/>
              </a:rPr>
              <a:t> </a:t>
            </a:r>
            <a:r>
              <a:rPr dirty="0" lang="en-GB">
                <a:latin typeface="Times New Roman" pitchFamily="18" charset="0"/>
                <a:cs typeface="Times New Roman" pitchFamily="18" charset="0"/>
              </a:rPr>
              <a:t>The main theme of this perspective is that </a:t>
            </a:r>
            <a:r>
              <a:rPr b="1" dirty="0" i="1" lang="en-GB">
                <a:latin typeface="Times New Roman" pitchFamily="18" charset="0"/>
                <a:cs typeface="Times New Roman" pitchFamily="18" charset="0"/>
              </a:rPr>
              <a:t>self-defeating thoughts</a:t>
            </a:r>
            <a:r>
              <a:rPr dirty="0" lang="en-GB">
                <a:latin typeface="Times New Roman" pitchFamily="18" charset="0"/>
                <a:cs typeface="Times New Roman" pitchFamily="18" charset="0"/>
              </a:rPr>
              <a:t> lead to the development of negative emotions and self-destructive </a:t>
            </a:r>
            <a:r>
              <a:rPr dirty="0" lang="en-GB" smtClean="0">
                <a:latin typeface="Times New Roman" pitchFamily="18" charset="0"/>
                <a:cs typeface="Times New Roman" pitchFamily="18" charset="0"/>
              </a:rPr>
              <a:t>behaviours.</a:t>
            </a:r>
          </a:p>
          <a:p>
            <a:pPr>
              <a:buFont typeface="Wingdings" pitchFamily="2" charset="2"/>
              <a:buChar char="Ø"/>
            </a:pPr>
            <a:r>
              <a:rPr dirty="0" lang="en-GB">
                <a:solidFill>
                  <a:srgbClr val="FF0000"/>
                </a:solidFill>
                <a:latin typeface="Times New Roman" pitchFamily="18" charset="0"/>
                <a:cs typeface="Times New Roman" pitchFamily="18" charset="0"/>
              </a:rPr>
              <a:t>People's ways </a:t>
            </a:r>
            <a:r>
              <a:rPr dirty="0" lang="en-GB" smtClean="0">
                <a:solidFill>
                  <a:srgbClr val="FF0000"/>
                </a:solidFill>
                <a:latin typeface="Times New Roman" pitchFamily="18" charset="0"/>
                <a:cs typeface="Times New Roman" pitchFamily="18" charset="0"/>
              </a:rPr>
              <a:t>of thinking </a:t>
            </a:r>
            <a:r>
              <a:rPr dirty="0" lang="en-GB">
                <a:solidFill>
                  <a:srgbClr val="FF0000"/>
                </a:solidFill>
                <a:latin typeface="Times New Roman" pitchFamily="18" charset="0"/>
                <a:cs typeface="Times New Roman" pitchFamily="18" charset="0"/>
              </a:rPr>
              <a:t>about events in their life determines their emotional and </a:t>
            </a:r>
            <a:r>
              <a:rPr dirty="0" lang="en-GB" smtClean="0">
                <a:solidFill>
                  <a:srgbClr val="FF0000"/>
                </a:solidFill>
                <a:latin typeface="Times New Roman" pitchFamily="18" charset="0"/>
                <a:cs typeface="Times New Roman" pitchFamily="18" charset="0"/>
              </a:rPr>
              <a:t>behavioural </a:t>
            </a:r>
            <a:r>
              <a:rPr dirty="0" lang="en-GB">
                <a:solidFill>
                  <a:srgbClr val="FF0000"/>
                </a:solidFill>
                <a:latin typeface="Times New Roman" pitchFamily="18" charset="0"/>
                <a:cs typeface="Times New Roman" pitchFamily="18" charset="0"/>
              </a:rPr>
              <a:t>patterns</a:t>
            </a:r>
            <a:r>
              <a:rPr dirty="0" lang="en-GB" smtClean="0">
                <a:solidFill>
                  <a:srgbClr val="FF0000"/>
                </a:solidFill>
                <a:latin typeface="Times New Roman" pitchFamily="18" charset="0"/>
                <a:cs typeface="Times New Roman" pitchFamily="18" charset="0"/>
              </a:rPr>
              <a:t>.</a:t>
            </a:r>
          </a:p>
        </p:txBody>
      </p:sp>
    </p:spTree>
  </p:cSld>
  <p:clrMapOvr>
    <a:masterClrMapping/>
  </p:clrMapOvr>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455" name=""/>
        <p:cNvGrpSpPr/>
        <p:nvPr/>
      </p:nvGrpSpPr>
      <p:grpSpPr>
        <a:xfrm>
          <a:off x="0" y="0"/>
          <a:ext cx="0" cy="0"/>
          <a:chOff x="0" y="0"/>
          <a:chExt cx="0" cy="0"/>
        </a:xfrm>
      </p:grpSpPr>
      <p:sp>
        <p:nvSpPr>
          <p:cNvPr id="1048856" name="Content Placeholder 2"/>
          <p:cNvSpPr>
            <a:spLocks noGrp="1"/>
          </p:cNvSpPr>
          <p:nvPr>
            <p:ph idx="1"/>
          </p:nvPr>
        </p:nvSpPr>
        <p:spPr>
          <a:xfrm>
            <a:off x="457200" y="152400"/>
            <a:ext cx="8229600" cy="5973763"/>
          </a:xfrm>
        </p:spPr>
        <p:txBody>
          <a:bodyPr/>
          <a:p>
            <a:pPr lvl="0">
              <a:buFont typeface="Wingdings" pitchFamily="2" charset="2"/>
              <a:buChar char="Ø"/>
            </a:pPr>
            <a:r>
              <a:rPr dirty="0" lang="en-GB">
                <a:solidFill>
                  <a:prstClr val="black"/>
                </a:solidFill>
                <a:latin typeface="Times New Roman" pitchFamily="18" charset="0"/>
                <a:cs typeface="Times New Roman" pitchFamily="18" charset="0"/>
              </a:rPr>
              <a:t>Hence, if there is a disturbance in on our thinking, it may manifest in our display of emotions and behaviours. </a:t>
            </a:r>
          </a:p>
          <a:p>
            <a:pPr lvl="0">
              <a:buFont typeface="Wingdings" pitchFamily="2" charset="2"/>
              <a:buChar char="Ø"/>
            </a:pPr>
            <a:r>
              <a:rPr dirty="0" lang="en-GB">
                <a:solidFill>
                  <a:prstClr val="black"/>
                </a:solidFill>
                <a:latin typeface="Times New Roman" pitchFamily="18" charset="0"/>
                <a:cs typeface="Times New Roman" pitchFamily="18" charset="0"/>
              </a:rPr>
              <a:t>Our environmental and cultural experiences in our life play a major role in the formation of our thinking style. </a:t>
            </a:r>
          </a:p>
          <a:p>
            <a:endParaRPr dirty="0" lang="en-GB"/>
          </a:p>
        </p:txBody>
      </p:sp>
    </p:spTree>
  </p:cSld>
  <p:clrMapOvr>
    <a:masterClrMapping/>
  </p:clrMapOvr>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456" name=""/>
        <p:cNvGrpSpPr/>
        <p:nvPr/>
      </p:nvGrpSpPr>
      <p:grpSpPr>
        <a:xfrm>
          <a:off x="0" y="0"/>
          <a:ext cx="0" cy="0"/>
          <a:chOff x="0" y="0"/>
          <a:chExt cx="0" cy="0"/>
        </a:xfrm>
      </p:grpSpPr>
      <p:sp>
        <p:nvSpPr>
          <p:cNvPr id="1048857" name="Title 1"/>
          <p:cNvSpPr>
            <a:spLocks noGrp="1"/>
          </p:cNvSpPr>
          <p:nvPr>
            <p:ph type="title"/>
          </p:nvPr>
        </p:nvSpPr>
        <p:spPr>
          <a:xfrm>
            <a:off x="152400" y="76200"/>
            <a:ext cx="8915400" cy="609600"/>
          </a:xfrm>
        </p:spPr>
        <p:txBody>
          <a:bodyPr>
            <a:normAutofit fontScale="90000"/>
          </a:bodyPr>
          <a:p>
            <a:r>
              <a:rPr b="1" dirty="0" lang="en-GB" smtClean="0">
                <a:latin typeface="Times New Roman" pitchFamily="18" charset="0"/>
                <a:cs typeface="Times New Roman" pitchFamily="18" charset="0"/>
              </a:rPr>
              <a:t>Types of psychological disorders</a:t>
            </a:r>
            <a:endParaRPr b="1" dirty="0" lang="en-GB">
              <a:latin typeface="Times New Roman" pitchFamily="18" charset="0"/>
              <a:cs typeface="Times New Roman" pitchFamily="18" charset="0"/>
            </a:endParaRPr>
          </a:p>
        </p:txBody>
      </p:sp>
      <p:sp>
        <p:nvSpPr>
          <p:cNvPr id="1048858" name="Content Placeholder 2"/>
          <p:cNvSpPr>
            <a:spLocks noGrp="1"/>
          </p:cNvSpPr>
          <p:nvPr>
            <p:ph idx="1"/>
          </p:nvPr>
        </p:nvSpPr>
        <p:spPr>
          <a:xfrm>
            <a:off x="152400" y="685800"/>
            <a:ext cx="8915400" cy="6096000"/>
          </a:xfrm>
        </p:spPr>
        <p:txBody>
          <a:bodyPr>
            <a:normAutofit lnSpcReduction="10000"/>
          </a:bodyPr>
          <a:p>
            <a:pPr>
              <a:buFont typeface="Wingdings" pitchFamily="2" charset="2"/>
              <a:buChar char="v"/>
            </a:pPr>
            <a:r>
              <a:rPr dirty="0" lang="en-GB">
                <a:latin typeface="Times New Roman" pitchFamily="18" charset="0"/>
                <a:cs typeface="Times New Roman" pitchFamily="18" charset="0"/>
              </a:rPr>
              <a:t>A psychological disorder is a condition characterized by abnormal thoughts, feelings, and </a:t>
            </a:r>
            <a:r>
              <a:rPr dirty="0" lang="en-GB" smtClean="0">
                <a:latin typeface="Times New Roman" pitchFamily="18" charset="0"/>
                <a:cs typeface="Times New Roman" pitchFamily="18" charset="0"/>
              </a:rPr>
              <a:t>behaviours. </a:t>
            </a:r>
          </a:p>
          <a:p>
            <a:pPr>
              <a:buFont typeface="Wingdings" pitchFamily="2" charset="2"/>
              <a:buChar char="v"/>
            </a:pPr>
            <a:r>
              <a:rPr dirty="0" lang="en-GB">
                <a:latin typeface="Times New Roman" pitchFamily="18" charset="0"/>
                <a:cs typeface="Times New Roman" pitchFamily="18" charset="0"/>
              </a:rPr>
              <a:t> Psychopathology is the study of psychological disorders, including their symptoms, </a:t>
            </a:r>
            <a:r>
              <a:rPr dirty="0" lang="en-GB" err="1">
                <a:latin typeface="Times New Roman" pitchFamily="18" charset="0"/>
                <a:cs typeface="Times New Roman" pitchFamily="18" charset="0"/>
              </a:rPr>
              <a:t>etiology</a:t>
            </a:r>
            <a:r>
              <a:rPr dirty="0" lang="en-GB">
                <a:latin typeface="Times New Roman" pitchFamily="18" charset="0"/>
                <a:cs typeface="Times New Roman" pitchFamily="18" charset="0"/>
              </a:rPr>
              <a:t> (i.e., their causes), and treatment. </a:t>
            </a:r>
            <a:endParaRPr dirty="0" lang="en-GB" smtClean="0">
              <a:latin typeface="Times New Roman" pitchFamily="18" charset="0"/>
              <a:cs typeface="Times New Roman" pitchFamily="18" charset="0"/>
            </a:endParaRPr>
          </a:p>
          <a:p>
            <a:pPr>
              <a:buFont typeface="Wingdings" pitchFamily="2" charset="2"/>
              <a:buChar char="v"/>
            </a:pPr>
            <a:r>
              <a:rPr dirty="0" lang="en-GB">
                <a:latin typeface="Times New Roman" pitchFamily="18" charset="0"/>
                <a:cs typeface="Times New Roman" pitchFamily="18" charset="0"/>
              </a:rPr>
              <a:t> The term psychopathology can also refer to the manifestation of a psychological disorder. </a:t>
            </a:r>
            <a:endParaRPr dirty="0" lang="en-GB" smtClean="0">
              <a:latin typeface="Times New Roman" pitchFamily="18" charset="0"/>
              <a:cs typeface="Times New Roman" pitchFamily="18" charset="0"/>
            </a:endParaRPr>
          </a:p>
          <a:p>
            <a:pPr>
              <a:buFont typeface="Wingdings" pitchFamily="2" charset="2"/>
              <a:buChar char="v"/>
            </a:pPr>
            <a:r>
              <a:rPr dirty="0" lang="en-GB" smtClean="0">
                <a:latin typeface="Times New Roman" pitchFamily="18" charset="0"/>
                <a:cs typeface="Times New Roman" pitchFamily="18" charset="0"/>
              </a:rPr>
              <a:t>In </a:t>
            </a:r>
            <a:r>
              <a:rPr dirty="0" lang="en-GB">
                <a:latin typeface="Times New Roman" pitchFamily="18" charset="0"/>
                <a:cs typeface="Times New Roman" pitchFamily="18" charset="0"/>
              </a:rPr>
              <a:t>this connection, there are many types of </a:t>
            </a:r>
            <a:r>
              <a:rPr dirty="0" lang="en-GB" smtClean="0">
                <a:latin typeface="Times New Roman" pitchFamily="18" charset="0"/>
                <a:cs typeface="Times New Roman" pitchFamily="18" charset="0"/>
              </a:rPr>
              <a:t>psychological </a:t>
            </a:r>
            <a:r>
              <a:rPr dirty="0" lang="en-GB">
                <a:latin typeface="Times New Roman" pitchFamily="18" charset="0"/>
                <a:cs typeface="Times New Roman" pitchFamily="18" charset="0"/>
              </a:rPr>
              <a:t>disorders, but here in this section we will try to see only </a:t>
            </a:r>
            <a:r>
              <a:rPr dirty="0" lang="en-GB" smtClean="0">
                <a:latin typeface="Times New Roman" pitchFamily="18" charset="0"/>
                <a:cs typeface="Times New Roman" pitchFamily="18" charset="0"/>
              </a:rPr>
              <a:t>three types </a:t>
            </a:r>
            <a:r>
              <a:rPr dirty="0" lang="en-GB">
                <a:latin typeface="Times New Roman" pitchFamily="18" charset="0"/>
                <a:cs typeface="Times New Roman" pitchFamily="18" charset="0"/>
              </a:rPr>
              <a:t>of </a:t>
            </a:r>
            <a:r>
              <a:rPr dirty="0" lang="en-GB" smtClean="0">
                <a:latin typeface="Times New Roman" pitchFamily="18" charset="0"/>
                <a:cs typeface="Times New Roman" pitchFamily="18" charset="0"/>
              </a:rPr>
              <a:t>psychological disorders; mood </a:t>
            </a:r>
            <a:r>
              <a:rPr dirty="0" lang="en-GB">
                <a:latin typeface="Times New Roman" pitchFamily="18" charset="0"/>
                <a:cs typeface="Times New Roman" pitchFamily="18" charset="0"/>
              </a:rPr>
              <a:t>disorder, anxiety disorder and personality disorder.</a:t>
            </a:r>
          </a:p>
        </p:txBody>
      </p:sp>
    </p:spTree>
  </p:cSld>
  <p:clrMapOvr>
    <a:masterClrMapping/>
  </p:clrMapOvr>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457" name=""/>
        <p:cNvGrpSpPr/>
        <p:nvPr/>
      </p:nvGrpSpPr>
      <p:grpSpPr>
        <a:xfrm>
          <a:off x="0" y="0"/>
          <a:ext cx="0" cy="0"/>
          <a:chOff x="0" y="0"/>
          <a:chExt cx="0" cy="0"/>
        </a:xfrm>
      </p:grpSpPr>
      <p:sp>
        <p:nvSpPr>
          <p:cNvPr id="1048859" name="Title 1"/>
          <p:cNvSpPr>
            <a:spLocks noGrp="1"/>
          </p:cNvSpPr>
          <p:nvPr>
            <p:ph type="title"/>
          </p:nvPr>
        </p:nvSpPr>
        <p:spPr>
          <a:xfrm>
            <a:off x="152400" y="76200"/>
            <a:ext cx="8915400" cy="609600"/>
          </a:xfrm>
        </p:spPr>
        <p:txBody>
          <a:bodyPr>
            <a:normAutofit fontScale="90000"/>
          </a:bodyPr>
          <a:p>
            <a:r>
              <a:rPr b="1" dirty="0" lang="en-GB" smtClean="0">
                <a:solidFill>
                  <a:srgbClr val="00B0F0"/>
                </a:solidFill>
                <a:latin typeface="Times New Roman" pitchFamily="18" charset="0"/>
                <a:cs typeface="Times New Roman" pitchFamily="18" charset="0"/>
              </a:rPr>
              <a:t>1. Mood Disorders </a:t>
            </a:r>
            <a:endParaRPr b="1" dirty="0" lang="en-GB">
              <a:solidFill>
                <a:srgbClr val="00B0F0"/>
              </a:solidFill>
              <a:latin typeface="Times New Roman" pitchFamily="18" charset="0"/>
              <a:cs typeface="Times New Roman" pitchFamily="18" charset="0"/>
            </a:endParaRPr>
          </a:p>
        </p:txBody>
      </p:sp>
      <p:sp>
        <p:nvSpPr>
          <p:cNvPr id="1048860" name="Content Placeholder 2"/>
          <p:cNvSpPr>
            <a:spLocks noGrp="1"/>
          </p:cNvSpPr>
          <p:nvPr>
            <p:ph idx="1"/>
          </p:nvPr>
        </p:nvSpPr>
        <p:spPr>
          <a:xfrm>
            <a:off x="76200" y="762000"/>
            <a:ext cx="8915400" cy="5943600"/>
          </a:xfrm>
        </p:spPr>
        <p:txBody>
          <a:bodyPr>
            <a:normAutofit fontScale="92500" lnSpcReduction="20000"/>
          </a:bodyPr>
          <a:p>
            <a:r>
              <a:rPr dirty="0" lang="en-GB">
                <a:latin typeface="Times New Roman" pitchFamily="18" charset="0"/>
                <a:cs typeface="Times New Roman" pitchFamily="18" charset="0"/>
              </a:rPr>
              <a:t>Psychological disorders characterized by prolonged and marked disturbances in mood that </a:t>
            </a:r>
            <a:r>
              <a:rPr dirty="0" lang="en-GB" smtClean="0">
                <a:latin typeface="Times New Roman" pitchFamily="18" charset="0"/>
                <a:cs typeface="Times New Roman" pitchFamily="18" charset="0"/>
              </a:rPr>
              <a:t>affect;</a:t>
            </a:r>
          </a:p>
          <a:p>
            <a:pPr indent="192088">
              <a:buFont typeface="Wingdings" pitchFamily="2" charset="2"/>
              <a:buChar char="ü"/>
            </a:pPr>
            <a:r>
              <a:rPr dirty="0" lang="en-GB" smtClean="0">
                <a:latin typeface="Times New Roman" pitchFamily="18" charset="0"/>
                <a:cs typeface="Times New Roman" pitchFamily="18" charset="0"/>
              </a:rPr>
              <a:t>how </a:t>
            </a:r>
            <a:r>
              <a:rPr dirty="0" lang="en-GB">
                <a:latin typeface="Times New Roman" pitchFamily="18" charset="0"/>
                <a:cs typeface="Times New Roman" pitchFamily="18" charset="0"/>
              </a:rPr>
              <a:t>people </a:t>
            </a:r>
            <a:r>
              <a:rPr dirty="0" lang="en-GB" smtClean="0">
                <a:latin typeface="Times New Roman" pitchFamily="18" charset="0"/>
                <a:cs typeface="Times New Roman" pitchFamily="18" charset="0"/>
              </a:rPr>
              <a:t>feel </a:t>
            </a:r>
          </a:p>
          <a:p>
            <a:pPr indent="192088">
              <a:buFont typeface="Wingdings" pitchFamily="2" charset="2"/>
              <a:buChar char="ü"/>
            </a:pPr>
            <a:r>
              <a:rPr dirty="0" lang="en-GB" smtClean="0">
                <a:latin typeface="Times New Roman" pitchFamily="18" charset="0"/>
                <a:cs typeface="Times New Roman" pitchFamily="18" charset="0"/>
              </a:rPr>
              <a:t>what </a:t>
            </a:r>
            <a:r>
              <a:rPr dirty="0" lang="en-GB">
                <a:latin typeface="Times New Roman" pitchFamily="18" charset="0"/>
                <a:cs typeface="Times New Roman" pitchFamily="18" charset="0"/>
              </a:rPr>
              <a:t>they believe and </a:t>
            </a:r>
            <a:r>
              <a:rPr dirty="0" lang="en-GB" smtClean="0">
                <a:latin typeface="Times New Roman" pitchFamily="18" charset="0"/>
                <a:cs typeface="Times New Roman" pitchFamily="18" charset="0"/>
              </a:rPr>
              <a:t>expect </a:t>
            </a:r>
          </a:p>
          <a:p>
            <a:pPr indent="192088">
              <a:buFont typeface="Wingdings" pitchFamily="2" charset="2"/>
              <a:buChar char="ü"/>
            </a:pPr>
            <a:r>
              <a:rPr dirty="0" lang="en-GB" smtClean="0">
                <a:latin typeface="Times New Roman" pitchFamily="18" charset="0"/>
                <a:cs typeface="Times New Roman" pitchFamily="18" charset="0"/>
              </a:rPr>
              <a:t>how </a:t>
            </a:r>
            <a:r>
              <a:rPr dirty="0" lang="en-GB">
                <a:latin typeface="Times New Roman" pitchFamily="18" charset="0"/>
                <a:cs typeface="Times New Roman" pitchFamily="18" charset="0"/>
              </a:rPr>
              <a:t>they think and </a:t>
            </a:r>
            <a:r>
              <a:rPr dirty="0" lang="en-GB" smtClean="0">
                <a:latin typeface="Times New Roman" pitchFamily="18" charset="0"/>
                <a:cs typeface="Times New Roman" pitchFamily="18" charset="0"/>
              </a:rPr>
              <a:t>talk</a:t>
            </a:r>
          </a:p>
          <a:p>
            <a:pPr indent="192088">
              <a:buFont typeface="Wingdings" pitchFamily="2" charset="2"/>
              <a:buChar char="ü"/>
            </a:pPr>
            <a:r>
              <a:rPr dirty="0" lang="en-GB" smtClean="0">
                <a:latin typeface="Times New Roman" pitchFamily="18" charset="0"/>
                <a:cs typeface="Times New Roman" pitchFamily="18" charset="0"/>
              </a:rPr>
              <a:t>how </a:t>
            </a:r>
            <a:r>
              <a:rPr dirty="0" lang="en-GB">
                <a:latin typeface="Times New Roman" pitchFamily="18" charset="0"/>
                <a:cs typeface="Times New Roman" pitchFamily="18" charset="0"/>
              </a:rPr>
              <a:t>they interact with others</a:t>
            </a:r>
            <a:r>
              <a:rPr dirty="0" lang="en-GB" smtClean="0">
                <a:latin typeface="Times New Roman" pitchFamily="18" charset="0"/>
                <a:cs typeface="Times New Roman" pitchFamily="18" charset="0"/>
              </a:rPr>
              <a:t>.</a:t>
            </a:r>
          </a:p>
          <a:p>
            <a:r>
              <a:rPr dirty="0" lang="en-GB" smtClean="0">
                <a:latin typeface="Times New Roman" pitchFamily="18" charset="0"/>
                <a:cs typeface="Times New Roman" pitchFamily="18" charset="0"/>
              </a:rPr>
              <a:t>They are </a:t>
            </a:r>
            <a:r>
              <a:rPr dirty="0" lang="en-GB">
                <a:latin typeface="Times New Roman" pitchFamily="18" charset="0"/>
                <a:cs typeface="Times New Roman" pitchFamily="18" charset="0"/>
              </a:rPr>
              <a:t>characterized by a serious change in mood from depressed to elevated feelings causing disruption to life activities. </a:t>
            </a:r>
            <a:endParaRPr dirty="0" lang="en-GB" smtClean="0">
              <a:latin typeface="Times New Roman" pitchFamily="18" charset="0"/>
              <a:cs typeface="Times New Roman" pitchFamily="18" charset="0"/>
            </a:endParaRPr>
          </a:p>
          <a:p>
            <a:r>
              <a:rPr dirty="0" lang="en-GB">
                <a:latin typeface="Times New Roman" pitchFamily="18" charset="0"/>
                <a:cs typeface="Times New Roman" pitchFamily="18" charset="0"/>
              </a:rPr>
              <a:t>Depressive disorder is characterized by overall feelings of desperation and inactivity</a:t>
            </a:r>
            <a:r>
              <a:rPr dirty="0" lang="en-GB" smtClean="0">
                <a:latin typeface="Times New Roman" pitchFamily="18" charset="0"/>
                <a:cs typeface="Times New Roman" pitchFamily="18" charset="0"/>
              </a:rPr>
              <a:t>.</a:t>
            </a:r>
          </a:p>
          <a:p>
            <a:r>
              <a:rPr dirty="0" lang="en-GB">
                <a:latin typeface="Times New Roman" pitchFamily="18" charset="0"/>
                <a:cs typeface="Times New Roman" pitchFamily="18" charset="0"/>
              </a:rPr>
              <a:t>Elevated moods are characterized by mania or hypomania.</a:t>
            </a:r>
            <a:endParaRPr dirty="0" lang="en-GB" smtClean="0">
              <a:latin typeface="Times New Roman" pitchFamily="18" charset="0"/>
              <a:cs typeface="Times New Roman" pitchFamily="18" charset="0"/>
            </a:endParaRPr>
          </a:p>
          <a:p>
            <a:endParaRPr dirty="0" lang="en-GB"/>
          </a:p>
        </p:txBody>
      </p:sp>
    </p:spTree>
  </p:cSld>
  <p:clrMapOvr>
    <a:masterClrMapping/>
  </p:clrMapOvr>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458" name=""/>
        <p:cNvGrpSpPr/>
        <p:nvPr/>
      </p:nvGrpSpPr>
      <p:grpSpPr>
        <a:xfrm>
          <a:off x="0" y="0"/>
          <a:ext cx="0" cy="0"/>
          <a:chOff x="0" y="0"/>
          <a:chExt cx="0" cy="0"/>
        </a:xfrm>
      </p:grpSpPr>
      <p:sp>
        <p:nvSpPr>
          <p:cNvPr id="1048861" name="Content Placeholder 2"/>
          <p:cNvSpPr>
            <a:spLocks noGrp="1"/>
          </p:cNvSpPr>
          <p:nvPr>
            <p:ph idx="1"/>
          </p:nvPr>
        </p:nvSpPr>
        <p:spPr>
          <a:xfrm>
            <a:off x="76200" y="152400"/>
            <a:ext cx="8991600" cy="6629400"/>
          </a:xfrm>
        </p:spPr>
        <p:txBody>
          <a:bodyPr/>
          <a:p>
            <a:r>
              <a:rPr dirty="0" lang="en-GB">
                <a:latin typeface="Times New Roman" pitchFamily="18" charset="0"/>
                <a:cs typeface="Times New Roman" pitchFamily="18" charset="0"/>
              </a:rPr>
              <a:t>The cycling between both depressed and manic moods is characteristic of </a:t>
            </a:r>
            <a:r>
              <a:rPr b="1" dirty="0" lang="en-GB">
                <a:solidFill>
                  <a:srgbClr val="FF0000"/>
                </a:solidFill>
                <a:latin typeface="Times New Roman" pitchFamily="18" charset="0"/>
                <a:cs typeface="Times New Roman" pitchFamily="18" charset="0"/>
              </a:rPr>
              <a:t>bipolar mood disorders. </a:t>
            </a:r>
            <a:endParaRPr b="1" dirty="0" lang="en-GB" smtClean="0">
              <a:solidFill>
                <a:srgbClr val="FF0000"/>
              </a:solidFill>
              <a:latin typeface="Times New Roman" pitchFamily="18" charset="0"/>
              <a:cs typeface="Times New Roman" pitchFamily="18" charset="0"/>
            </a:endParaRPr>
          </a:p>
          <a:p>
            <a:r>
              <a:rPr dirty="0" lang="en-GB">
                <a:latin typeface="Times New Roman" pitchFamily="18" charset="0"/>
                <a:cs typeface="Times New Roman" pitchFamily="18" charset="0"/>
              </a:rPr>
              <a:t> </a:t>
            </a:r>
            <a:r>
              <a:rPr dirty="0" lang="en-GB" smtClean="0">
                <a:latin typeface="Times New Roman" pitchFamily="18" charset="0"/>
                <a:cs typeface="Times New Roman" pitchFamily="18" charset="0"/>
              </a:rPr>
              <a:t>Bipolar </a:t>
            </a:r>
            <a:r>
              <a:rPr dirty="0" lang="en-GB">
                <a:latin typeface="Times New Roman" pitchFamily="18" charset="0"/>
                <a:cs typeface="Times New Roman" pitchFamily="18" charset="0"/>
              </a:rPr>
              <a:t>disorders are mood disorders in which a person’s mood is sometimes decidedly upbeat, perhaps to the point of being manic, and sometimes may be low. </a:t>
            </a:r>
            <a:endParaRPr dirty="0" lang="en-GB" smtClean="0">
              <a:latin typeface="Times New Roman" pitchFamily="18" charset="0"/>
              <a:cs typeface="Times New Roman" pitchFamily="18" charset="0"/>
            </a:endParaRPr>
          </a:p>
          <a:p>
            <a:r>
              <a:rPr dirty="0" lang="en-GB">
                <a:latin typeface="Times New Roman" pitchFamily="18" charset="0"/>
                <a:cs typeface="Times New Roman" pitchFamily="18" charset="0"/>
              </a:rPr>
              <a:t>In addition to type and subtype of mood, these disorders also vary in intensity and severity. </a:t>
            </a:r>
            <a:endParaRPr dirty="0" lang="en-GB" smtClean="0">
              <a:latin typeface="Times New Roman" pitchFamily="18" charset="0"/>
              <a:cs typeface="Times New Roman" pitchFamily="18" charset="0"/>
            </a:endParaRPr>
          </a:p>
          <a:p>
            <a:r>
              <a:rPr dirty="0" lang="en-GB" smtClean="0">
                <a:latin typeface="Times New Roman" pitchFamily="18" charset="0"/>
                <a:cs typeface="Times New Roman" pitchFamily="18" charset="0"/>
              </a:rPr>
              <a:t>For </a:t>
            </a:r>
            <a:r>
              <a:rPr dirty="0" lang="en-GB">
                <a:latin typeface="Times New Roman" pitchFamily="18" charset="0"/>
                <a:cs typeface="Times New Roman" pitchFamily="18" charset="0"/>
              </a:rPr>
              <a:t>example, dysthymic disorder is a lesser form of major depression and cyclothymic disorder is recognized as a similar, but less severe form of bipolar disorder. </a:t>
            </a:r>
          </a:p>
        </p:txBody>
      </p:sp>
    </p:spTree>
  </p:cSld>
  <p:clrMapOvr>
    <a:masterClrMapping/>
  </p:clrMapOvr>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459" name=""/>
        <p:cNvGrpSpPr/>
        <p:nvPr/>
      </p:nvGrpSpPr>
      <p:grpSpPr>
        <a:xfrm>
          <a:off x="0" y="0"/>
          <a:ext cx="0" cy="0"/>
          <a:chOff x="0" y="0"/>
          <a:chExt cx="0" cy="0"/>
        </a:xfrm>
      </p:grpSpPr>
      <p:sp>
        <p:nvSpPr>
          <p:cNvPr id="1048862" name="Content Placeholder 2"/>
          <p:cNvSpPr>
            <a:spLocks noGrp="1"/>
          </p:cNvSpPr>
          <p:nvPr>
            <p:ph idx="1"/>
          </p:nvPr>
        </p:nvSpPr>
        <p:spPr>
          <a:xfrm>
            <a:off x="76200" y="152400"/>
            <a:ext cx="8915400" cy="6553200"/>
          </a:xfrm>
        </p:spPr>
        <p:txBody>
          <a:bodyPr>
            <a:normAutofit fontScale="92500" lnSpcReduction="10000"/>
          </a:bodyPr>
          <a:p>
            <a:r>
              <a:rPr dirty="0" lang="en-GB">
                <a:latin typeface="Times New Roman" pitchFamily="18" charset="0"/>
                <a:cs typeface="Times New Roman" pitchFamily="18" charset="0"/>
              </a:rPr>
              <a:t>The disorders in this category include those where the primary symptom is a </a:t>
            </a:r>
            <a:r>
              <a:rPr dirty="0" i="1" lang="en-GB">
                <a:solidFill>
                  <a:srgbClr val="FF0000"/>
                </a:solidFill>
                <a:latin typeface="Times New Roman" pitchFamily="18" charset="0"/>
                <a:cs typeface="Times New Roman" pitchFamily="18" charset="0"/>
              </a:rPr>
              <a:t>disturbance in </a:t>
            </a:r>
            <a:r>
              <a:rPr dirty="0" i="1" lang="en-GB" smtClean="0">
                <a:solidFill>
                  <a:srgbClr val="FF0000"/>
                </a:solidFill>
                <a:latin typeface="Times New Roman" pitchFamily="18" charset="0"/>
                <a:cs typeface="Times New Roman" pitchFamily="18" charset="0"/>
              </a:rPr>
              <a:t>mood.</a:t>
            </a:r>
          </a:p>
          <a:p>
            <a:r>
              <a:rPr dirty="0" lang="en-GB" smtClean="0">
                <a:latin typeface="Times New Roman" pitchFamily="18" charset="0"/>
                <a:cs typeface="Times New Roman" pitchFamily="18" charset="0"/>
              </a:rPr>
              <a:t>The </a:t>
            </a:r>
            <a:r>
              <a:rPr dirty="0" lang="en-GB">
                <a:latin typeface="Times New Roman" pitchFamily="18" charset="0"/>
                <a:cs typeface="Times New Roman" pitchFamily="18" charset="0"/>
              </a:rPr>
              <a:t>disorders include Major Depression, Dysthymic Disorder, Bipolar Disorder, and </a:t>
            </a:r>
            <a:r>
              <a:rPr dirty="0" lang="en-GB" err="1" smtClean="0">
                <a:latin typeface="Times New Roman" pitchFamily="18" charset="0"/>
                <a:cs typeface="Times New Roman" pitchFamily="18" charset="0"/>
              </a:rPr>
              <a:t>Cyclothymia</a:t>
            </a:r>
            <a:endParaRPr dirty="0" lang="en-GB" smtClean="0">
              <a:latin typeface="Times New Roman" pitchFamily="18" charset="0"/>
              <a:cs typeface="Times New Roman" pitchFamily="18" charset="0"/>
            </a:endParaRPr>
          </a:p>
          <a:p>
            <a:pPr indent="-365125" marL="365125">
              <a:buAutoNum type="arabicPeriod"/>
            </a:pPr>
            <a:r>
              <a:rPr b="1" dirty="0" lang="en-GB" smtClean="0">
                <a:solidFill>
                  <a:srgbClr val="FF0000"/>
                </a:solidFill>
                <a:latin typeface="Times New Roman" pitchFamily="18" charset="0"/>
                <a:cs typeface="Times New Roman" pitchFamily="18" charset="0"/>
              </a:rPr>
              <a:t>Major Depression </a:t>
            </a:r>
            <a:r>
              <a:rPr dirty="0" lang="en-GB" smtClean="0">
                <a:latin typeface="Times New Roman" pitchFamily="18" charset="0"/>
                <a:cs typeface="Times New Roman" pitchFamily="18" charset="0"/>
              </a:rPr>
              <a:t>(also </a:t>
            </a:r>
            <a:r>
              <a:rPr dirty="0" lang="en-GB">
                <a:latin typeface="Times New Roman" pitchFamily="18" charset="0"/>
                <a:cs typeface="Times New Roman" pitchFamily="18" charset="0"/>
              </a:rPr>
              <a:t>known as depression or clinical depression) is characterized by </a:t>
            </a:r>
            <a:endParaRPr dirty="0" lang="en-GB" smtClean="0">
              <a:latin typeface="Times New Roman" pitchFamily="18" charset="0"/>
              <a:cs typeface="Times New Roman" pitchFamily="18" charset="0"/>
            </a:endParaRPr>
          </a:p>
          <a:p>
            <a:pPr indent="290513">
              <a:buFont typeface="Wingdings" pitchFamily="2" charset="2"/>
              <a:buChar char="ü"/>
            </a:pPr>
            <a:r>
              <a:rPr dirty="0" lang="en-GB">
                <a:latin typeface="Times New Roman" pitchFamily="18" charset="0"/>
                <a:cs typeface="Times New Roman" pitchFamily="18" charset="0"/>
              </a:rPr>
              <a:t>D</a:t>
            </a:r>
            <a:r>
              <a:rPr dirty="0" lang="en-GB" smtClean="0">
                <a:latin typeface="Times New Roman" pitchFamily="18" charset="0"/>
                <a:cs typeface="Times New Roman" pitchFamily="18" charset="0"/>
              </a:rPr>
              <a:t>epressed mood </a:t>
            </a:r>
          </a:p>
          <a:p>
            <a:pPr indent="290513">
              <a:buFont typeface="Wingdings" pitchFamily="2" charset="2"/>
              <a:buChar char="ü"/>
            </a:pPr>
            <a:r>
              <a:rPr dirty="0" lang="en-GB">
                <a:latin typeface="Times New Roman" pitchFamily="18" charset="0"/>
                <a:cs typeface="Times New Roman" pitchFamily="18" charset="0"/>
              </a:rPr>
              <a:t>D</a:t>
            </a:r>
            <a:r>
              <a:rPr dirty="0" lang="en-GB" smtClean="0">
                <a:latin typeface="Times New Roman" pitchFamily="18" charset="0"/>
                <a:cs typeface="Times New Roman" pitchFamily="18" charset="0"/>
              </a:rPr>
              <a:t>iminished </a:t>
            </a:r>
            <a:r>
              <a:rPr dirty="0" lang="en-GB">
                <a:latin typeface="Times New Roman" pitchFamily="18" charset="0"/>
                <a:cs typeface="Times New Roman" pitchFamily="18" charset="0"/>
              </a:rPr>
              <a:t>interest in activities previously </a:t>
            </a:r>
            <a:r>
              <a:rPr dirty="0" lang="en-GB" smtClean="0">
                <a:latin typeface="Times New Roman" pitchFamily="18" charset="0"/>
                <a:cs typeface="Times New Roman" pitchFamily="18" charset="0"/>
              </a:rPr>
              <a:t>enjoyed </a:t>
            </a:r>
          </a:p>
          <a:p>
            <a:pPr indent="290513">
              <a:buFont typeface="Wingdings" pitchFamily="2" charset="2"/>
              <a:buChar char="ü"/>
            </a:pPr>
            <a:r>
              <a:rPr dirty="0" lang="en-GB">
                <a:latin typeface="Times New Roman" pitchFamily="18" charset="0"/>
                <a:cs typeface="Times New Roman" pitchFamily="18" charset="0"/>
              </a:rPr>
              <a:t>W</a:t>
            </a:r>
            <a:r>
              <a:rPr dirty="0" lang="en-GB" smtClean="0">
                <a:latin typeface="Times New Roman" pitchFamily="18" charset="0"/>
                <a:cs typeface="Times New Roman" pitchFamily="18" charset="0"/>
              </a:rPr>
              <a:t>eight disturbance</a:t>
            </a:r>
          </a:p>
          <a:p>
            <a:pPr indent="290513">
              <a:buFont typeface="Wingdings" pitchFamily="2" charset="2"/>
              <a:buChar char="ü"/>
            </a:pPr>
            <a:r>
              <a:rPr dirty="0" lang="en-GB">
                <a:latin typeface="Times New Roman" pitchFamily="18" charset="0"/>
                <a:cs typeface="Times New Roman" pitchFamily="18" charset="0"/>
              </a:rPr>
              <a:t>S</a:t>
            </a:r>
            <a:r>
              <a:rPr dirty="0" lang="en-GB" smtClean="0">
                <a:latin typeface="Times New Roman" pitchFamily="18" charset="0"/>
                <a:cs typeface="Times New Roman" pitchFamily="18" charset="0"/>
              </a:rPr>
              <a:t>leep disturbance</a:t>
            </a:r>
          </a:p>
          <a:p>
            <a:pPr indent="290513">
              <a:buFont typeface="Wingdings" pitchFamily="2" charset="2"/>
              <a:buChar char="ü"/>
            </a:pPr>
            <a:r>
              <a:rPr dirty="0" lang="en-GB">
                <a:latin typeface="Times New Roman" pitchFamily="18" charset="0"/>
                <a:cs typeface="Times New Roman" pitchFamily="18" charset="0"/>
              </a:rPr>
              <a:t>L</a:t>
            </a:r>
            <a:r>
              <a:rPr dirty="0" lang="en-GB" smtClean="0">
                <a:latin typeface="Times New Roman" pitchFamily="18" charset="0"/>
                <a:cs typeface="Times New Roman" pitchFamily="18" charset="0"/>
              </a:rPr>
              <a:t>oss </a:t>
            </a:r>
            <a:r>
              <a:rPr dirty="0" lang="en-GB">
                <a:latin typeface="Times New Roman" pitchFamily="18" charset="0"/>
                <a:cs typeface="Times New Roman" pitchFamily="18" charset="0"/>
              </a:rPr>
              <a:t>of </a:t>
            </a:r>
            <a:r>
              <a:rPr dirty="0" lang="en-GB" smtClean="0">
                <a:latin typeface="Times New Roman" pitchFamily="18" charset="0"/>
                <a:cs typeface="Times New Roman" pitchFamily="18" charset="0"/>
              </a:rPr>
              <a:t>energy</a:t>
            </a:r>
          </a:p>
          <a:p>
            <a:pPr indent="290513">
              <a:buFont typeface="Wingdings" pitchFamily="2" charset="2"/>
              <a:buChar char="ü"/>
            </a:pPr>
            <a:r>
              <a:rPr dirty="0" lang="en-GB">
                <a:latin typeface="Times New Roman" pitchFamily="18" charset="0"/>
                <a:cs typeface="Times New Roman" pitchFamily="18" charset="0"/>
              </a:rPr>
              <a:t>D</a:t>
            </a:r>
            <a:r>
              <a:rPr dirty="0" lang="en-GB" smtClean="0">
                <a:latin typeface="Times New Roman" pitchFamily="18" charset="0"/>
                <a:cs typeface="Times New Roman" pitchFamily="18" charset="0"/>
              </a:rPr>
              <a:t>ifficulty </a:t>
            </a:r>
            <a:r>
              <a:rPr dirty="0" lang="en-GB">
                <a:latin typeface="Times New Roman" pitchFamily="18" charset="0"/>
                <a:cs typeface="Times New Roman" pitchFamily="18" charset="0"/>
              </a:rPr>
              <a:t>concentrating, and often includes feelings </a:t>
            </a:r>
            <a:r>
              <a:rPr dirty="0" lang="en-GB" smtClean="0">
                <a:latin typeface="Times New Roman" pitchFamily="18" charset="0"/>
                <a:cs typeface="Times New Roman" pitchFamily="18" charset="0"/>
              </a:rPr>
              <a:t>of hopelessness </a:t>
            </a:r>
            <a:r>
              <a:rPr dirty="0" lang="en-GB">
                <a:latin typeface="Times New Roman" pitchFamily="18" charset="0"/>
                <a:cs typeface="Times New Roman" pitchFamily="18" charset="0"/>
              </a:rPr>
              <a:t>and thoughts of suicide.</a:t>
            </a:r>
          </a:p>
        </p:txBody>
      </p:sp>
    </p:spTree>
  </p:cSld>
  <p:clrMapOvr>
    <a:masterClrMapping/>
  </p:clrMapOvr>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460" name=""/>
        <p:cNvGrpSpPr/>
        <p:nvPr/>
      </p:nvGrpSpPr>
      <p:grpSpPr>
        <a:xfrm>
          <a:off x="0" y="0"/>
          <a:ext cx="0" cy="0"/>
          <a:chOff x="0" y="0"/>
          <a:chExt cx="0" cy="0"/>
        </a:xfrm>
      </p:grpSpPr>
      <p:sp>
        <p:nvSpPr>
          <p:cNvPr id="1048863" name="Content Placeholder 2"/>
          <p:cNvSpPr>
            <a:spLocks noGrp="1"/>
          </p:cNvSpPr>
          <p:nvPr>
            <p:ph idx="1"/>
          </p:nvPr>
        </p:nvSpPr>
        <p:spPr>
          <a:xfrm>
            <a:off x="152400" y="152400"/>
            <a:ext cx="8915400" cy="6553200"/>
          </a:xfrm>
        </p:spPr>
        <p:txBody>
          <a:bodyPr>
            <a:normAutofit fontScale="92500" lnSpcReduction="10000"/>
          </a:bodyPr>
          <a:p>
            <a:pPr indent="0" marL="0">
              <a:buNone/>
            </a:pPr>
            <a:r>
              <a:rPr b="1" dirty="0" lang="en-GB" smtClean="0">
                <a:solidFill>
                  <a:srgbClr val="FF0000"/>
                </a:solidFill>
                <a:latin typeface="Times New Roman" pitchFamily="18" charset="0"/>
                <a:cs typeface="Times New Roman" pitchFamily="18" charset="0"/>
              </a:rPr>
              <a:t>2. </a:t>
            </a:r>
            <a:r>
              <a:rPr b="1" dirty="0" lang="en-GB">
                <a:solidFill>
                  <a:srgbClr val="FF0000"/>
                </a:solidFill>
                <a:latin typeface="Times New Roman" pitchFamily="18" charset="0"/>
                <a:cs typeface="Times New Roman" pitchFamily="18" charset="0"/>
              </a:rPr>
              <a:t>Dysthymia </a:t>
            </a:r>
            <a:r>
              <a:rPr dirty="0" lang="en-GB">
                <a:latin typeface="Times New Roman" pitchFamily="18" charset="0"/>
                <a:cs typeface="Times New Roman" pitchFamily="18" charset="0"/>
              </a:rPr>
              <a:t>:  is often considered a lesser, but more persistent form of depression. </a:t>
            </a:r>
            <a:endParaRPr dirty="0" lang="en-GB" smtClean="0">
              <a:latin typeface="Times New Roman" pitchFamily="18" charset="0"/>
              <a:cs typeface="Times New Roman" pitchFamily="18" charset="0"/>
            </a:endParaRPr>
          </a:p>
          <a:p>
            <a:pPr>
              <a:buFont typeface="Wingdings" pitchFamily="2" charset="2"/>
              <a:buChar char="ü"/>
            </a:pPr>
            <a:r>
              <a:rPr dirty="0" lang="en-GB" smtClean="0">
                <a:latin typeface="Times New Roman" pitchFamily="18" charset="0"/>
                <a:cs typeface="Times New Roman" pitchFamily="18" charset="0"/>
              </a:rPr>
              <a:t>Many </a:t>
            </a:r>
            <a:r>
              <a:rPr dirty="0" lang="en-GB">
                <a:latin typeface="Times New Roman" pitchFamily="18" charset="0"/>
                <a:cs typeface="Times New Roman" pitchFamily="18" charset="0"/>
              </a:rPr>
              <a:t>of the symptoms are similar except to a lesser degree. </a:t>
            </a:r>
            <a:endParaRPr dirty="0" lang="en-GB" smtClean="0">
              <a:latin typeface="Times New Roman" pitchFamily="18" charset="0"/>
              <a:cs typeface="Times New Roman" pitchFamily="18" charset="0"/>
            </a:endParaRPr>
          </a:p>
          <a:p>
            <a:pPr>
              <a:buFont typeface="Wingdings" pitchFamily="2" charset="2"/>
              <a:buChar char="ü"/>
            </a:pPr>
            <a:r>
              <a:rPr dirty="0" lang="en-GB" smtClean="0">
                <a:latin typeface="Times New Roman" pitchFamily="18" charset="0"/>
                <a:cs typeface="Times New Roman" pitchFamily="18" charset="0"/>
              </a:rPr>
              <a:t>Also</a:t>
            </a:r>
            <a:r>
              <a:rPr dirty="0" lang="en-GB">
                <a:latin typeface="Times New Roman" pitchFamily="18" charset="0"/>
                <a:cs typeface="Times New Roman" pitchFamily="18" charset="0"/>
              </a:rPr>
              <a:t>, dysthymia, as opposed to Major Depression is steadier rather than periods of normal feelings and extreme lows. </a:t>
            </a:r>
            <a:endParaRPr dirty="0" lang="en-GB" smtClean="0">
              <a:latin typeface="Times New Roman" pitchFamily="18" charset="0"/>
              <a:cs typeface="Times New Roman" pitchFamily="18" charset="0"/>
            </a:endParaRPr>
          </a:p>
          <a:p>
            <a:pPr indent="0" marL="0">
              <a:buNone/>
            </a:pPr>
            <a:r>
              <a:rPr b="1" dirty="0" lang="en-GB">
                <a:solidFill>
                  <a:srgbClr val="FF0000"/>
                </a:solidFill>
                <a:latin typeface="Times New Roman" pitchFamily="18" charset="0"/>
                <a:cs typeface="Times New Roman" pitchFamily="18" charset="0"/>
              </a:rPr>
              <a:t>3. Bipolar Disorder </a:t>
            </a:r>
            <a:r>
              <a:rPr dirty="0" lang="en-GB">
                <a:latin typeface="Times New Roman" pitchFamily="18" charset="0"/>
                <a:cs typeface="Times New Roman" pitchFamily="18" charset="0"/>
              </a:rPr>
              <a:t>(previously known as </a:t>
            </a:r>
            <a:r>
              <a:rPr dirty="0" lang="en-GB" smtClean="0">
                <a:latin typeface="Times New Roman" pitchFamily="18" charset="0"/>
                <a:cs typeface="Times New Roman" pitchFamily="18" charset="0"/>
              </a:rPr>
              <a:t>Manic-Depression</a:t>
            </a:r>
            <a:r>
              <a:rPr dirty="0" lang="en-GB">
                <a:latin typeface="Times New Roman" pitchFamily="18" charset="0"/>
                <a:cs typeface="Times New Roman" pitchFamily="18" charset="0"/>
              </a:rPr>
              <a:t>) </a:t>
            </a:r>
            <a:endParaRPr dirty="0" lang="en-GB" smtClean="0">
              <a:latin typeface="Times New Roman" pitchFamily="18" charset="0"/>
              <a:cs typeface="Times New Roman" pitchFamily="18" charset="0"/>
            </a:endParaRPr>
          </a:p>
          <a:p>
            <a:pPr>
              <a:buFont typeface="Wingdings" pitchFamily="2" charset="2"/>
              <a:buChar char="ü"/>
            </a:pPr>
            <a:r>
              <a:rPr dirty="0" lang="en-GB" smtClean="0">
                <a:latin typeface="Times New Roman" pitchFamily="18" charset="0"/>
                <a:cs typeface="Times New Roman" pitchFamily="18" charset="0"/>
              </a:rPr>
              <a:t>is </a:t>
            </a:r>
            <a:r>
              <a:rPr dirty="0" lang="en-GB">
                <a:latin typeface="Times New Roman" pitchFamily="18" charset="0"/>
                <a:cs typeface="Times New Roman" pitchFamily="18" charset="0"/>
              </a:rPr>
              <a:t>characterized by periods of extreme highs (called mania) and extreme lows as in Major Depression. </a:t>
            </a:r>
            <a:endParaRPr dirty="0" lang="en-GB" smtClean="0">
              <a:latin typeface="Times New Roman" pitchFamily="18" charset="0"/>
              <a:cs typeface="Times New Roman" pitchFamily="18" charset="0"/>
            </a:endParaRPr>
          </a:p>
          <a:p>
            <a:pPr>
              <a:buFont typeface="Wingdings" pitchFamily="2" charset="2"/>
              <a:buChar char="ü"/>
            </a:pPr>
            <a:r>
              <a:rPr dirty="0" lang="en-GB" smtClean="0">
                <a:latin typeface="Times New Roman" pitchFamily="18" charset="0"/>
                <a:cs typeface="Times New Roman" pitchFamily="18" charset="0"/>
              </a:rPr>
              <a:t>Bipolar </a:t>
            </a:r>
            <a:r>
              <a:rPr dirty="0" lang="en-GB">
                <a:latin typeface="Times New Roman" pitchFamily="18" charset="0"/>
                <a:cs typeface="Times New Roman" pitchFamily="18" charset="0"/>
              </a:rPr>
              <a:t>Disorder is subtyped either I (extreme or </a:t>
            </a:r>
            <a:r>
              <a:rPr dirty="0" lang="en-GB" smtClean="0">
                <a:latin typeface="Times New Roman" pitchFamily="18" charset="0"/>
                <a:cs typeface="Times New Roman" pitchFamily="18" charset="0"/>
              </a:rPr>
              <a:t>hyper manic </a:t>
            </a:r>
            <a:r>
              <a:rPr dirty="0" lang="en-GB">
                <a:latin typeface="Times New Roman" pitchFamily="18" charset="0"/>
                <a:cs typeface="Times New Roman" pitchFamily="18" charset="0"/>
              </a:rPr>
              <a:t>episodes) or II (moderate or hypomanic episodes). </a:t>
            </a:r>
          </a:p>
        </p:txBody>
      </p:sp>
    </p:spTree>
  </p:cSld>
  <p:clrMapOvr>
    <a:masterClrMapping/>
  </p:clrMapOvr>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461" name=""/>
        <p:cNvGrpSpPr/>
        <p:nvPr/>
      </p:nvGrpSpPr>
      <p:grpSpPr>
        <a:xfrm>
          <a:off x="0" y="0"/>
          <a:ext cx="0" cy="0"/>
          <a:chOff x="0" y="0"/>
          <a:chExt cx="0" cy="0"/>
        </a:xfrm>
      </p:grpSpPr>
      <p:sp>
        <p:nvSpPr>
          <p:cNvPr id="1048864" name="Content Placeholder 2"/>
          <p:cNvSpPr>
            <a:spLocks noGrp="1"/>
          </p:cNvSpPr>
          <p:nvPr>
            <p:ph idx="1"/>
          </p:nvPr>
        </p:nvSpPr>
        <p:spPr>
          <a:xfrm>
            <a:off x="76200" y="76200"/>
            <a:ext cx="8915400" cy="6629400"/>
          </a:xfrm>
        </p:spPr>
        <p:txBody>
          <a:bodyPr/>
          <a:p>
            <a:pPr indent="0" marL="0">
              <a:buNone/>
            </a:pPr>
            <a:r>
              <a:rPr dirty="0" lang="en-GB"/>
              <a:t>4. </a:t>
            </a:r>
            <a:r>
              <a:rPr b="1" dirty="0" lang="en-GB" err="1">
                <a:solidFill>
                  <a:srgbClr val="FF0000"/>
                </a:solidFill>
                <a:latin typeface="Times New Roman" pitchFamily="18" charset="0"/>
                <a:cs typeface="Times New Roman" pitchFamily="18" charset="0"/>
              </a:rPr>
              <a:t>Cyclothymia</a:t>
            </a:r>
            <a:r>
              <a:rPr b="1" dirty="0" lang="en-GB">
                <a:solidFill>
                  <a:srgbClr val="FF0000"/>
                </a:solidFill>
                <a:latin typeface="Times New Roman" pitchFamily="18" charset="0"/>
                <a:cs typeface="Times New Roman" pitchFamily="18" charset="0"/>
              </a:rPr>
              <a:t>: </a:t>
            </a:r>
            <a:endParaRPr b="1" dirty="0" lang="en-GB" smtClean="0">
              <a:solidFill>
                <a:srgbClr val="FF0000"/>
              </a:solidFill>
              <a:latin typeface="Times New Roman" pitchFamily="18" charset="0"/>
              <a:cs typeface="Times New Roman" pitchFamily="18" charset="0"/>
            </a:endParaRPr>
          </a:p>
          <a:p>
            <a:pPr>
              <a:buFont typeface="Wingdings" pitchFamily="2" charset="2"/>
              <a:buChar char="v"/>
            </a:pPr>
            <a:r>
              <a:rPr dirty="0" lang="en-GB" smtClean="0">
                <a:latin typeface="Times New Roman" pitchFamily="18" charset="0"/>
                <a:cs typeface="Times New Roman" pitchFamily="18" charset="0"/>
              </a:rPr>
              <a:t>Like </a:t>
            </a:r>
            <a:r>
              <a:rPr dirty="0" lang="en-GB">
                <a:latin typeface="Times New Roman" pitchFamily="18" charset="0"/>
                <a:cs typeface="Times New Roman" pitchFamily="18" charset="0"/>
              </a:rPr>
              <a:t>Dysthymia and Major Depression, </a:t>
            </a:r>
            <a:r>
              <a:rPr dirty="0" lang="en-GB" err="1">
                <a:latin typeface="Times New Roman" pitchFamily="18" charset="0"/>
                <a:cs typeface="Times New Roman" pitchFamily="18" charset="0"/>
              </a:rPr>
              <a:t>Cyclothymia</a:t>
            </a:r>
            <a:r>
              <a:rPr dirty="0" lang="en-GB">
                <a:latin typeface="Times New Roman" pitchFamily="18" charset="0"/>
                <a:cs typeface="Times New Roman" pitchFamily="18" charset="0"/>
              </a:rPr>
              <a:t> is considered a lesser form of Bipolar Disorder. </a:t>
            </a:r>
          </a:p>
        </p:txBody>
      </p:sp>
    </p:spTree>
  </p:cSld>
  <p:clrMapOvr>
    <a:masterClrMapping/>
  </p:clrMapOvr>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462" name=""/>
        <p:cNvGrpSpPr/>
        <p:nvPr/>
      </p:nvGrpSpPr>
      <p:grpSpPr>
        <a:xfrm>
          <a:off x="0" y="0"/>
          <a:ext cx="0" cy="0"/>
          <a:chOff x="0" y="0"/>
          <a:chExt cx="0" cy="0"/>
        </a:xfrm>
      </p:grpSpPr>
      <p:sp>
        <p:nvSpPr>
          <p:cNvPr id="1048865" name="Title 1"/>
          <p:cNvSpPr>
            <a:spLocks noGrp="1"/>
          </p:cNvSpPr>
          <p:nvPr>
            <p:ph type="title"/>
          </p:nvPr>
        </p:nvSpPr>
        <p:spPr>
          <a:xfrm>
            <a:off x="152400" y="76200"/>
            <a:ext cx="8839200" cy="914400"/>
          </a:xfrm>
        </p:spPr>
        <p:txBody>
          <a:bodyPr>
            <a:normAutofit/>
          </a:bodyPr>
          <a:p>
            <a:r>
              <a:rPr b="1" dirty="0" lang="en-GB" smtClean="0">
                <a:solidFill>
                  <a:srgbClr val="00B0F0"/>
                </a:solidFill>
                <a:latin typeface="Times New Roman" pitchFamily="18" charset="0"/>
                <a:cs typeface="Times New Roman" pitchFamily="18" charset="0"/>
              </a:rPr>
              <a:t>2. Anxiety Disorders </a:t>
            </a:r>
            <a:endParaRPr b="1" dirty="0" lang="en-GB">
              <a:solidFill>
                <a:srgbClr val="00B0F0"/>
              </a:solidFill>
              <a:latin typeface="Times New Roman" pitchFamily="18" charset="0"/>
              <a:cs typeface="Times New Roman" pitchFamily="18" charset="0"/>
            </a:endParaRPr>
          </a:p>
        </p:txBody>
      </p:sp>
      <p:sp>
        <p:nvSpPr>
          <p:cNvPr id="1048866" name="Content Placeholder 2"/>
          <p:cNvSpPr>
            <a:spLocks noGrp="1"/>
          </p:cNvSpPr>
          <p:nvPr>
            <p:ph idx="1"/>
          </p:nvPr>
        </p:nvSpPr>
        <p:spPr>
          <a:xfrm>
            <a:off x="152400" y="1066800"/>
            <a:ext cx="8839200" cy="5715000"/>
          </a:xfrm>
        </p:spPr>
        <p:txBody>
          <a:bodyPr>
            <a:normAutofit fontScale="92500" lnSpcReduction="20000"/>
          </a:bodyPr>
          <a:p>
            <a:r>
              <a:rPr dirty="0" lang="en-GB">
                <a:latin typeface="Times New Roman" pitchFamily="18" charset="0"/>
                <a:cs typeface="Times New Roman" pitchFamily="18" charset="0"/>
              </a:rPr>
              <a:t>Anxiety is </a:t>
            </a:r>
            <a:r>
              <a:rPr dirty="0" lang="en-GB" smtClean="0">
                <a:latin typeface="Times New Roman" pitchFamily="18" charset="0"/>
                <a:cs typeface="Times New Roman" pitchFamily="18" charset="0"/>
              </a:rPr>
              <a:t>a </a:t>
            </a:r>
            <a:r>
              <a:rPr dirty="0" lang="en-GB">
                <a:latin typeface="Times New Roman" pitchFamily="18" charset="0"/>
                <a:cs typeface="Times New Roman" pitchFamily="18" charset="0"/>
              </a:rPr>
              <a:t>sense of agitation or nervousness, which is often focused on an upcoming possible danger</a:t>
            </a:r>
            <a:r>
              <a:rPr dirty="0" lang="en-GB" smtClean="0">
                <a:latin typeface="Times New Roman" pitchFamily="18" charset="0"/>
                <a:cs typeface="Times New Roman" pitchFamily="18" charset="0"/>
              </a:rPr>
              <a:t>.</a:t>
            </a:r>
          </a:p>
          <a:p>
            <a:r>
              <a:rPr dirty="0" lang="en-GB">
                <a:latin typeface="Times New Roman" pitchFamily="18" charset="0"/>
                <a:cs typeface="Times New Roman" pitchFamily="18" charset="0"/>
              </a:rPr>
              <a:t> </a:t>
            </a:r>
            <a:r>
              <a:rPr dirty="0" lang="en-GB" smtClean="0">
                <a:latin typeface="Times New Roman" pitchFamily="18" charset="0"/>
                <a:cs typeface="Times New Roman" pitchFamily="18" charset="0"/>
              </a:rPr>
              <a:t>It is </a:t>
            </a:r>
            <a:r>
              <a:rPr dirty="0" lang="en-GB">
                <a:latin typeface="Times New Roman" pitchFamily="18" charset="0"/>
                <a:cs typeface="Times New Roman" pitchFamily="18" charset="0"/>
              </a:rPr>
              <a:t>a normal reaction to stress and can be beneficial in some situations. </a:t>
            </a:r>
            <a:endParaRPr dirty="0" lang="en-GB" smtClean="0">
              <a:latin typeface="Times New Roman" pitchFamily="18" charset="0"/>
              <a:cs typeface="Times New Roman" pitchFamily="18" charset="0"/>
            </a:endParaRPr>
          </a:p>
          <a:p>
            <a:r>
              <a:rPr dirty="0" lang="en-GB" smtClean="0">
                <a:latin typeface="Times New Roman" pitchFamily="18" charset="0"/>
                <a:cs typeface="Times New Roman" pitchFamily="18" charset="0"/>
              </a:rPr>
              <a:t>It </a:t>
            </a:r>
            <a:r>
              <a:rPr dirty="0" lang="en-GB">
                <a:latin typeface="Times New Roman" pitchFamily="18" charset="0"/>
                <a:cs typeface="Times New Roman" pitchFamily="18" charset="0"/>
              </a:rPr>
              <a:t>can alert us to dangers and help us prepare and pay attention</a:t>
            </a:r>
            <a:r>
              <a:rPr dirty="0" lang="en-GB" smtClean="0">
                <a:latin typeface="Times New Roman" pitchFamily="18" charset="0"/>
                <a:cs typeface="Times New Roman" pitchFamily="18" charset="0"/>
              </a:rPr>
              <a:t>.</a:t>
            </a:r>
          </a:p>
          <a:p>
            <a:r>
              <a:rPr dirty="0" lang="en-GB">
                <a:latin typeface="Times New Roman" pitchFamily="18" charset="0"/>
                <a:cs typeface="Times New Roman" pitchFamily="18" charset="0"/>
              </a:rPr>
              <a:t>Anxiety disorders differ from normal feelings of nervousness or anxiousness, and involve excessive fear or anxiety. </a:t>
            </a:r>
            <a:endParaRPr dirty="0" lang="en-GB" smtClean="0">
              <a:latin typeface="Times New Roman" pitchFamily="18" charset="0"/>
              <a:cs typeface="Times New Roman" pitchFamily="18" charset="0"/>
            </a:endParaRPr>
          </a:p>
          <a:p>
            <a:r>
              <a:rPr dirty="0" lang="en-GB" smtClean="0">
                <a:latin typeface="Times New Roman" pitchFamily="18" charset="0"/>
                <a:cs typeface="Times New Roman" pitchFamily="18" charset="0"/>
              </a:rPr>
              <a:t>Anxiety </a:t>
            </a:r>
            <a:r>
              <a:rPr dirty="0" lang="en-GB">
                <a:latin typeface="Times New Roman" pitchFamily="18" charset="0"/>
                <a:cs typeface="Times New Roman" pitchFamily="18" charset="0"/>
              </a:rPr>
              <a:t>disorders are the most common of mental disorders and affect nearly </a:t>
            </a:r>
            <a:r>
              <a:rPr dirty="0" lang="en-GB" smtClean="0">
                <a:latin typeface="Times New Roman" pitchFamily="18" charset="0"/>
                <a:cs typeface="Times New Roman" pitchFamily="18" charset="0"/>
              </a:rPr>
              <a:t>30% </a:t>
            </a:r>
            <a:r>
              <a:rPr dirty="0" lang="en-GB">
                <a:latin typeface="Times New Roman" pitchFamily="18" charset="0"/>
                <a:cs typeface="Times New Roman" pitchFamily="18" charset="0"/>
              </a:rPr>
              <a:t>of adults at some point in their lives. </a:t>
            </a:r>
            <a:endParaRPr dirty="0" lang="en-GB" smtClean="0">
              <a:latin typeface="Times New Roman" pitchFamily="18" charset="0"/>
              <a:cs typeface="Times New Roman" pitchFamily="18" charset="0"/>
            </a:endParaRPr>
          </a:p>
          <a:p>
            <a:r>
              <a:rPr dirty="0" lang="en-GB">
                <a:latin typeface="Times New Roman" pitchFamily="18" charset="0"/>
                <a:cs typeface="Times New Roman" pitchFamily="18" charset="0"/>
              </a:rPr>
              <a:t> However, anxiety disorders are treatable and a number of effective treatments are available.</a:t>
            </a:r>
          </a:p>
        </p:txBody>
      </p:sp>
    </p:spTree>
  </p:cSld>
  <p:clrMapOvr>
    <a:masterClrMapping/>
  </p:clrMapOvr>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463" name=""/>
        <p:cNvGrpSpPr/>
        <p:nvPr/>
      </p:nvGrpSpPr>
      <p:grpSpPr>
        <a:xfrm>
          <a:off x="0" y="0"/>
          <a:ext cx="0" cy="0"/>
          <a:chOff x="0" y="0"/>
          <a:chExt cx="0" cy="0"/>
        </a:xfrm>
      </p:grpSpPr>
      <p:sp>
        <p:nvSpPr>
          <p:cNvPr id="1048867" name="Content Placeholder 2"/>
          <p:cNvSpPr>
            <a:spLocks noGrp="1"/>
          </p:cNvSpPr>
          <p:nvPr>
            <p:ph idx="1"/>
          </p:nvPr>
        </p:nvSpPr>
        <p:spPr>
          <a:xfrm>
            <a:off x="76200" y="76200"/>
            <a:ext cx="8991600" cy="6629400"/>
          </a:xfrm>
        </p:spPr>
        <p:txBody>
          <a:bodyPr/>
          <a:p>
            <a:r>
              <a:rPr dirty="0" lang="en-GB">
                <a:latin typeface="Times New Roman" pitchFamily="18" charset="0"/>
                <a:cs typeface="Times New Roman" pitchFamily="18" charset="0"/>
              </a:rPr>
              <a:t>Anxiety disorders can cause people into trying to avoid situations that trigger or worsen their symptoms. </a:t>
            </a:r>
            <a:endParaRPr dirty="0" lang="en-GB" smtClean="0">
              <a:latin typeface="Times New Roman" pitchFamily="18" charset="0"/>
              <a:cs typeface="Times New Roman" pitchFamily="18" charset="0"/>
            </a:endParaRPr>
          </a:p>
          <a:p>
            <a:r>
              <a:rPr dirty="0" lang="en-GB">
                <a:solidFill>
                  <a:srgbClr val="FF0000"/>
                </a:solidFill>
                <a:latin typeface="Times New Roman" pitchFamily="18" charset="0"/>
                <a:cs typeface="Times New Roman" pitchFamily="18" charset="0"/>
              </a:rPr>
              <a:t>In general, for a person to be diagnosed with an anxiety disorder, the fear or anxiety must: </a:t>
            </a:r>
          </a:p>
          <a:p>
            <a:pPr indent="-457200" marL="800100">
              <a:buFont typeface="Wingdings" pitchFamily="2" charset="2"/>
              <a:buChar char="v"/>
            </a:pPr>
            <a:r>
              <a:rPr dirty="0" lang="en-GB" smtClean="0">
                <a:latin typeface="Times New Roman" pitchFamily="18" charset="0"/>
                <a:cs typeface="Times New Roman" pitchFamily="18" charset="0"/>
              </a:rPr>
              <a:t>Be </a:t>
            </a:r>
            <a:r>
              <a:rPr dirty="0" lang="en-GB">
                <a:latin typeface="Times New Roman" pitchFamily="18" charset="0"/>
                <a:cs typeface="Times New Roman" pitchFamily="18" charset="0"/>
              </a:rPr>
              <a:t>out of proportion to the situation or age inappropriate </a:t>
            </a:r>
          </a:p>
          <a:p>
            <a:pPr indent="-457200" marL="800100">
              <a:buFont typeface="Wingdings" pitchFamily="2" charset="2"/>
              <a:buChar char="v"/>
            </a:pPr>
            <a:r>
              <a:rPr dirty="0" lang="en-GB" smtClean="0">
                <a:latin typeface="Times New Roman" pitchFamily="18" charset="0"/>
                <a:cs typeface="Times New Roman" pitchFamily="18" charset="0"/>
              </a:rPr>
              <a:t>Hinder </a:t>
            </a:r>
            <a:r>
              <a:rPr dirty="0" lang="en-GB">
                <a:latin typeface="Times New Roman" pitchFamily="18" charset="0"/>
                <a:cs typeface="Times New Roman" pitchFamily="18" charset="0"/>
              </a:rPr>
              <a:t>your ability to function normally </a:t>
            </a:r>
            <a:endParaRPr dirty="0" lang="en-GB" smtClean="0">
              <a:latin typeface="Times New Roman" pitchFamily="18" charset="0"/>
              <a:cs typeface="Times New Roman" pitchFamily="18" charset="0"/>
            </a:endParaRPr>
          </a:p>
          <a:p>
            <a:pPr indent="-365125" marL="365125"/>
            <a:r>
              <a:rPr dirty="0" lang="en-GB">
                <a:latin typeface="Times New Roman" pitchFamily="18" charset="0"/>
                <a:cs typeface="Times New Roman" pitchFamily="18" charset="0"/>
              </a:rPr>
              <a:t>Anxiety Disorders categorize a large number of disorders where the primary feature is </a:t>
            </a:r>
            <a:r>
              <a:rPr dirty="0" lang="en-GB">
                <a:solidFill>
                  <a:srgbClr val="FF0000"/>
                </a:solidFill>
                <a:latin typeface="Times New Roman" pitchFamily="18" charset="0"/>
                <a:cs typeface="Times New Roman" pitchFamily="18" charset="0"/>
              </a:rPr>
              <a:t>abnormal or inappropriate anxiety. </a:t>
            </a:r>
            <a:endParaRPr dirty="0" lang="en-GB" smtClean="0">
              <a:solidFill>
                <a:srgbClr val="FF0000"/>
              </a:solidFill>
              <a:latin typeface="Times New Roman" pitchFamily="18" charset="0"/>
              <a:cs typeface="Times New Roman" pitchFamily="18" charset="0"/>
            </a:endParaRPr>
          </a:p>
          <a:p>
            <a:pPr indent="-365125" marL="365125"/>
            <a:r>
              <a:rPr dirty="0" lang="en-GB">
                <a:latin typeface="Times New Roman" pitchFamily="18" charset="0"/>
                <a:cs typeface="Times New Roman" pitchFamily="18" charset="0"/>
              </a:rPr>
              <a:t>The disorders in this category include </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273" name=""/>
        <p:cNvGrpSpPr/>
        <p:nvPr/>
      </p:nvGrpSpPr>
      <p:grpSpPr>
        <a:xfrm>
          <a:off x="0" y="0"/>
          <a:ext cx="0" cy="0"/>
          <a:chOff x="0" y="0"/>
          <a:chExt cx="0" cy="0"/>
        </a:xfrm>
      </p:grpSpPr>
      <p:sp>
        <p:nvSpPr>
          <p:cNvPr id="1048600" name="Title 1"/>
          <p:cNvSpPr>
            <a:spLocks noGrp="1"/>
          </p:cNvSpPr>
          <p:nvPr>
            <p:ph type="title"/>
          </p:nvPr>
        </p:nvSpPr>
        <p:spPr>
          <a:xfrm>
            <a:off x="457200" y="274638"/>
            <a:ext cx="8229600" cy="792162"/>
          </a:xfrm>
        </p:spPr>
        <p:txBody>
          <a:bodyPr/>
          <a:p>
            <a:r>
              <a:rPr dirty="0" lang="en-US" smtClean="0">
                <a:solidFill>
                  <a:srgbClr val="FF0000"/>
                </a:solidFill>
                <a:latin typeface="Times New Roman" panose="02020603050405020304" pitchFamily="18" charset="0"/>
                <a:cs typeface="Times New Roman" panose="02020603050405020304" pitchFamily="18" charset="0"/>
              </a:rPr>
              <a:t>Course objectives </a:t>
            </a:r>
            <a:endParaRPr dirty="0" lang="am-ET">
              <a:solidFill>
                <a:srgbClr val="FF0000"/>
              </a:solidFill>
              <a:cs typeface="Times New Roman" panose="02020603050405020304" pitchFamily="18" charset="0"/>
            </a:endParaRPr>
          </a:p>
        </p:txBody>
      </p:sp>
      <p:sp>
        <p:nvSpPr>
          <p:cNvPr id="1048601" name="Content Placeholder 2"/>
          <p:cNvSpPr>
            <a:spLocks noGrp="1"/>
          </p:cNvSpPr>
          <p:nvPr>
            <p:ph idx="1"/>
          </p:nvPr>
        </p:nvSpPr>
        <p:spPr>
          <a:xfrm>
            <a:off x="152400" y="990600"/>
            <a:ext cx="8839200" cy="5638800"/>
          </a:xfrm>
        </p:spPr>
        <p:txBody>
          <a:bodyPr>
            <a:normAutofit fontScale="93750" lnSpcReduction="20000"/>
          </a:bodyPr>
          <a:p>
            <a:pPr indent="0" marL="0">
              <a:buNone/>
            </a:pPr>
            <a:r>
              <a:rPr dirty="0" lang="en-US" smtClean="0">
                <a:latin typeface="Times New Roman" panose="02020603050405020304" pitchFamily="18" charset="0"/>
                <a:cs typeface="Times New Roman" panose="02020603050405020304" pitchFamily="18" charset="0"/>
              </a:rPr>
              <a:t>Up on the completion of this course, active learners will be able to: </a:t>
            </a:r>
          </a:p>
          <a:p>
            <a:pPr>
              <a:buFont typeface="Wingdings" panose="05000000000000000000" pitchFamily="2" charset="2"/>
              <a:buChar char="ü"/>
            </a:pPr>
            <a:r>
              <a:rPr dirty="0" lang="en-US" smtClean="0">
                <a:latin typeface="Times New Roman" panose="02020603050405020304" pitchFamily="18" charset="0"/>
                <a:cs typeface="Times New Roman" panose="02020603050405020304" pitchFamily="18" charset="0"/>
              </a:rPr>
              <a:t>Describe </a:t>
            </a:r>
            <a:r>
              <a:rPr dirty="0" lang="en-US" smtClean="0">
                <a:solidFill>
                  <a:srgbClr val="00B0F0"/>
                </a:solidFill>
                <a:latin typeface="Times New Roman" panose="02020603050405020304" pitchFamily="18" charset="0"/>
                <a:cs typeface="Times New Roman" panose="02020603050405020304" pitchFamily="18" charset="0"/>
              </a:rPr>
              <a:t>basic psychological concepts</a:t>
            </a:r>
          </a:p>
          <a:p>
            <a:pPr>
              <a:buFont typeface="Wingdings" panose="05000000000000000000" pitchFamily="2" charset="2"/>
              <a:buChar char="ü"/>
            </a:pPr>
            <a:r>
              <a:rPr dirty="0" lang="en-US" smtClean="0">
                <a:latin typeface="Times New Roman" panose="02020603050405020304" pitchFamily="18" charset="0"/>
                <a:cs typeface="Times New Roman" panose="02020603050405020304" pitchFamily="18" charset="0"/>
              </a:rPr>
              <a:t> Compare and contrast the </a:t>
            </a:r>
            <a:r>
              <a:rPr dirty="0" lang="en-US" smtClean="0">
                <a:solidFill>
                  <a:srgbClr val="C00000"/>
                </a:solidFill>
                <a:latin typeface="Times New Roman" panose="02020603050405020304" pitchFamily="18" charset="0"/>
                <a:cs typeface="Times New Roman" panose="02020603050405020304" pitchFamily="18" charset="0"/>
              </a:rPr>
              <a:t>major theoretical perspectives </a:t>
            </a:r>
            <a:r>
              <a:rPr dirty="0" lang="en-US" smtClean="0">
                <a:latin typeface="Times New Roman" panose="02020603050405020304" pitchFamily="18" charset="0"/>
                <a:cs typeface="Times New Roman" panose="02020603050405020304" pitchFamily="18" charset="0"/>
              </a:rPr>
              <a:t>in psychology</a:t>
            </a:r>
          </a:p>
          <a:p>
            <a:pPr>
              <a:buFont typeface="Wingdings" panose="05000000000000000000" pitchFamily="2" charset="2"/>
              <a:buChar char="ü"/>
            </a:pPr>
            <a:r>
              <a:rPr dirty="0" lang="en-US" smtClean="0">
                <a:latin typeface="Times New Roman" panose="02020603050405020304" pitchFamily="18" charset="0"/>
                <a:cs typeface="Times New Roman" panose="02020603050405020304" pitchFamily="18" charset="0"/>
              </a:rPr>
              <a:t>Compare and contrast different </a:t>
            </a:r>
            <a:r>
              <a:rPr dirty="0" lang="en-US" smtClean="0">
                <a:solidFill>
                  <a:srgbClr val="00B0F0"/>
                </a:solidFill>
                <a:latin typeface="Times New Roman" panose="02020603050405020304" pitchFamily="18" charset="0"/>
                <a:cs typeface="Times New Roman" panose="02020603050405020304" pitchFamily="18" charset="0"/>
              </a:rPr>
              <a:t>learning theories</a:t>
            </a:r>
          </a:p>
          <a:p>
            <a:pPr>
              <a:buFont typeface="Wingdings" panose="05000000000000000000" pitchFamily="2" charset="2"/>
              <a:buChar char="ü"/>
            </a:pPr>
            <a:r>
              <a:rPr dirty="0" lang="en-US" smtClean="0">
                <a:latin typeface="Times New Roman" panose="02020603050405020304" pitchFamily="18" charset="0"/>
                <a:cs typeface="Times New Roman" panose="02020603050405020304" pitchFamily="18" charset="0"/>
              </a:rPr>
              <a:t>Summarize </a:t>
            </a:r>
            <a:r>
              <a:rPr dirty="0" lang="en-US" smtClean="0">
                <a:solidFill>
                  <a:srgbClr val="7030A0"/>
                </a:solidFill>
                <a:latin typeface="Times New Roman" panose="02020603050405020304" pitchFamily="18" charset="0"/>
                <a:cs typeface="Times New Roman" panose="02020603050405020304" pitchFamily="18" charset="0"/>
              </a:rPr>
              <a:t>motivational and emotional </a:t>
            </a:r>
            <a:r>
              <a:rPr dirty="0" lang="en-US" smtClean="0">
                <a:latin typeface="Times New Roman" panose="02020603050405020304" pitchFamily="18" charset="0"/>
                <a:cs typeface="Times New Roman" panose="02020603050405020304" pitchFamily="18" charset="0"/>
              </a:rPr>
              <a:t>processes</a:t>
            </a:r>
          </a:p>
          <a:p>
            <a:pPr>
              <a:buFont typeface="Wingdings" panose="05000000000000000000" pitchFamily="2" charset="2"/>
              <a:buChar char="ü"/>
            </a:pPr>
            <a:r>
              <a:rPr dirty="0" lang="en-US" smtClean="0">
                <a:latin typeface="Times New Roman" panose="02020603050405020304" pitchFamily="18" charset="0"/>
                <a:cs typeface="Times New Roman" panose="02020603050405020304" pitchFamily="18" charset="0"/>
              </a:rPr>
              <a:t>Demonstrate </a:t>
            </a:r>
            <a:r>
              <a:rPr dirty="0" lang="en-US" smtClean="0">
                <a:solidFill>
                  <a:srgbClr val="FF0000"/>
                </a:solidFill>
                <a:latin typeface="Times New Roman" panose="02020603050405020304" pitchFamily="18" charset="0"/>
                <a:cs typeface="Times New Roman" panose="02020603050405020304" pitchFamily="18" charset="0"/>
              </a:rPr>
              <a:t>social and interpersonal skills </a:t>
            </a:r>
            <a:r>
              <a:rPr dirty="0" lang="en-US" smtClean="0">
                <a:latin typeface="Times New Roman" panose="02020603050405020304" pitchFamily="18" charset="0"/>
                <a:cs typeface="Times New Roman" panose="02020603050405020304" pitchFamily="18" charset="0"/>
              </a:rPr>
              <a:t>in everyday life</a:t>
            </a:r>
          </a:p>
          <a:p>
            <a:pPr>
              <a:buFont typeface="Wingdings" panose="05000000000000000000" pitchFamily="2" charset="2"/>
              <a:buChar char="ü"/>
            </a:pPr>
            <a:r>
              <a:rPr dirty="0" lang="en-US" smtClean="0">
                <a:latin typeface="Times New Roman" panose="02020603050405020304" pitchFamily="18" charset="0"/>
                <a:cs typeface="Times New Roman" panose="02020603050405020304" pitchFamily="18" charset="0"/>
              </a:rPr>
              <a:t>Set an </a:t>
            </a:r>
            <a:r>
              <a:rPr dirty="0" lang="en-US" smtClean="0">
                <a:solidFill>
                  <a:srgbClr val="00B0F0"/>
                </a:solidFill>
                <a:latin typeface="Times New Roman" panose="02020603050405020304" pitchFamily="18" charset="0"/>
                <a:cs typeface="Times New Roman" panose="02020603050405020304" pitchFamily="18" charset="0"/>
              </a:rPr>
              <a:t>adaptive goal and plan </a:t>
            </a:r>
            <a:r>
              <a:rPr dirty="0" lang="en-US" smtClean="0">
                <a:latin typeface="Times New Roman" panose="02020603050405020304" pitchFamily="18" charset="0"/>
                <a:cs typeface="Times New Roman" panose="02020603050405020304" pitchFamily="18" charset="0"/>
              </a:rPr>
              <a:t>for future</a:t>
            </a:r>
          </a:p>
          <a:p>
            <a:pPr>
              <a:buFont typeface="Wingdings" panose="05000000000000000000" pitchFamily="2" charset="2"/>
              <a:buChar char="ü"/>
            </a:pPr>
            <a:r>
              <a:rPr dirty="0" lang="en-US" smtClean="0">
                <a:latin typeface="Times New Roman" panose="02020603050405020304" pitchFamily="18" charset="0"/>
                <a:cs typeface="Times New Roman" panose="02020603050405020304" pitchFamily="18" charset="0"/>
              </a:rPr>
              <a:t>Apply </a:t>
            </a:r>
            <a:r>
              <a:rPr dirty="0" lang="en-US" smtClean="0">
                <a:solidFill>
                  <a:srgbClr val="FF0000"/>
                </a:solidFill>
                <a:latin typeface="Times New Roman" panose="02020603050405020304" pitchFamily="18" charset="0"/>
                <a:cs typeface="Times New Roman" panose="02020603050405020304" pitchFamily="18" charset="0"/>
              </a:rPr>
              <a:t>knowledge of psychology </a:t>
            </a:r>
            <a:r>
              <a:rPr dirty="0" lang="en-US" smtClean="0">
                <a:latin typeface="Times New Roman" panose="02020603050405020304" pitchFamily="18" charset="0"/>
                <a:cs typeface="Times New Roman" panose="02020603050405020304" pitchFamily="18" charset="0"/>
              </a:rPr>
              <a:t>in their life</a:t>
            </a:r>
          </a:p>
          <a:p>
            <a:pPr>
              <a:buFont typeface="Wingdings" panose="05000000000000000000" pitchFamily="2" charset="2"/>
              <a:buChar char="ü"/>
            </a:pPr>
            <a:r>
              <a:rPr dirty="0" lang="en-US" smtClean="0">
                <a:latin typeface="Times New Roman" panose="02020603050405020304" pitchFamily="18" charset="0"/>
                <a:cs typeface="Times New Roman" panose="02020603050405020304" pitchFamily="18" charset="0"/>
              </a:rPr>
              <a:t>Develop their life skills</a:t>
            </a:r>
            <a:r>
              <a:rPr dirty="0" lang="en-US" smtClean="0">
                <a:cs typeface="Times New Roman" panose="02020603050405020304" pitchFamily="18" charset="0"/>
              </a:rPr>
              <a:t>.</a:t>
            </a:r>
            <a:endParaRPr dirty="0" lang="am-ET">
              <a:cs typeface="Times New Roman" panose="02020603050405020304" pitchFamily="18" charset="0"/>
            </a:endParaRPr>
          </a:p>
        </p:txBody>
      </p:sp>
    </p:spTree>
  </p:cSld>
  <p:clrMapOvr>
    <a:masterClrMapping/>
  </p:clrMapOvr>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270" name=""/>
        <p:cNvGrpSpPr/>
        <p:nvPr/>
      </p:nvGrpSpPr>
      <p:grpSpPr>
        <a:xfrm>
          <a:off x="0" y="0"/>
          <a:ext cx="0" cy="0"/>
          <a:chOff x="0" y="0"/>
          <a:chExt cx="0" cy="0"/>
        </a:xfrm>
      </p:grpSpPr>
      <p:sp>
        <p:nvSpPr>
          <p:cNvPr id="1048595" name="Title 1"/>
          <p:cNvSpPr>
            <a:spLocks noGrp="1"/>
          </p:cNvSpPr>
          <p:nvPr>
            <p:ph type="title"/>
          </p:nvPr>
        </p:nvSpPr>
        <p:spPr>
          <a:xfrm>
            <a:off x="76200" y="76200"/>
            <a:ext cx="8991600" cy="685800"/>
          </a:xfrm>
        </p:spPr>
        <p:txBody>
          <a:bodyPr>
            <a:normAutofit fontScale="90000"/>
          </a:bodyPr>
          <a:p>
            <a:pPr algn="l"/>
            <a:r>
              <a:rPr dirty="0" lang="en-US" smtClean="0">
                <a:solidFill>
                  <a:srgbClr val="FF0000"/>
                </a:solidFill>
              </a:rPr>
              <a:t>5. </a:t>
            </a:r>
            <a:r>
              <a:rPr dirty="0" lang="en-US" smtClean="0">
                <a:solidFill>
                  <a:srgbClr val="FF0000"/>
                </a:solidFill>
                <a:latin typeface="Times New Roman" panose="02020603050405020304" pitchFamily="18" charset="0"/>
                <a:cs typeface="Times New Roman" panose="02020603050405020304" pitchFamily="18" charset="0"/>
              </a:rPr>
              <a:t>Biological perspective</a:t>
            </a:r>
            <a:endParaRPr dirty="0" lang="am-ET">
              <a:solidFill>
                <a:srgbClr val="FF0000"/>
              </a:solidFill>
              <a:cs typeface="Times New Roman" panose="02020603050405020304" pitchFamily="18" charset="0"/>
            </a:endParaRPr>
          </a:p>
        </p:txBody>
      </p:sp>
      <p:sp>
        <p:nvSpPr>
          <p:cNvPr id="1048596" name="Content Placeholder 2"/>
          <p:cNvSpPr>
            <a:spLocks noGrp="1"/>
          </p:cNvSpPr>
          <p:nvPr>
            <p:ph idx="1"/>
          </p:nvPr>
        </p:nvSpPr>
        <p:spPr>
          <a:xfrm>
            <a:off x="76200" y="914400"/>
            <a:ext cx="8915400" cy="5791200"/>
          </a:xfrm>
        </p:spPr>
        <p:txBody>
          <a:bodyPr>
            <a:normAutofit fontScale="96875" lnSpcReduction="10000"/>
          </a:bodyPr>
          <a:p>
            <a:r>
              <a:rPr dirty="0" lang="en-US">
                <a:latin typeface="Times New Roman" panose="02020603050405020304" pitchFamily="18" charset="0"/>
                <a:ea typeface="Times New Roman"/>
                <a:cs typeface="Times New Roman" panose="02020603050405020304" pitchFamily="18" charset="0"/>
              </a:rPr>
              <a:t>It states that behavior </a:t>
            </a:r>
            <a:r>
              <a:rPr dirty="0" lang="en-US">
                <a:solidFill>
                  <a:srgbClr val="00B0F0"/>
                </a:solidFill>
                <a:latin typeface="Times New Roman" panose="02020603050405020304" pitchFamily="18" charset="0"/>
                <a:ea typeface="Times New Roman"/>
                <a:cs typeface="Times New Roman" panose="02020603050405020304" pitchFamily="18" charset="0"/>
              </a:rPr>
              <a:t>has a biological basis</a:t>
            </a:r>
            <a:r>
              <a:rPr dirty="0" lang="en-US" smtClean="0">
                <a:latin typeface="Times New Roman" panose="02020603050405020304" pitchFamily="18" charset="0"/>
                <a:ea typeface="Times New Roman"/>
                <a:cs typeface="Times New Roman" panose="02020603050405020304" pitchFamily="18" charset="0"/>
              </a:rPr>
              <a:t>.</a:t>
            </a:r>
          </a:p>
          <a:p>
            <a:r>
              <a:rPr dirty="0" lang="en-US">
                <a:latin typeface="Times New Roman" panose="02020603050405020304" pitchFamily="18" charset="0"/>
                <a:cs typeface="Times New Roman" panose="02020603050405020304" pitchFamily="18" charset="0"/>
              </a:rPr>
              <a:t>It holds that the brain and the various brain chemicals affect psychological processes such as </a:t>
            </a:r>
            <a:r>
              <a:rPr dirty="0" lang="en-US">
                <a:solidFill>
                  <a:srgbClr val="7030A0"/>
                </a:solidFill>
                <a:latin typeface="Times New Roman" panose="02020603050405020304" pitchFamily="18" charset="0"/>
                <a:cs typeface="Times New Roman" panose="02020603050405020304" pitchFamily="18" charset="0"/>
              </a:rPr>
              <a:t>learning</a:t>
            </a:r>
            <a:r>
              <a:rPr dirty="0" lang="en-US">
                <a:latin typeface="Times New Roman" panose="02020603050405020304" pitchFamily="18" charset="0"/>
                <a:cs typeface="Times New Roman" panose="02020603050405020304" pitchFamily="18" charset="0"/>
              </a:rPr>
              <a:t>, </a:t>
            </a:r>
            <a:r>
              <a:rPr dirty="0" lang="en-US">
                <a:solidFill>
                  <a:srgbClr val="00B0F0"/>
                </a:solidFill>
                <a:latin typeface="Times New Roman" panose="02020603050405020304" pitchFamily="18" charset="0"/>
                <a:cs typeface="Times New Roman" panose="02020603050405020304" pitchFamily="18" charset="0"/>
              </a:rPr>
              <a:t>performance</a:t>
            </a:r>
            <a:r>
              <a:rPr dirty="0" lang="en-US">
                <a:latin typeface="Times New Roman" panose="02020603050405020304" pitchFamily="18" charset="0"/>
                <a:cs typeface="Times New Roman" panose="02020603050405020304" pitchFamily="18" charset="0"/>
              </a:rPr>
              <a:t>, </a:t>
            </a:r>
            <a:r>
              <a:rPr dirty="0" lang="en-US">
                <a:solidFill>
                  <a:srgbClr val="C00000"/>
                </a:solidFill>
                <a:latin typeface="Times New Roman" panose="02020603050405020304" pitchFamily="18" charset="0"/>
                <a:cs typeface="Times New Roman" panose="02020603050405020304" pitchFamily="18" charset="0"/>
              </a:rPr>
              <a:t>perception of reality</a:t>
            </a:r>
            <a:r>
              <a:rPr dirty="0" lang="en-US">
                <a:latin typeface="Times New Roman" panose="02020603050405020304" pitchFamily="18" charset="0"/>
                <a:cs typeface="Times New Roman" panose="02020603050405020304" pitchFamily="18" charset="0"/>
              </a:rPr>
              <a:t>, </a:t>
            </a:r>
            <a:r>
              <a:rPr dirty="0" lang="en-US" smtClean="0">
                <a:latin typeface="Times New Roman" panose="02020603050405020304" pitchFamily="18" charset="0"/>
                <a:cs typeface="Times New Roman" panose="02020603050405020304" pitchFamily="18" charset="0"/>
              </a:rPr>
              <a:t>and </a:t>
            </a:r>
            <a:r>
              <a:rPr dirty="0" lang="en-US" smtClean="0">
                <a:solidFill>
                  <a:srgbClr val="FF0000"/>
                </a:solidFill>
                <a:latin typeface="Times New Roman" panose="02020603050405020304" pitchFamily="18" charset="0"/>
                <a:cs typeface="Times New Roman" panose="02020603050405020304" pitchFamily="18" charset="0"/>
              </a:rPr>
              <a:t>the </a:t>
            </a:r>
            <a:r>
              <a:rPr dirty="0" lang="en-US">
                <a:solidFill>
                  <a:srgbClr val="FF0000"/>
                </a:solidFill>
                <a:latin typeface="Times New Roman" panose="02020603050405020304" pitchFamily="18" charset="0"/>
                <a:cs typeface="Times New Roman" panose="02020603050405020304" pitchFamily="18" charset="0"/>
              </a:rPr>
              <a:t>experience of </a:t>
            </a:r>
            <a:r>
              <a:rPr dirty="0" lang="en-US" smtClean="0">
                <a:solidFill>
                  <a:srgbClr val="FF0000"/>
                </a:solidFill>
                <a:latin typeface="Times New Roman" panose="02020603050405020304" pitchFamily="18" charset="0"/>
                <a:cs typeface="Times New Roman" panose="02020603050405020304" pitchFamily="18" charset="0"/>
              </a:rPr>
              <a:t>emotions.</a:t>
            </a:r>
            <a:endParaRPr dirty="0" lang="en-US" smtClean="0">
              <a:latin typeface="Times New Roman" panose="02020603050405020304" pitchFamily="18" charset="0"/>
              <a:cs typeface="Times New Roman" panose="02020603050405020304" pitchFamily="18" charset="0"/>
            </a:endParaRPr>
          </a:p>
          <a:p>
            <a:r>
              <a:rPr dirty="0" lang="en-US" smtClean="0">
                <a:latin typeface="Times New Roman" panose="02020603050405020304" pitchFamily="18" charset="0"/>
                <a:cs typeface="Times New Roman" panose="02020603050405020304" pitchFamily="18" charset="0"/>
              </a:rPr>
              <a:t>Biology </a:t>
            </a:r>
            <a:r>
              <a:rPr dirty="0" lang="en-US">
                <a:latin typeface="Times New Roman" panose="02020603050405020304" pitchFamily="18" charset="0"/>
                <a:cs typeface="Times New Roman" panose="02020603050405020304" pitchFamily="18" charset="0"/>
              </a:rPr>
              <a:t>affecting behavior and behavior in turn affecting biology. </a:t>
            </a:r>
            <a:endParaRPr dirty="0" lang="en-US" smtClean="0">
              <a:latin typeface="Times New Roman" panose="02020603050405020304" pitchFamily="18" charset="0"/>
              <a:cs typeface="Times New Roman" panose="02020603050405020304" pitchFamily="18" charset="0"/>
            </a:endParaRPr>
          </a:p>
          <a:p>
            <a:r>
              <a:rPr dirty="0" lang="en-US" smtClean="0">
                <a:latin typeface="Times New Roman" panose="02020603050405020304" pitchFamily="18" charset="0"/>
                <a:cs typeface="Times New Roman" panose="02020603050405020304" pitchFamily="18" charset="0"/>
              </a:rPr>
              <a:t>Genetic </a:t>
            </a:r>
            <a:r>
              <a:rPr dirty="0" lang="en-US">
                <a:latin typeface="Times New Roman" panose="02020603050405020304" pitchFamily="18" charset="0"/>
                <a:cs typeface="Times New Roman" panose="02020603050405020304" pitchFamily="18" charset="0"/>
              </a:rPr>
              <a:t>heritage can predispose us to behaving in a certain way. </a:t>
            </a:r>
            <a:endParaRPr dirty="0" lang="en-US" smtClean="0">
              <a:latin typeface="Times New Roman" panose="02020603050405020304" pitchFamily="18" charset="0"/>
              <a:cs typeface="Times New Roman" panose="02020603050405020304" pitchFamily="18" charset="0"/>
            </a:endParaRPr>
          </a:p>
          <a:p>
            <a:pPr indent="0" marL="0">
              <a:buNone/>
            </a:pPr>
            <a:r>
              <a:rPr dirty="0" lang="en-US">
                <a:solidFill>
                  <a:srgbClr val="FF0000"/>
                </a:solidFill>
                <a:latin typeface="Times New Roman" panose="02020603050405020304" pitchFamily="18" charset="0"/>
                <a:cs typeface="Times New Roman" panose="02020603050405020304" pitchFamily="18" charset="0"/>
              </a:rPr>
              <a:t>6. Socio-cultural </a:t>
            </a:r>
            <a:r>
              <a:rPr dirty="0" lang="en-US" smtClean="0">
                <a:solidFill>
                  <a:srgbClr val="FF0000"/>
                </a:solidFill>
                <a:latin typeface="Times New Roman" panose="02020603050405020304" pitchFamily="18" charset="0"/>
                <a:cs typeface="Times New Roman" panose="02020603050405020304" pitchFamily="18" charset="0"/>
              </a:rPr>
              <a:t>Perspective</a:t>
            </a:r>
          </a:p>
          <a:p>
            <a:pPr>
              <a:buFont typeface="Wingdings" panose="05000000000000000000" pitchFamily="2" charset="2"/>
              <a:buChar char="ü"/>
            </a:pPr>
            <a:r>
              <a:rPr dirty="0" lang="en-US">
                <a:latin typeface="Times New Roman" pitchFamily="18" charset="0"/>
                <a:cs typeface="Times New Roman" pitchFamily="18" charset="0"/>
              </a:rPr>
              <a:t> It focuses on the </a:t>
            </a:r>
            <a:r>
              <a:rPr dirty="0" lang="en-US">
                <a:solidFill>
                  <a:srgbClr val="92D050"/>
                </a:solidFill>
                <a:latin typeface="Times New Roman" pitchFamily="18" charset="0"/>
                <a:cs typeface="Times New Roman" pitchFamily="18" charset="0"/>
              </a:rPr>
              <a:t>social</a:t>
            </a:r>
            <a:r>
              <a:rPr dirty="0" lang="en-US">
                <a:latin typeface="Times New Roman" pitchFamily="18" charset="0"/>
                <a:cs typeface="Times New Roman" pitchFamily="18" charset="0"/>
              </a:rPr>
              <a:t> and </a:t>
            </a:r>
            <a:r>
              <a:rPr dirty="0" lang="en-US">
                <a:solidFill>
                  <a:srgbClr val="00B0F0"/>
                </a:solidFill>
                <a:latin typeface="Times New Roman" pitchFamily="18" charset="0"/>
                <a:cs typeface="Times New Roman" pitchFamily="18" charset="0"/>
              </a:rPr>
              <a:t>cultural factors </a:t>
            </a:r>
            <a:r>
              <a:rPr dirty="0" lang="en-US">
                <a:latin typeface="Times New Roman" pitchFamily="18" charset="0"/>
                <a:cs typeface="Times New Roman" pitchFamily="18" charset="0"/>
              </a:rPr>
              <a:t>that affects human behavior.</a:t>
            </a:r>
            <a:endParaRPr dirty="0" lang="am-ET">
              <a:cs typeface="Times New Roman" panose="02020603050405020304" pitchFamily="18" charset="0"/>
            </a:endParaRPr>
          </a:p>
        </p:txBody>
      </p:sp>
    </p:spTree>
  </p:cSld>
  <p:clrMapOvr>
    <a:masterClrMapping/>
  </p:clrMapOvr>
  <p:timing/>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464" name=""/>
        <p:cNvGrpSpPr/>
        <p:nvPr/>
      </p:nvGrpSpPr>
      <p:grpSpPr>
        <a:xfrm>
          <a:off x="0" y="0"/>
          <a:ext cx="0" cy="0"/>
          <a:chOff x="0" y="0"/>
          <a:chExt cx="0" cy="0"/>
        </a:xfrm>
      </p:grpSpPr>
      <p:sp>
        <p:nvSpPr>
          <p:cNvPr id="1048868" name="Content Placeholder 2"/>
          <p:cNvSpPr>
            <a:spLocks noGrp="1"/>
          </p:cNvSpPr>
          <p:nvPr>
            <p:ph idx="1"/>
          </p:nvPr>
        </p:nvSpPr>
        <p:spPr>
          <a:xfrm>
            <a:off x="76200" y="152400"/>
            <a:ext cx="8915400" cy="6553200"/>
          </a:xfrm>
        </p:spPr>
        <p:txBody>
          <a:bodyPr>
            <a:normAutofit lnSpcReduction="10000"/>
          </a:bodyPr>
          <a:p>
            <a:pPr indent="-514350" marL="514350">
              <a:buAutoNum type="alphaUcPeriod"/>
            </a:pPr>
            <a:r>
              <a:rPr b="1" dirty="0" lang="en-GB" smtClean="0">
                <a:solidFill>
                  <a:srgbClr val="FF0000"/>
                </a:solidFill>
                <a:latin typeface="Times New Roman" pitchFamily="18" charset="0"/>
                <a:cs typeface="Times New Roman" pitchFamily="18" charset="0"/>
              </a:rPr>
              <a:t>Panic Disorder</a:t>
            </a:r>
          </a:p>
          <a:p>
            <a:pPr>
              <a:buFont typeface="Wingdings" pitchFamily="2" charset="2"/>
              <a:buChar char="Ø"/>
            </a:pPr>
            <a:r>
              <a:rPr dirty="0" lang="en-GB" smtClean="0">
                <a:latin typeface="Times New Roman" pitchFamily="18" charset="0"/>
                <a:cs typeface="Times New Roman" pitchFamily="18" charset="0"/>
              </a:rPr>
              <a:t>It is </a:t>
            </a:r>
            <a:r>
              <a:rPr dirty="0" lang="en-GB">
                <a:latin typeface="Times New Roman" pitchFamily="18" charset="0"/>
                <a:cs typeface="Times New Roman" pitchFamily="18" charset="0"/>
              </a:rPr>
              <a:t>characterized by a series of panic attacks. </a:t>
            </a:r>
            <a:endParaRPr dirty="0" lang="en-GB" smtClean="0">
              <a:latin typeface="Times New Roman" pitchFamily="18" charset="0"/>
              <a:cs typeface="Times New Roman" pitchFamily="18" charset="0"/>
            </a:endParaRPr>
          </a:p>
          <a:p>
            <a:pPr>
              <a:buFont typeface="Wingdings" pitchFamily="2" charset="2"/>
              <a:buChar char="Ø"/>
            </a:pPr>
            <a:r>
              <a:rPr dirty="0" lang="en-GB" smtClean="0">
                <a:latin typeface="Times New Roman" pitchFamily="18" charset="0"/>
                <a:cs typeface="Times New Roman" pitchFamily="18" charset="0"/>
              </a:rPr>
              <a:t>A </a:t>
            </a:r>
            <a:r>
              <a:rPr dirty="0" lang="en-GB">
                <a:latin typeface="Times New Roman" pitchFamily="18" charset="0"/>
                <a:cs typeface="Times New Roman" pitchFamily="18" charset="0"/>
              </a:rPr>
              <a:t>panic attack is an inappropriate intense feeling of fear or discomfort including many of the following symptoms: </a:t>
            </a:r>
            <a:endParaRPr dirty="0" lang="en-GB" smtClean="0">
              <a:latin typeface="Times New Roman" pitchFamily="18" charset="0"/>
              <a:cs typeface="Times New Roman" pitchFamily="18" charset="0"/>
            </a:endParaRPr>
          </a:p>
          <a:p>
            <a:pPr indent="-266700" marL="984250">
              <a:buFont typeface="Wingdings" pitchFamily="2" charset="2"/>
              <a:buChar char="ü"/>
            </a:pPr>
            <a:r>
              <a:rPr dirty="0" lang="en-GB" smtClean="0">
                <a:latin typeface="Times New Roman" pitchFamily="18" charset="0"/>
                <a:cs typeface="Times New Roman" pitchFamily="18" charset="0"/>
              </a:rPr>
              <a:t>heart palpitations</a:t>
            </a:r>
          </a:p>
          <a:p>
            <a:pPr indent="-266700" marL="984250">
              <a:buFont typeface="Wingdings" pitchFamily="2" charset="2"/>
              <a:buChar char="ü"/>
            </a:pPr>
            <a:r>
              <a:rPr dirty="0" lang="en-GB" smtClean="0">
                <a:latin typeface="Times New Roman" pitchFamily="18" charset="0"/>
                <a:cs typeface="Times New Roman" pitchFamily="18" charset="0"/>
              </a:rPr>
              <a:t>trembling</a:t>
            </a:r>
          </a:p>
          <a:p>
            <a:pPr indent="-266700" marL="984250">
              <a:buFont typeface="Wingdings" pitchFamily="2" charset="2"/>
              <a:buChar char="ü"/>
            </a:pPr>
            <a:r>
              <a:rPr dirty="0" lang="en-GB" smtClean="0">
                <a:latin typeface="Times New Roman" pitchFamily="18" charset="0"/>
                <a:cs typeface="Times New Roman" pitchFamily="18" charset="0"/>
              </a:rPr>
              <a:t>shortness </a:t>
            </a:r>
            <a:r>
              <a:rPr dirty="0" lang="en-GB">
                <a:latin typeface="Times New Roman" pitchFamily="18" charset="0"/>
                <a:cs typeface="Times New Roman" pitchFamily="18" charset="0"/>
              </a:rPr>
              <a:t>of </a:t>
            </a:r>
            <a:r>
              <a:rPr dirty="0" lang="en-GB" smtClean="0">
                <a:latin typeface="Times New Roman" pitchFamily="18" charset="0"/>
                <a:cs typeface="Times New Roman" pitchFamily="18" charset="0"/>
              </a:rPr>
              <a:t>breath</a:t>
            </a:r>
          </a:p>
          <a:p>
            <a:pPr indent="-266700" marL="984250">
              <a:buFont typeface="Wingdings" pitchFamily="2" charset="2"/>
              <a:buChar char="ü"/>
            </a:pPr>
            <a:r>
              <a:rPr dirty="0" lang="en-GB" smtClean="0">
                <a:latin typeface="Times New Roman" pitchFamily="18" charset="0"/>
                <a:cs typeface="Times New Roman" pitchFamily="18" charset="0"/>
              </a:rPr>
              <a:t>chest pain</a:t>
            </a:r>
          </a:p>
          <a:p>
            <a:pPr indent="-266700" marL="984250">
              <a:buFont typeface="Wingdings" pitchFamily="2" charset="2"/>
              <a:buChar char="ü"/>
            </a:pPr>
            <a:r>
              <a:rPr dirty="0" lang="en-GB" smtClean="0">
                <a:latin typeface="Times New Roman" pitchFamily="18" charset="0"/>
                <a:cs typeface="Times New Roman" pitchFamily="18" charset="0"/>
              </a:rPr>
              <a:t>dizziness</a:t>
            </a:r>
          </a:p>
          <a:p>
            <a:pPr>
              <a:buFont typeface="Wingdings" pitchFamily="2" charset="2"/>
              <a:buChar char="Ø"/>
            </a:pPr>
            <a:r>
              <a:rPr dirty="0" lang="en-GB">
                <a:latin typeface="Times New Roman" pitchFamily="18" charset="0"/>
                <a:cs typeface="Times New Roman" pitchFamily="18" charset="0"/>
              </a:rPr>
              <a:t>These symptoms are so severe that the person may actually believe he or she is having a heart attack.</a:t>
            </a:r>
          </a:p>
        </p:txBody>
      </p:sp>
    </p:spTree>
  </p:cSld>
  <p:clrMapOvr>
    <a:masterClrMapping/>
  </p:clrMapOvr>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465" name=""/>
        <p:cNvGrpSpPr/>
        <p:nvPr/>
      </p:nvGrpSpPr>
      <p:grpSpPr>
        <a:xfrm>
          <a:off x="0" y="0"/>
          <a:ext cx="0" cy="0"/>
          <a:chOff x="0" y="0"/>
          <a:chExt cx="0" cy="0"/>
        </a:xfrm>
      </p:grpSpPr>
      <p:sp>
        <p:nvSpPr>
          <p:cNvPr id="1048869" name="Content Placeholder 2"/>
          <p:cNvSpPr>
            <a:spLocks noGrp="1"/>
          </p:cNvSpPr>
          <p:nvPr>
            <p:ph idx="1"/>
          </p:nvPr>
        </p:nvSpPr>
        <p:spPr>
          <a:xfrm>
            <a:off x="76200" y="76200"/>
            <a:ext cx="8991600" cy="6705600"/>
          </a:xfrm>
        </p:spPr>
        <p:txBody>
          <a:bodyPr>
            <a:normAutofit fontScale="92500" lnSpcReduction="20000"/>
          </a:bodyPr>
          <a:p>
            <a:pPr indent="0" marL="0">
              <a:buNone/>
            </a:pPr>
            <a:r>
              <a:rPr b="1" dirty="0" lang="en-GB" smtClean="0">
                <a:solidFill>
                  <a:srgbClr val="FF0000"/>
                </a:solidFill>
                <a:latin typeface="Times New Roman" pitchFamily="18" charset="0"/>
                <a:cs typeface="Times New Roman" pitchFamily="18" charset="0"/>
              </a:rPr>
              <a:t>B. Agoraphobia </a:t>
            </a:r>
          </a:p>
          <a:p>
            <a:pPr>
              <a:buFont typeface="Wingdings" pitchFamily="2" charset="2"/>
              <a:buChar char="ü"/>
            </a:pPr>
            <a:r>
              <a:rPr dirty="0" lang="en-GB">
                <a:latin typeface="Times New Roman" pitchFamily="18" charset="0"/>
                <a:cs typeface="Times New Roman" pitchFamily="18" charset="0"/>
              </a:rPr>
              <a:t> </a:t>
            </a:r>
            <a:r>
              <a:rPr dirty="0" lang="en-GB" smtClean="0">
                <a:latin typeface="Times New Roman" pitchFamily="18" charset="0"/>
                <a:cs typeface="Times New Roman" pitchFamily="18" charset="0"/>
              </a:rPr>
              <a:t>Literally </a:t>
            </a:r>
            <a:r>
              <a:rPr dirty="0" lang="en-GB">
                <a:latin typeface="Times New Roman" pitchFamily="18" charset="0"/>
                <a:cs typeface="Times New Roman" pitchFamily="18" charset="0"/>
              </a:rPr>
              <a:t>means fear of the </a:t>
            </a:r>
            <a:r>
              <a:rPr dirty="0" lang="en-GB" smtClean="0">
                <a:solidFill>
                  <a:srgbClr val="00B0F0"/>
                </a:solidFill>
                <a:latin typeface="Times New Roman" pitchFamily="18" charset="0"/>
                <a:cs typeface="Times New Roman" pitchFamily="18" charset="0"/>
              </a:rPr>
              <a:t>market place</a:t>
            </a:r>
            <a:r>
              <a:rPr dirty="0" lang="en-GB">
                <a:latin typeface="Times New Roman" pitchFamily="18" charset="0"/>
                <a:cs typeface="Times New Roman" pitchFamily="18" charset="0"/>
              </a:rPr>
              <a:t>. </a:t>
            </a:r>
            <a:endParaRPr dirty="0" lang="en-GB" smtClean="0">
              <a:latin typeface="Times New Roman" pitchFamily="18" charset="0"/>
              <a:cs typeface="Times New Roman" pitchFamily="18" charset="0"/>
            </a:endParaRPr>
          </a:p>
          <a:p>
            <a:pPr>
              <a:buFont typeface="Wingdings" pitchFamily="2" charset="2"/>
              <a:buChar char="ü"/>
            </a:pPr>
            <a:r>
              <a:rPr dirty="0" lang="en-GB">
                <a:latin typeface="Times New Roman" pitchFamily="18" charset="0"/>
                <a:cs typeface="Times New Roman" pitchFamily="18" charset="0"/>
              </a:rPr>
              <a:t>It refers to a series of symptoms where the person fears, and often avoids, situations where escape or help might not be available, such as shopping </a:t>
            </a:r>
            <a:r>
              <a:rPr dirty="0" lang="en-GB" err="1" smtClean="0">
                <a:latin typeface="Times New Roman" pitchFamily="18" charset="0"/>
                <a:cs typeface="Times New Roman" pitchFamily="18" charset="0"/>
              </a:rPr>
              <a:t>centers</a:t>
            </a:r>
            <a:r>
              <a:rPr dirty="0" lang="en-GB" smtClean="0">
                <a:latin typeface="Times New Roman" pitchFamily="18" charset="0"/>
                <a:cs typeface="Times New Roman" pitchFamily="18" charset="0"/>
              </a:rPr>
              <a:t>, </a:t>
            </a:r>
            <a:r>
              <a:rPr dirty="0" lang="en-GB">
                <a:latin typeface="Times New Roman" pitchFamily="18" charset="0"/>
                <a:cs typeface="Times New Roman" pitchFamily="18" charset="0"/>
              </a:rPr>
              <a:t>grocery stores, or other public place. </a:t>
            </a:r>
            <a:endParaRPr dirty="0" lang="en-GB" smtClean="0">
              <a:latin typeface="Times New Roman" pitchFamily="18" charset="0"/>
              <a:cs typeface="Times New Roman" pitchFamily="18" charset="0"/>
            </a:endParaRPr>
          </a:p>
          <a:p>
            <a:pPr>
              <a:buFont typeface="Wingdings" pitchFamily="2" charset="2"/>
              <a:buChar char="ü"/>
            </a:pPr>
            <a:r>
              <a:rPr dirty="0" lang="en-GB">
                <a:latin typeface="Times New Roman" pitchFamily="18" charset="0"/>
                <a:cs typeface="Times New Roman" pitchFamily="18" charset="0"/>
              </a:rPr>
              <a:t>Agoraphobia is often a part of panic disorder if the panic attacks are severe enough to result in an avoidance of these types of places</a:t>
            </a:r>
            <a:r>
              <a:rPr dirty="0" lang="en-GB" smtClean="0">
                <a:latin typeface="Times New Roman" pitchFamily="18" charset="0"/>
                <a:cs typeface="Times New Roman" pitchFamily="18" charset="0"/>
              </a:rPr>
              <a:t>.</a:t>
            </a:r>
          </a:p>
          <a:p>
            <a:pPr indent="0" marL="0">
              <a:buNone/>
            </a:pPr>
            <a:r>
              <a:rPr b="1" dirty="0" lang="en-GB">
                <a:solidFill>
                  <a:srgbClr val="FF0000"/>
                </a:solidFill>
                <a:latin typeface="Times New Roman" pitchFamily="18" charset="0"/>
                <a:cs typeface="Times New Roman" pitchFamily="18" charset="0"/>
              </a:rPr>
              <a:t>C. Specific or Simple Phobia and Social Phobia </a:t>
            </a:r>
            <a:endParaRPr b="1" dirty="0" lang="en-GB" smtClean="0">
              <a:solidFill>
                <a:srgbClr val="FF0000"/>
              </a:solidFill>
              <a:latin typeface="Times New Roman" pitchFamily="18" charset="0"/>
              <a:cs typeface="Times New Roman" pitchFamily="18" charset="0"/>
            </a:endParaRPr>
          </a:p>
          <a:p>
            <a:pPr>
              <a:buFont typeface="Wingdings" pitchFamily="2" charset="2"/>
              <a:buChar char="Ø"/>
            </a:pPr>
            <a:r>
              <a:rPr dirty="0" lang="en-GB">
                <a:latin typeface="Times New Roman" pitchFamily="18" charset="0"/>
                <a:cs typeface="Times New Roman" pitchFamily="18" charset="0"/>
              </a:rPr>
              <a:t>R</a:t>
            </a:r>
            <a:r>
              <a:rPr dirty="0" lang="en-GB" smtClean="0">
                <a:latin typeface="Times New Roman" pitchFamily="18" charset="0"/>
                <a:cs typeface="Times New Roman" pitchFamily="18" charset="0"/>
              </a:rPr>
              <a:t>epresents </a:t>
            </a:r>
            <a:r>
              <a:rPr dirty="0" lang="en-GB">
                <a:latin typeface="Times New Roman" pitchFamily="18" charset="0"/>
                <a:cs typeface="Times New Roman" pitchFamily="18" charset="0"/>
              </a:rPr>
              <a:t>an intense fear and often an avoidance of a specific situation, person, place, or thing. </a:t>
            </a:r>
            <a:endParaRPr dirty="0" lang="en-GB" smtClean="0">
              <a:latin typeface="Times New Roman" pitchFamily="18" charset="0"/>
              <a:cs typeface="Times New Roman" pitchFamily="18" charset="0"/>
            </a:endParaRPr>
          </a:p>
          <a:p>
            <a:pPr>
              <a:buFont typeface="Wingdings" pitchFamily="2" charset="2"/>
              <a:buChar char="Ø"/>
            </a:pPr>
            <a:r>
              <a:rPr dirty="0" lang="en-GB" smtClean="0">
                <a:latin typeface="Times New Roman" pitchFamily="18" charset="0"/>
                <a:cs typeface="Times New Roman" pitchFamily="18" charset="0"/>
              </a:rPr>
              <a:t>To </a:t>
            </a:r>
            <a:r>
              <a:rPr dirty="0" lang="en-GB">
                <a:latin typeface="Times New Roman" pitchFamily="18" charset="0"/>
                <a:cs typeface="Times New Roman" pitchFamily="18" charset="0"/>
              </a:rPr>
              <a:t>be diagnosed with a phobia, the person must have suffered significant negative consequences because of this fear and it must be disruptive to their everyday life. </a:t>
            </a:r>
          </a:p>
        </p:txBody>
      </p:sp>
    </p:spTree>
  </p:cSld>
  <p:clrMapOvr>
    <a:masterClrMapping/>
  </p:clrMapOvr>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466" name=""/>
        <p:cNvGrpSpPr/>
        <p:nvPr/>
      </p:nvGrpSpPr>
      <p:grpSpPr>
        <a:xfrm>
          <a:off x="0" y="0"/>
          <a:ext cx="0" cy="0"/>
          <a:chOff x="0" y="0"/>
          <a:chExt cx="0" cy="0"/>
        </a:xfrm>
      </p:grpSpPr>
      <p:sp>
        <p:nvSpPr>
          <p:cNvPr id="1048870" name="Content Placeholder 2"/>
          <p:cNvSpPr>
            <a:spLocks noGrp="1"/>
          </p:cNvSpPr>
          <p:nvPr>
            <p:ph idx="1"/>
          </p:nvPr>
        </p:nvSpPr>
        <p:spPr>
          <a:xfrm>
            <a:off x="76200" y="126610"/>
            <a:ext cx="8991600" cy="6578990"/>
          </a:xfrm>
        </p:spPr>
        <p:txBody>
          <a:bodyPr/>
          <a:p>
            <a:pPr indent="0" marL="0">
              <a:buNone/>
            </a:pPr>
            <a:r>
              <a:rPr b="1" dirty="0" lang="en-GB">
                <a:solidFill>
                  <a:srgbClr val="FF0000"/>
                </a:solidFill>
                <a:latin typeface="Times New Roman" pitchFamily="18" charset="0"/>
                <a:cs typeface="Times New Roman" pitchFamily="18" charset="0"/>
              </a:rPr>
              <a:t>D. Obsessive-Compulsive Disorder (OCD) </a:t>
            </a:r>
            <a:endParaRPr b="1" dirty="0" lang="en-GB" smtClean="0">
              <a:solidFill>
                <a:srgbClr val="FF0000"/>
              </a:solidFill>
              <a:latin typeface="Times New Roman" pitchFamily="18" charset="0"/>
              <a:cs typeface="Times New Roman" pitchFamily="18" charset="0"/>
            </a:endParaRPr>
          </a:p>
          <a:p>
            <a:pPr>
              <a:buFont typeface="Wingdings" pitchFamily="2" charset="2"/>
              <a:buChar char="ü"/>
            </a:pPr>
            <a:r>
              <a:rPr dirty="0" lang="en-GB" smtClean="0">
                <a:latin typeface="Times New Roman" pitchFamily="18" charset="0"/>
                <a:cs typeface="Times New Roman" pitchFamily="18" charset="0"/>
              </a:rPr>
              <a:t>It is </a:t>
            </a:r>
            <a:r>
              <a:rPr dirty="0" lang="en-GB">
                <a:latin typeface="Times New Roman" pitchFamily="18" charset="0"/>
                <a:cs typeface="Times New Roman" pitchFamily="18" charset="0"/>
              </a:rPr>
              <a:t>characterized by obsessions (thoughts which seem uncontrollable) and compulsions </a:t>
            </a:r>
            <a:r>
              <a:rPr dirty="0" lang="en-GB" smtClean="0">
                <a:latin typeface="Times New Roman" pitchFamily="18" charset="0"/>
                <a:cs typeface="Times New Roman" pitchFamily="18" charset="0"/>
              </a:rPr>
              <a:t>(behaviours </a:t>
            </a:r>
            <a:r>
              <a:rPr dirty="0" lang="en-GB">
                <a:latin typeface="Times New Roman" pitchFamily="18" charset="0"/>
                <a:cs typeface="Times New Roman" pitchFamily="18" charset="0"/>
              </a:rPr>
              <a:t>which act to reduce the obsession). </a:t>
            </a:r>
            <a:endParaRPr dirty="0" lang="en-GB" smtClean="0">
              <a:latin typeface="Times New Roman" pitchFamily="18" charset="0"/>
              <a:cs typeface="Times New Roman" pitchFamily="18" charset="0"/>
            </a:endParaRPr>
          </a:p>
          <a:p>
            <a:pPr>
              <a:buFont typeface="Wingdings" pitchFamily="2" charset="2"/>
              <a:buChar char="ü"/>
            </a:pPr>
            <a:r>
              <a:rPr dirty="0" lang="en-GB">
                <a:latin typeface="Times New Roman" pitchFamily="18" charset="0"/>
                <a:cs typeface="Times New Roman" pitchFamily="18" charset="0"/>
              </a:rPr>
              <a:t>These obsessions and compulsions are disruptive to the person's everyday life, with sometimes hours being spent each day repeating things, which were completed successfully already such as checking, counting, cleaning, or bathing.</a:t>
            </a:r>
          </a:p>
        </p:txBody>
      </p:sp>
    </p:spTree>
  </p:cSld>
  <p:clrMapOvr>
    <a:masterClrMapping/>
  </p:clrMapOvr>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467" name=""/>
        <p:cNvGrpSpPr/>
        <p:nvPr/>
      </p:nvGrpSpPr>
      <p:grpSpPr>
        <a:xfrm>
          <a:off x="0" y="0"/>
          <a:ext cx="0" cy="0"/>
          <a:chOff x="0" y="0"/>
          <a:chExt cx="0" cy="0"/>
        </a:xfrm>
      </p:grpSpPr>
      <p:sp>
        <p:nvSpPr>
          <p:cNvPr id="1048871" name="Content Placeholder 2"/>
          <p:cNvSpPr>
            <a:spLocks noGrp="1"/>
          </p:cNvSpPr>
          <p:nvPr>
            <p:ph idx="1"/>
          </p:nvPr>
        </p:nvSpPr>
        <p:spPr>
          <a:xfrm>
            <a:off x="457200" y="76200"/>
            <a:ext cx="8229600" cy="6553200"/>
          </a:xfrm>
        </p:spPr>
        <p:txBody>
          <a:bodyPr>
            <a:normAutofit fontScale="92500" lnSpcReduction="10000"/>
          </a:bodyPr>
          <a:p>
            <a:pPr indent="0" marL="0">
              <a:buNone/>
            </a:pPr>
            <a:r>
              <a:rPr b="1" dirty="0" lang="en-GB">
                <a:solidFill>
                  <a:srgbClr val="FF0000"/>
                </a:solidFill>
                <a:latin typeface="Times New Roman" pitchFamily="18" charset="0"/>
                <a:cs typeface="Times New Roman" pitchFamily="18" charset="0"/>
              </a:rPr>
              <a:t>E. Posttraumatic Stress Disorder (PTSD) </a:t>
            </a:r>
            <a:endParaRPr b="1" dirty="0" lang="en-GB" smtClean="0">
              <a:solidFill>
                <a:srgbClr val="FF0000"/>
              </a:solidFill>
              <a:latin typeface="Times New Roman" pitchFamily="18" charset="0"/>
              <a:cs typeface="Times New Roman" pitchFamily="18" charset="0"/>
            </a:endParaRPr>
          </a:p>
          <a:p>
            <a:pPr>
              <a:buFont typeface="Wingdings" pitchFamily="2" charset="2"/>
              <a:buChar char="ü"/>
            </a:pPr>
            <a:r>
              <a:rPr dirty="0" lang="en-GB" smtClean="0">
                <a:latin typeface="Times New Roman" pitchFamily="18" charset="0"/>
                <a:cs typeface="Times New Roman" pitchFamily="18" charset="0"/>
              </a:rPr>
              <a:t>It occurs </a:t>
            </a:r>
            <a:r>
              <a:rPr dirty="0" lang="en-GB">
                <a:latin typeface="Times New Roman" pitchFamily="18" charset="0"/>
                <a:cs typeface="Times New Roman" pitchFamily="18" charset="0"/>
              </a:rPr>
              <a:t>only after a person is exposed to a traumatic event where their life or someone else's life is threatened. </a:t>
            </a:r>
            <a:endParaRPr dirty="0" lang="en-GB" smtClean="0">
              <a:latin typeface="Times New Roman" pitchFamily="18" charset="0"/>
              <a:cs typeface="Times New Roman" pitchFamily="18" charset="0"/>
            </a:endParaRPr>
          </a:p>
          <a:p>
            <a:pPr>
              <a:buFont typeface="Wingdings" pitchFamily="2" charset="2"/>
              <a:buChar char="ü"/>
            </a:pPr>
            <a:r>
              <a:rPr dirty="0" lang="en-GB" smtClean="0">
                <a:latin typeface="Times New Roman" pitchFamily="18" charset="0"/>
                <a:cs typeface="Times New Roman" pitchFamily="18" charset="0"/>
              </a:rPr>
              <a:t>The </a:t>
            </a:r>
            <a:r>
              <a:rPr dirty="0" lang="en-GB">
                <a:latin typeface="Times New Roman" pitchFamily="18" charset="0"/>
                <a:cs typeface="Times New Roman" pitchFamily="18" charset="0"/>
              </a:rPr>
              <a:t>most common examples are war, natural disasters, major accidents, and severe child abuse. </a:t>
            </a:r>
            <a:endParaRPr dirty="0" lang="en-GB" smtClean="0">
              <a:latin typeface="Times New Roman" pitchFamily="18" charset="0"/>
              <a:cs typeface="Times New Roman" pitchFamily="18" charset="0"/>
            </a:endParaRPr>
          </a:p>
          <a:p>
            <a:pPr>
              <a:buFont typeface="Wingdings" pitchFamily="2" charset="2"/>
              <a:buChar char="ü"/>
            </a:pPr>
            <a:r>
              <a:rPr dirty="0" lang="en-GB">
                <a:latin typeface="Times New Roman" pitchFamily="18" charset="0"/>
                <a:cs typeface="Times New Roman" pitchFamily="18" charset="0"/>
              </a:rPr>
              <a:t>Once exposed to an incident such as this, the disorder develops into </a:t>
            </a:r>
            <a:endParaRPr dirty="0" lang="en-GB" smtClean="0">
              <a:latin typeface="Times New Roman" pitchFamily="18" charset="0"/>
              <a:cs typeface="Times New Roman" pitchFamily="18" charset="0"/>
            </a:endParaRPr>
          </a:p>
          <a:p>
            <a:pPr indent="-350838" marL="984250">
              <a:buFont typeface="Wingdings" pitchFamily="2" charset="2"/>
              <a:buChar char="ü"/>
            </a:pPr>
            <a:r>
              <a:rPr dirty="0" lang="en-GB" smtClean="0">
                <a:latin typeface="Times New Roman" pitchFamily="18" charset="0"/>
                <a:cs typeface="Times New Roman" pitchFamily="18" charset="0"/>
              </a:rPr>
              <a:t>an </a:t>
            </a:r>
            <a:r>
              <a:rPr dirty="0" lang="en-GB">
                <a:latin typeface="Times New Roman" pitchFamily="18" charset="0"/>
                <a:cs typeface="Times New Roman" pitchFamily="18" charset="0"/>
              </a:rPr>
              <a:t>intense fear of related situations, </a:t>
            </a:r>
            <a:endParaRPr dirty="0" lang="en-GB" smtClean="0">
              <a:latin typeface="Times New Roman" pitchFamily="18" charset="0"/>
              <a:cs typeface="Times New Roman" pitchFamily="18" charset="0"/>
            </a:endParaRPr>
          </a:p>
          <a:p>
            <a:pPr indent="-350838" marL="984250">
              <a:buFont typeface="Wingdings" pitchFamily="2" charset="2"/>
              <a:buChar char="ü"/>
            </a:pPr>
            <a:r>
              <a:rPr dirty="0" lang="en-GB" smtClean="0">
                <a:latin typeface="Times New Roman" pitchFamily="18" charset="0"/>
                <a:cs typeface="Times New Roman" pitchFamily="18" charset="0"/>
              </a:rPr>
              <a:t>avoidance </a:t>
            </a:r>
            <a:r>
              <a:rPr dirty="0" lang="en-GB">
                <a:latin typeface="Times New Roman" pitchFamily="18" charset="0"/>
                <a:cs typeface="Times New Roman" pitchFamily="18" charset="0"/>
              </a:rPr>
              <a:t>of these situations, </a:t>
            </a:r>
            <a:endParaRPr dirty="0" lang="en-GB" smtClean="0">
              <a:latin typeface="Times New Roman" pitchFamily="18" charset="0"/>
              <a:cs typeface="Times New Roman" pitchFamily="18" charset="0"/>
            </a:endParaRPr>
          </a:p>
          <a:p>
            <a:pPr indent="-350838" marL="984250">
              <a:buFont typeface="Wingdings" pitchFamily="2" charset="2"/>
              <a:buChar char="ü"/>
            </a:pPr>
            <a:r>
              <a:rPr dirty="0" lang="en-GB" smtClean="0">
                <a:latin typeface="Times New Roman" pitchFamily="18" charset="0"/>
                <a:cs typeface="Times New Roman" pitchFamily="18" charset="0"/>
              </a:rPr>
              <a:t>reoccurring </a:t>
            </a:r>
            <a:r>
              <a:rPr dirty="0" lang="en-GB">
                <a:latin typeface="Times New Roman" pitchFamily="18" charset="0"/>
                <a:cs typeface="Times New Roman" pitchFamily="18" charset="0"/>
              </a:rPr>
              <a:t>nightmares, </a:t>
            </a:r>
            <a:endParaRPr dirty="0" lang="en-GB" smtClean="0">
              <a:latin typeface="Times New Roman" pitchFamily="18" charset="0"/>
              <a:cs typeface="Times New Roman" pitchFamily="18" charset="0"/>
            </a:endParaRPr>
          </a:p>
          <a:p>
            <a:pPr indent="-350838" marL="984250">
              <a:buFont typeface="Wingdings" pitchFamily="2" charset="2"/>
              <a:buChar char="ü"/>
            </a:pPr>
            <a:r>
              <a:rPr dirty="0" lang="en-GB" smtClean="0">
                <a:latin typeface="Times New Roman" pitchFamily="18" charset="0"/>
                <a:cs typeface="Times New Roman" pitchFamily="18" charset="0"/>
              </a:rPr>
              <a:t>flashbacks</a:t>
            </a:r>
            <a:r>
              <a:rPr dirty="0" lang="en-GB">
                <a:latin typeface="Times New Roman" pitchFamily="18" charset="0"/>
                <a:cs typeface="Times New Roman" pitchFamily="18" charset="0"/>
              </a:rPr>
              <a:t>, and heightened anxiety to the point that it significantly disrupts their everyday life. </a:t>
            </a:r>
          </a:p>
        </p:txBody>
      </p:sp>
    </p:spTree>
  </p:cSld>
  <p:clrMapOvr>
    <a:masterClrMapping/>
  </p:clrMapOvr>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468" name=""/>
        <p:cNvGrpSpPr/>
        <p:nvPr/>
      </p:nvGrpSpPr>
      <p:grpSpPr>
        <a:xfrm>
          <a:off x="0" y="0"/>
          <a:ext cx="0" cy="0"/>
          <a:chOff x="0" y="0"/>
          <a:chExt cx="0" cy="0"/>
        </a:xfrm>
      </p:grpSpPr>
      <p:sp>
        <p:nvSpPr>
          <p:cNvPr id="1048872" name="Content Placeholder 2"/>
          <p:cNvSpPr>
            <a:spLocks noGrp="1"/>
          </p:cNvSpPr>
          <p:nvPr>
            <p:ph idx="1"/>
          </p:nvPr>
        </p:nvSpPr>
        <p:spPr>
          <a:xfrm>
            <a:off x="76200" y="228600"/>
            <a:ext cx="8915400" cy="6477000"/>
          </a:xfrm>
        </p:spPr>
        <p:txBody>
          <a:bodyPr>
            <a:normAutofit/>
          </a:bodyPr>
          <a:p>
            <a:pPr indent="0" marL="0">
              <a:buNone/>
            </a:pPr>
            <a:r>
              <a:rPr b="1" dirty="0" lang="en-GB">
                <a:solidFill>
                  <a:srgbClr val="FF0000"/>
                </a:solidFill>
                <a:latin typeface="Times New Roman" pitchFamily="18" charset="0"/>
                <a:cs typeface="Times New Roman" pitchFamily="18" charset="0"/>
              </a:rPr>
              <a:t>F. </a:t>
            </a:r>
            <a:r>
              <a:rPr b="1" dirty="0" lang="en-GB" smtClean="0">
                <a:solidFill>
                  <a:srgbClr val="FF0000"/>
                </a:solidFill>
                <a:latin typeface="Times New Roman" pitchFamily="18" charset="0"/>
                <a:cs typeface="Times New Roman" pitchFamily="18" charset="0"/>
              </a:rPr>
              <a:t>Generalized </a:t>
            </a:r>
            <a:r>
              <a:rPr b="1" dirty="0" lang="en-GB">
                <a:solidFill>
                  <a:srgbClr val="FF0000"/>
                </a:solidFill>
                <a:latin typeface="Times New Roman" pitchFamily="18" charset="0"/>
                <a:cs typeface="Times New Roman" pitchFamily="18" charset="0"/>
              </a:rPr>
              <a:t>Anxiety </a:t>
            </a:r>
            <a:r>
              <a:rPr b="1" dirty="0" lang="en-GB" smtClean="0">
                <a:solidFill>
                  <a:srgbClr val="FF0000"/>
                </a:solidFill>
                <a:latin typeface="Times New Roman" pitchFamily="18" charset="0"/>
                <a:cs typeface="Times New Roman" pitchFamily="18" charset="0"/>
              </a:rPr>
              <a:t>Disorder</a:t>
            </a:r>
          </a:p>
          <a:p>
            <a:pPr>
              <a:buFont typeface="Wingdings" pitchFamily="2" charset="2"/>
              <a:buChar char="ü"/>
            </a:pPr>
            <a:r>
              <a:rPr dirty="0" lang="en-GB" smtClean="0">
                <a:latin typeface="Times New Roman" pitchFamily="18" charset="0"/>
                <a:cs typeface="Times New Roman" pitchFamily="18" charset="0"/>
              </a:rPr>
              <a:t>It is </a:t>
            </a:r>
            <a:r>
              <a:rPr dirty="0" lang="en-GB">
                <a:latin typeface="Times New Roman" pitchFamily="18" charset="0"/>
                <a:cs typeface="Times New Roman" pitchFamily="18" charset="0"/>
              </a:rPr>
              <a:t>diagnosed when a person has extreme anxiety in nearly </a:t>
            </a:r>
            <a:r>
              <a:rPr dirty="0" lang="en-GB">
                <a:solidFill>
                  <a:srgbClr val="FF0000"/>
                </a:solidFill>
                <a:latin typeface="Times New Roman" pitchFamily="18" charset="0"/>
                <a:cs typeface="Times New Roman" pitchFamily="18" charset="0"/>
              </a:rPr>
              <a:t>every part of their life. </a:t>
            </a:r>
            <a:endParaRPr dirty="0" lang="en-GB" smtClean="0">
              <a:solidFill>
                <a:srgbClr val="FF0000"/>
              </a:solidFill>
              <a:latin typeface="Times New Roman" pitchFamily="18" charset="0"/>
              <a:cs typeface="Times New Roman" pitchFamily="18" charset="0"/>
            </a:endParaRPr>
          </a:p>
          <a:p>
            <a:pPr>
              <a:buFont typeface="Wingdings" pitchFamily="2" charset="2"/>
              <a:buChar char="ü"/>
            </a:pPr>
            <a:r>
              <a:rPr dirty="0" lang="en-GB" smtClean="0">
                <a:latin typeface="Times New Roman" pitchFamily="18" charset="0"/>
                <a:cs typeface="Times New Roman" pitchFamily="18" charset="0"/>
              </a:rPr>
              <a:t>It </a:t>
            </a:r>
            <a:r>
              <a:rPr dirty="0" lang="en-GB">
                <a:latin typeface="Times New Roman" pitchFamily="18" charset="0"/>
                <a:cs typeface="Times New Roman" pitchFamily="18" charset="0"/>
              </a:rPr>
              <a:t>is not associated with just open places (as in agoraphobia), specific </a:t>
            </a:r>
            <a:r>
              <a:rPr dirty="0" lang="en-GB" smtClean="0">
                <a:latin typeface="Times New Roman" pitchFamily="18" charset="0"/>
                <a:cs typeface="Times New Roman" pitchFamily="18" charset="0"/>
              </a:rPr>
              <a:t>situations </a:t>
            </a:r>
            <a:r>
              <a:rPr dirty="0" lang="en-GB">
                <a:latin typeface="Times New Roman" pitchFamily="18" charset="0"/>
                <a:cs typeface="Times New Roman" pitchFamily="18" charset="0"/>
              </a:rPr>
              <a:t>(as in specific phobia), or a traumatic event (as in PTSD). </a:t>
            </a:r>
            <a:endParaRPr dirty="0" lang="en-GB" smtClean="0">
              <a:latin typeface="Times New Roman" pitchFamily="18" charset="0"/>
              <a:cs typeface="Times New Roman" pitchFamily="18" charset="0"/>
            </a:endParaRPr>
          </a:p>
          <a:p>
            <a:pPr>
              <a:buFont typeface="Wingdings" pitchFamily="2" charset="2"/>
              <a:buChar char="ü"/>
            </a:pPr>
            <a:r>
              <a:rPr dirty="0" lang="en-GB" smtClean="0">
                <a:latin typeface="Times New Roman" pitchFamily="18" charset="0"/>
                <a:cs typeface="Times New Roman" pitchFamily="18" charset="0"/>
              </a:rPr>
              <a:t>The </a:t>
            </a:r>
            <a:r>
              <a:rPr dirty="0" lang="en-GB">
                <a:latin typeface="Times New Roman" pitchFamily="18" charset="0"/>
                <a:cs typeface="Times New Roman" pitchFamily="18" charset="0"/>
              </a:rPr>
              <a:t>anxiety must be significant enough to disrupt the person's everyday life for a diagnosis to be made.</a:t>
            </a:r>
          </a:p>
        </p:txBody>
      </p:sp>
    </p:spTree>
  </p:cSld>
  <p:clrMapOvr>
    <a:masterClrMapping/>
  </p:clrMapOvr>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469" name=""/>
        <p:cNvGrpSpPr/>
        <p:nvPr/>
      </p:nvGrpSpPr>
      <p:grpSpPr>
        <a:xfrm>
          <a:off x="0" y="0"/>
          <a:ext cx="0" cy="0"/>
          <a:chOff x="0" y="0"/>
          <a:chExt cx="0" cy="0"/>
        </a:xfrm>
      </p:grpSpPr>
      <p:sp>
        <p:nvSpPr>
          <p:cNvPr id="1048873" name="Title 1"/>
          <p:cNvSpPr>
            <a:spLocks noGrp="1"/>
          </p:cNvSpPr>
          <p:nvPr>
            <p:ph type="title"/>
          </p:nvPr>
        </p:nvSpPr>
        <p:spPr>
          <a:xfrm>
            <a:off x="76200" y="0"/>
            <a:ext cx="8991600" cy="762000"/>
          </a:xfrm>
        </p:spPr>
        <p:txBody>
          <a:bodyPr>
            <a:normAutofit/>
          </a:bodyPr>
          <a:p>
            <a:r>
              <a:rPr b="1" dirty="0" lang="en-GB" smtClean="0">
                <a:solidFill>
                  <a:srgbClr val="0070C0"/>
                </a:solidFill>
                <a:latin typeface="Times New Roman" pitchFamily="18" charset="0"/>
                <a:cs typeface="Times New Roman" pitchFamily="18" charset="0"/>
              </a:rPr>
              <a:t>3. Personality Disorders </a:t>
            </a:r>
            <a:endParaRPr b="1" dirty="0" lang="en-GB">
              <a:solidFill>
                <a:srgbClr val="0070C0"/>
              </a:solidFill>
              <a:latin typeface="Times New Roman" pitchFamily="18" charset="0"/>
              <a:cs typeface="Times New Roman" pitchFamily="18" charset="0"/>
            </a:endParaRPr>
          </a:p>
        </p:txBody>
      </p:sp>
      <p:sp>
        <p:nvSpPr>
          <p:cNvPr id="1048874" name="Content Placeholder 2"/>
          <p:cNvSpPr>
            <a:spLocks noGrp="1"/>
          </p:cNvSpPr>
          <p:nvPr>
            <p:ph idx="1"/>
          </p:nvPr>
        </p:nvSpPr>
        <p:spPr>
          <a:xfrm>
            <a:off x="76200" y="838200"/>
            <a:ext cx="8991600" cy="5867400"/>
          </a:xfrm>
        </p:spPr>
        <p:txBody>
          <a:bodyPr>
            <a:normAutofit fontScale="92500" lnSpcReduction="20000"/>
          </a:bodyPr>
          <a:p>
            <a:r>
              <a:rPr dirty="0" lang="en-GB" smtClean="0">
                <a:latin typeface="Times New Roman" pitchFamily="18" charset="0"/>
                <a:cs typeface="Times New Roman" pitchFamily="18" charset="0"/>
              </a:rPr>
              <a:t>It is </a:t>
            </a:r>
            <a:r>
              <a:rPr dirty="0" lang="en-GB">
                <a:latin typeface="Times New Roman" pitchFamily="18" charset="0"/>
                <a:cs typeface="Times New Roman" pitchFamily="18" charset="0"/>
              </a:rPr>
              <a:t>a type of mental disorder in which you have a </a:t>
            </a:r>
            <a:r>
              <a:rPr dirty="0" lang="en-GB">
                <a:solidFill>
                  <a:srgbClr val="FF0000"/>
                </a:solidFill>
                <a:latin typeface="Times New Roman" pitchFamily="18" charset="0"/>
                <a:cs typeface="Times New Roman" pitchFamily="18" charset="0"/>
              </a:rPr>
              <a:t>rigid and unhealthy pattern of thinking, functioning and behaving. </a:t>
            </a:r>
            <a:endParaRPr dirty="0" lang="en-GB" smtClean="0">
              <a:solidFill>
                <a:srgbClr val="FF0000"/>
              </a:solidFill>
              <a:latin typeface="Times New Roman" pitchFamily="18" charset="0"/>
              <a:cs typeface="Times New Roman" pitchFamily="18" charset="0"/>
            </a:endParaRPr>
          </a:p>
          <a:p>
            <a:r>
              <a:rPr dirty="0" lang="en-GB" smtClean="0">
                <a:latin typeface="Times New Roman" pitchFamily="18" charset="0"/>
                <a:cs typeface="Times New Roman" pitchFamily="18" charset="0"/>
              </a:rPr>
              <a:t>A </a:t>
            </a:r>
            <a:r>
              <a:rPr dirty="0" lang="en-GB">
                <a:latin typeface="Times New Roman" pitchFamily="18" charset="0"/>
                <a:cs typeface="Times New Roman" pitchFamily="18" charset="0"/>
              </a:rPr>
              <a:t>person with a personality disorder has trouble perceiving and relating to situations and </a:t>
            </a:r>
            <a:r>
              <a:rPr dirty="0" lang="en-GB" smtClean="0">
                <a:latin typeface="Times New Roman" pitchFamily="18" charset="0"/>
                <a:cs typeface="Times New Roman" pitchFamily="18" charset="0"/>
              </a:rPr>
              <a:t>people.</a:t>
            </a:r>
          </a:p>
          <a:p>
            <a:r>
              <a:rPr dirty="0" lang="en-GB" smtClean="0">
                <a:latin typeface="Times New Roman" pitchFamily="18" charset="0"/>
                <a:cs typeface="Times New Roman" pitchFamily="18" charset="0"/>
              </a:rPr>
              <a:t>Personality </a:t>
            </a:r>
            <a:r>
              <a:rPr dirty="0" lang="en-GB">
                <a:latin typeface="Times New Roman" pitchFamily="18" charset="0"/>
                <a:cs typeface="Times New Roman" pitchFamily="18" charset="0"/>
              </a:rPr>
              <a:t>Disorders are characterized by an enduring pattern of thinking, feeling, and behaving which is significantly different from the person's culture and results in negative consequences. </a:t>
            </a:r>
            <a:endParaRPr dirty="0" lang="en-GB" smtClean="0">
              <a:latin typeface="Times New Roman" pitchFamily="18" charset="0"/>
              <a:cs typeface="Times New Roman" pitchFamily="18" charset="0"/>
            </a:endParaRPr>
          </a:p>
          <a:p>
            <a:r>
              <a:rPr b="1" dirty="0" i="1" lang="en-GB" smtClean="0">
                <a:latin typeface="Times New Roman" pitchFamily="18" charset="0"/>
                <a:cs typeface="Times New Roman" pitchFamily="18" charset="0"/>
              </a:rPr>
              <a:t>This </a:t>
            </a:r>
            <a:r>
              <a:rPr b="1" dirty="0" i="1" lang="en-GB">
                <a:latin typeface="Times New Roman" pitchFamily="18" charset="0"/>
                <a:cs typeface="Times New Roman" pitchFamily="18" charset="0"/>
              </a:rPr>
              <a:t>pattern must be longstanding and inflexible for a diagnosis to be made. </a:t>
            </a:r>
            <a:endParaRPr b="1" dirty="0" i="1" lang="en-GB" smtClean="0">
              <a:latin typeface="Times New Roman" pitchFamily="18" charset="0"/>
              <a:cs typeface="Times New Roman" pitchFamily="18" charset="0"/>
            </a:endParaRPr>
          </a:p>
          <a:p>
            <a:r>
              <a:rPr dirty="0" lang="en-GB">
                <a:latin typeface="Times New Roman" pitchFamily="18" charset="0"/>
                <a:cs typeface="Times New Roman" pitchFamily="18" charset="0"/>
              </a:rPr>
              <a:t>There are around nine types of personality disorders, all of which result in significant distress and/or negative consequences within the individual: </a:t>
            </a:r>
          </a:p>
        </p:txBody>
      </p:sp>
    </p:spTree>
  </p:cSld>
  <p:clrMapOvr>
    <a:masterClrMapping/>
  </p:clrMapOvr>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470" name=""/>
        <p:cNvGrpSpPr/>
        <p:nvPr/>
      </p:nvGrpSpPr>
      <p:grpSpPr>
        <a:xfrm>
          <a:off x="0" y="0"/>
          <a:ext cx="0" cy="0"/>
          <a:chOff x="0" y="0"/>
          <a:chExt cx="0" cy="0"/>
        </a:xfrm>
      </p:grpSpPr>
      <p:sp>
        <p:nvSpPr>
          <p:cNvPr id="1048875" name="Content Placeholder 2"/>
          <p:cNvSpPr>
            <a:spLocks noGrp="1"/>
          </p:cNvSpPr>
          <p:nvPr>
            <p:ph idx="1"/>
          </p:nvPr>
        </p:nvSpPr>
        <p:spPr>
          <a:xfrm>
            <a:off x="76200" y="152400"/>
            <a:ext cx="8915400" cy="6553200"/>
          </a:xfrm>
        </p:spPr>
        <p:txBody>
          <a:bodyPr>
            <a:normAutofit fontScale="92500"/>
          </a:bodyPr>
          <a:p>
            <a:pPr indent="-514350" marL="514350">
              <a:buAutoNum type="arabicPeriod"/>
            </a:pPr>
            <a:r>
              <a:rPr dirty="0" lang="en-GB" smtClean="0">
                <a:latin typeface="Times New Roman" pitchFamily="18" charset="0"/>
                <a:cs typeface="Times New Roman" pitchFamily="18" charset="0"/>
              </a:rPr>
              <a:t>Paranoid </a:t>
            </a:r>
            <a:r>
              <a:rPr dirty="0" lang="en-GB">
                <a:latin typeface="Times New Roman" pitchFamily="18" charset="0"/>
                <a:cs typeface="Times New Roman" pitchFamily="18" charset="0"/>
              </a:rPr>
              <a:t>(includes a pattern of distrust and suspiciousness). </a:t>
            </a:r>
            <a:endParaRPr dirty="0" lang="en-GB" smtClean="0">
              <a:latin typeface="Times New Roman" pitchFamily="18" charset="0"/>
              <a:cs typeface="Times New Roman" pitchFamily="18" charset="0"/>
            </a:endParaRPr>
          </a:p>
          <a:p>
            <a:pPr indent="-514350" marL="514350">
              <a:buAutoNum type="arabicPeriod"/>
            </a:pPr>
            <a:r>
              <a:rPr dirty="0" lang="en-GB">
                <a:latin typeface="Times New Roman" pitchFamily="18" charset="0"/>
                <a:cs typeface="Times New Roman" pitchFamily="18" charset="0"/>
              </a:rPr>
              <a:t>Schizoid (pattern of detachment from social norms and a restriction of emotions). </a:t>
            </a:r>
            <a:endParaRPr dirty="0" lang="en-GB" smtClean="0">
              <a:latin typeface="Times New Roman" pitchFamily="18" charset="0"/>
              <a:cs typeface="Times New Roman" pitchFamily="18" charset="0"/>
            </a:endParaRPr>
          </a:p>
          <a:p>
            <a:pPr indent="-514350" marL="514350">
              <a:buAutoNum type="arabicPeriod"/>
            </a:pPr>
            <a:r>
              <a:rPr dirty="0" lang="en-GB">
                <a:latin typeface="Times New Roman" pitchFamily="18" charset="0"/>
                <a:cs typeface="Times New Roman" pitchFamily="18" charset="0"/>
              </a:rPr>
              <a:t>Schizotypal (pattern of discomfort in close relationships and eccentric thoughts and </a:t>
            </a:r>
            <a:r>
              <a:rPr dirty="0" lang="en-GB" smtClean="0">
                <a:latin typeface="Times New Roman" pitchFamily="18" charset="0"/>
                <a:cs typeface="Times New Roman" pitchFamily="18" charset="0"/>
              </a:rPr>
              <a:t>behaviours).</a:t>
            </a:r>
          </a:p>
          <a:p>
            <a:pPr indent="-514350" marL="514350">
              <a:buAutoNum type="arabicPeriod"/>
            </a:pPr>
            <a:r>
              <a:rPr dirty="0" lang="en-GB">
                <a:latin typeface="Times New Roman" pitchFamily="18" charset="0"/>
                <a:cs typeface="Times New Roman" pitchFamily="18" charset="0"/>
              </a:rPr>
              <a:t>Antisocial (pattern of disregard for the rights of others, including violation of these rights and the failure to feel empathy</a:t>
            </a:r>
            <a:r>
              <a:rPr dirty="0" lang="en-GB" smtClean="0">
                <a:latin typeface="Times New Roman" pitchFamily="18" charset="0"/>
                <a:cs typeface="Times New Roman" pitchFamily="18" charset="0"/>
              </a:rPr>
              <a:t>).</a:t>
            </a:r>
          </a:p>
          <a:p>
            <a:pPr indent="-514350" marL="514350">
              <a:buAutoNum type="arabicPeriod"/>
            </a:pPr>
            <a:r>
              <a:rPr dirty="0" lang="en-GB">
                <a:latin typeface="Times New Roman" pitchFamily="18" charset="0"/>
                <a:cs typeface="Times New Roman" pitchFamily="18" charset="0"/>
              </a:rPr>
              <a:t>Borderline (pattern of instability in personal relationships, including frequent bouts of clinginess and affection and anger and resentment, often cycling between these two extremes rapidly). </a:t>
            </a:r>
            <a:endParaRPr dirty="0" lang="en-GB" smtClean="0">
              <a:latin typeface="Times New Roman" pitchFamily="18" charset="0"/>
              <a:cs typeface="Times New Roman" pitchFamily="18" charset="0"/>
            </a:endParaRPr>
          </a:p>
          <a:p>
            <a:pPr indent="-514350" marL="514350">
              <a:buAutoNum type="arabicPeriod"/>
            </a:pPr>
            <a:endParaRPr dirty="0" lang="en-GB"/>
          </a:p>
        </p:txBody>
      </p:sp>
    </p:spTree>
  </p:cSld>
  <p:clrMapOvr>
    <a:masterClrMapping/>
  </p:clrMapOvr>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471" name=""/>
        <p:cNvGrpSpPr/>
        <p:nvPr/>
      </p:nvGrpSpPr>
      <p:grpSpPr>
        <a:xfrm>
          <a:off x="0" y="0"/>
          <a:ext cx="0" cy="0"/>
          <a:chOff x="0" y="0"/>
          <a:chExt cx="0" cy="0"/>
        </a:xfrm>
      </p:grpSpPr>
      <p:sp>
        <p:nvSpPr>
          <p:cNvPr id="1048876" name="Content Placeholder 2"/>
          <p:cNvSpPr>
            <a:spLocks noGrp="1"/>
          </p:cNvSpPr>
          <p:nvPr>
            <p:ph idx="1"/>
          </p:nvPr>
        </p:nvSpPr>
        <p:spPr>
          <a:xfrm>
            <a:off x="76200" y="76200"/>
            <a:ext cx="8991600" cy="6629400"/>
          </a:xfrm>
        </p:spPr>
        <p:txBody>
          <a:bodyPr/>
          <a:p>
            <a:pPr indent="0" marL="0">
              <a:buNone/>
            </a:pPr>
            <a:r>
              <a:rPr dirty="0" lang="en-GB">
                <a:latin typeface="Times New Roman" pitchFamily="18" charset="0"/>
                <a:cs typeface="Times New Roman" pitchFamily="18" charset="0"/>
              </a:rPr>
              <a:t>6. Histrionic (pattern of excessive emotional </a:t>
            </a:r>
            <a:r>
              <a:rPr dirty="0" lang="en-GB" smtClean="0">
                <a:latin typeface="Times New Roman" pitchFamily="18" charset="0"/>
                <a:cs typeface="Times New Roman" pitchFamily="18" charset="0"/>
              </a:rPr>
              <a:t>behaviour </a:t>
            </a:r>
            <a:r>
              <a:rPr dirty="0" lang="en-GB">
                <a:latin typeface="Times New Roman" pitchFamily="18" charset="0"/>
                <a:cs typeface="Times New Roman" pitchFamily="18" charset="0"/>
              </a:rPr>
              <a:t>and attention seeking). </a:t>
            </a:r>
            <a:endParaRPr dirty="0" lang="en-GB" smtClean="0">
              <a:latin typeface="Times New Roman" pitchFamily="18" charset="0"/>
              <a:cs typeface="Times New Roman" pitchFamily="18" charset="0"/>
            </a:endParaRPr>
          </a:p>
          <a:p>
            <a:pPr indent="0" marL="0">
              <a:buNone/>
            </a:pPr>
            <a:r>
              <a:rPr dirty="0" lang="en-GB">
                <a:latin typeface="Times New Roman" pitchFamily="18" charset="0"/>
                <a:cs typeface="Times New Roman" pitchFamily="18" charset="0"/>
              </a:rPr>
              <a:t>7. Narcissistic (pattern of grandiosity, exaggerated self-worth, and need for admiration). </a:t>
            </a:r>
            <a:endParaRPr dirty="0" lang="en-GB" smtClean="0">
              <a:latin typeface="Times New Roman" pitchFamily="18" charset="0"/>
              <a:cs typeface="Times New Roman" pitchFamily="18" charset="0"/>
            </a:endParaRPr>
          </a:p>
          <a:p>
            <a:pPr indent="0" marL="0">
              <a:buNone/>
            </a:pPr>
            <a:r>
              <a:rPr dirty="0" lang="en-GB">
                <a:latin typeface="Times New Roman" pitchFamily="18" charset="0"/>
                <a:cs typeface="Times New Roman" pitchFamily="18" charset="0"/>
              </a:rPr>
              <a:t>8. Avoidant (pattern of feelings of social inadequacies, low self-esteem, and hypersensitivity to criticism</a:t>
            </a:r>
            <a:r>
              <a:rPr dirty="0" lang="en-GB" smtClean="0">
                <a:latin typeface="Times New Roman" pitchFamily="18" charset="0"/>
                <a:cs typeface="Times New Roman" pitchFamily="18" charset="0"/>
              </a:rPr>
              <a:t>).</a:t>
            </a:r>
          </a:p>
          <a:p>
            <a:pPr indent="0" marL="0">
              <a:buNone/>
            </a:pPr>
            <a:r>
              <a:rPr dirty="0" lang="en-GB">
                <a:latin typeface="Times New Roman" pitchFamily="18" charset="0"/>
                <a:cs typeface="Times New Roman" pitchFamily="18" charset="0"/>
              </a:rPr>
              <a:t>9. Obsessive-Compulsive (pattern of obsessive cleanliness, perfection, and control). </a:t>
            </a:r>
            <a:endParaRPr dirty="0" lang="en-GB" smtClean="0">
              <a:latin typeface="Times New Roman" pitchFamily="18" charset="0"/>
              <a:cs typeface="Times New Roman" pitchFamily="18" charset="0"/>
            </a:endParaRPr>
          </a:p>
          <a:p>
            <a:pPr indent="0" marL="0">
              <a:buNone/>
            </a:pPr>
            <a:endParaRPr dirty="0" lang="en-GB"/>
          </a:p>
        </p:txBody>
      </p:sp>
    </p:spTree>
  </p:cSld>
  <p:clrMapOvr>
    <a:masterClrMapping/>
  </p:clrMapOvr>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472" name=""/>
        <p:cNvGrpSpPr/>
        <p:nvPr/>
      </p:nvGrpSpPr>
      <p:grpSpPr>
        <a:xfrm>
          <a:off x="0" y="0"/>
          <a:ext cx="0" cy="0"/>
          <a:chOff x="0" y="0"/>
          <a:chExt cx="0" cy="0"/>
        </a:xfrm>
      </p:grpSpPr>
      <p:sp>
        <p:nvSpPr>
          <p:cNvPr id="1048877" name="Title 1"/>
          <p:cNvSpPr>
            <a:spLocks noGrp="1"/>
          </p:cNvSpPr>
          <p:nvPr>
            <p:ph type="title"/>
          </p:nvPr>
        </p:nvSpPr>
        <p:spPr>
          <a:xfrm>
            <a:off x="457200" y="152400"/>
            <a:ext cx="8229600" cy="609600"/>
          </a:xfrm>
        </p:spPr>
        <p:txBody>
          <a:bodyPr>
            <a:normAutofit fontScale="90000"/>
          </a:bodyPr>
          <a:p>
            <a:r>
              <a:rPr dirty="0" lang="en-GB" smtClean="0">
                <a:solidFill>
                  <a:srgbClr val="7030A0"/>
                </a:solidFill>
                <a:latin typeface="Times New Roman" pitchFamily="18" charset="0"/>
                <a:cs typeface="Times New Roman" pitchFamily="18" charset="0"/>
              </a:rPr>
              <a:t>Treatment techniques</a:t>
            </a:r>
            <a:endParaRPr dirty="0" lang="en-GB">
              <a:solidFill>
                <a:srgbClr val="7030A0"/>
              </a:solidFill>
              <a:latin typeface="Times New Roman" pitchFamily="18" charset="0"/>
              <a:cs typeface="Times New Roman" pitchFamily="18" charset="0"/>
            </a:endParaRPr>
          </a:p>
        </p:txBody>
      </p:sp>
      <p:sp>
        <p:nvSpPr>
          <p:cNvPr id="1048878" name="Content Placeholder 2"/>
          <p:cNvSpPr>
            <a:spLocks noGrp="1"/>
          </p:cNvSpPr>
          <p:nvPr>
            <p:ph idx="1"/>
          </p:nvPr>
        </p:nvSpPr>
        <p:spPr>
          <a:xfrm>
            <a:off x="152400" y="838200"/>
            <a:ext cx="8839200" cy="5867400"/>
          </a:xfrm>
        </p:spPr>
        <p:txBody>
          <a:bodyPr>
            <a:normAutofit fontScale="92500" lnSpcReduction="20000"/>
          </a:bodyPr>
          <a:p>
            <a:r>
              <a:rPr dirty="0" lang="en-GB" smtClean="0">
                <a:latin typeface="Times New Roman" pitchFamily="18" charset="0"/>
                <a:cs typeface="Times New Roman" pitchFamily="18" charset="0"/>
              </a:rPr>
              <a:t>Treatment of mental disorders can take various forms</a:t>
            </a:r>
          </a:p>
          <a:p>
            <a:r>
              <a:rPr dirty="0" lang="en-GB">
                <a:latin typeface="Times New Roman" pitchFamily="18" charset="0"/>
                <a:cs typeface="Times New Roman" pitchFamily="18" charset="0"/>
              </a:rPr>
              <a:t>They can include </a:t>
            </a:r>
            <a:r>
              <a:rPr dirty="0" lang="en-GB">
                <a:solidFill>
                  <a:srgbClr val="FF0000"/>
                </a:solidFill>
                <a:latin typeface="Times New Roman" pitchFamily="18" charset="0"/>
                <a:cs typeface="Times New Roman" pitchFamily="18" charset="0"/>
              </a:rPr>
              <a:t>medication</a:t>
            </a:r>
            <a:r>
              <a:rPr dirty="0" lang="en-GB">
                <a:latin typeface="Times New Roman" pitchFamily="18" charset="0"/>
                <a:cs typeface="Times New Roman" pitchFamily="18" charset="0"/>
              </a:rPr>
              <a:t>, </a:t>
            </a:r>
            <a:r>
              <a:rPr dirty="0" lang="en-GB" smtClean="0">
                <a:solidFill>
                  <a:srgbClr val="00B0F0"/>
                </a:solidFill>
                <a:latin typeface="Times New Roman" pitchFamily="18" charset="0"/>
                <a:cs typeface="Times New Roman" pitchFamily="18" charset="0"/>
              </a:rPr>
              <a:t>talk therapy</a:t>
            </a:r>
            <a:r>
              <a:rPr dirty="0" lang="en-GB" smtClean="0">
                <a:latin typeface="Times New Roman" pitchFamily="18" charset="0"/>
                <a:cs typeface="Times New Roman" pitchFamily="18" charset="0"/>
              </a:rPr>
              <a:t>, </a:t>
            </a:r>
            <a:r>
              <a:rPr dirty="0" lang="en-GB">
                <a:solidFill>
                  <a:srgbClr val="00B050"/>
                </a:solidFill>
                <a:latin typeface="Times New Roman" pitchFamily="18" charset="0"/>
                <a:cs typeface="Times New Roman" pitchFamily="18" charset="0"/>
              </a:rPr>
              <a:t>a combination of both</a:t>
            </a:r>
            <a:r>
              <a:rPr dirty="0" lang="en-GB">
                <a:latin typeface="Times New Roman" pitchFamily="18" charset="0"/>
                <a:cs typeface="Times New Roman" pitchFamily="18" charset="0"/>
              </a:rPr>
              <a:t>, and can last only one session or take many years to complete. </a:t>
            </a:r>
            <a:endParaRPr dirty="0" lang="en-GB" smtClean="0">
              <a:latin typeface="Times New Roman" pitchFamily="18" charset="0"/>
              <a:cs typeface="Times New Roman" pitchFamily="18" charset="0"/>
            </a:endParaRPr>
          </a:p>
          <a:p>
            <a:r>
              <a:rPr dirty="0" lang="en-GB">
                <a:latin typeface="Times New Roman" pitchFamily="18" charset="0"/>
                <a:cs typeface="Times New Roman" pitchFamily="18" charset="0"/>
              </a:rPr>
              <a:t>Many different types of treatment are available, but most agree that the core components of psychotherapy remain the same. </a:t>
            </a:r>
            <a:endParaRPr dirty="0" lang="en-GB" smtClean="0">
              <a:latin typeface="Times New Roman" pitchFamily="18" charset="0"/>
              <a:cs typeface="Times New Roman" pitchFamily="18" charset="0"/>
            </a:endParaRPr>
          </a:p>
          <a:p>
            <a:r>
              <a:rPr dirty="0" lang="en-GB" smtClean="0">
                <a:latin typeface="Times New Roman" pitchFamily="18" charset="0"/>
                <a:cs typeface="Times New Roman" pitchFamily="18" charset="0"/>
              </a:rPr>
              <a:t>Psychotherapy </a:t>
            </a:r>
            <a:r>
              <a:rPr dirty="0" lang="en-GB">
                <a:latin typeface="Times New Roman" pitchFamily="18" charset="0"/>
                <a:cs typeface="Times New Roman" pitchFamily="18" charset="0"/>
              </a:rPr>
              <a:t>consists of the following: </a:t>
            </a:r>
          </a:p>
          <a:p>
            <a:pPr indent="-182563" marL="633413">
              <a:buNone/>
            </a:pPr>
            <a:r>
              <a:rPr dirty="0" lang="en-GB">
                <a:latin typeface="Times New Roman" pitchFamily="18" charset="0"/>
                <a:cs typeface="Times New Roman" pitchFamily="18" charset="0"/>
              </a:rPr>
              <a:t>1. A positive, healthy relationship between a client or patient and a trained psychotherapist </a:t>
            </a:r>
          </a:p>
          <a:p>
            <a:pPr indent="-182563" marL="633413">
              <a:buNone/>
            </a:pPr>
            <a:r>
              <a:rPr dirty="0" lang="en-GB">
                <a:latin typeface="Times New Roman" pitchFamily="18" charset="0"/>
                <a:cs typeface="Times New Roman" pitchFamily="18" charset="0"/>
              </a:rPr>
              <a:t>2. Recognizable mental health issues, whether diagnosable or not </a:t>
            </a:r>
          </a:p>
          <a:p>
            <a:pPr indent="-182563" marL="633413">
              <a:buNone/>
            </a:pPr>
            <a:r>
              <a:rPr dirty="0" lang="en-GB">
                <a:latin typeface="Times New Roman" pitchFamily="18" charset="0"/>
                <a:cs typeface="Times New Roman" pitchFamily="18" charset="0"/>
              </a:rPr>
              <a:t>3. Agreement on the basic goals of treatment </a:t>
            </a:r>
          </a:p>
          <a:p>
            <a:pPr indent="-182563" marL="633413">
              <a:buNone/>
            </a:pPr>
            <a:r>
              <a:rPr dirty="0" lang="en-GB">
                <a:latin typeface="Times New Roman" pitchFamily="18" charset="0"/>
                <a:cs typeface="Times New Roman" pitchFamily="18" charset="0"/>
              </a:rPr>
              <a:t>4. Working together as a team to achieve these goals </a:t>
            </a:r>
          </a:p>
        </p:txBody>
      </p:sp>
    </p:spTree>
  </p:cSld>
  <p:clrMapOvr>
    <a:masterClrMapping/>
  </p:clrMapOvr>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473" name=""/>
        <p:cNvGrpSpPr/>
        <p:nvPr/>
      </p:nvGrpSpPr>
      <p:grpSpPr>
        <a:xfrm>
          <a:off x="0" y="0"/>
          <a:ext cx="0" cy="0"/>
          <a:chOff x="0" y="0"/>
          <a:chExt cx="0" cy="0"/>
        </a:xfrm>
      </p:grpSpPr>
      <p:sp>
        <p:nvSpPr>
          <p:cNvPr id="1048879" name="Title 1"/>
          <p:cNvSpPr>
            <a:spLocks noGrp="1"/>
          </p:cNvSpPr>
          <p:nvPr>
            <p:ph type="title"/>
          </p:nvPr>
        </p:nvSpPr>
        <p:spPr>
          <a:xfrm>
            <a:off x="76200" y="76200"/>
            <a:ext cx="9067800" cy="685800"/>
          </a:xfrm>
        </p:spPr>
        <p:txBody>
          <a:bodyPr>
            <a:normAutofit fontScale="90000"/>
          </a:bodyPr>
          <a:p>
            <a:r>
              <a:rPr dirty="0" lang="en-GB">
                <a:solidFill>
                  <a:srgbClr val="7030A0"/>
                </a:solidFill>
                <a:latin typeface="Times New Roman" pitchFamily="18" charset="0"/>
                <a:cs typeface="Times New Roman" pitchFamily="18" charset="0"/>
              </a:rPr>
              <a:t>Treatment </a:t>
            </a:r>
            <a:r>
              <a:rPr dirty="0" lang="en-GB" smtClean="0">
                <a:solidFill>
                  <a:srgbClr val="7030A0"/>
                </a:solidFill>
                <a:latin typeface="Times New Roman" pitchFamily="18" charset="0"/>
                <a:cs typeface="Times New Roman" pitchFamily="18" charset="0"/>
              </a:rPr>
              <a:t>Approaches</a:t>
            </a:r>
            <a:endParaRPr dirty="0" lang="en-GB">
              <a:solidFill>
                <a:srgbClr val="7030A0"/>
              </a:solidFill>
              <a:latin typeface="Times New Roman" pitchFamily="18" charset="0"/>
              <a:cs typeface="Times New Roman" pitchFamily="18" charset="0"/>
            </a:endParaRPr>
          </a:p>
        </p:txBody>
      </p:sp>
      <p:sp>
        <p:nvSpPr>
          <p:cNvPr id="1048880" name="Content Placeholder 2"/>
          <p:cNvSpPr>
            <a:spLocks noGrp="1"/>
          </p:cNvSpPr>
          <p:nvPr>
            <p:ph idx="1"/>
          </p:nvPr>
        </p:nvSpPr>
        <p:spPr>
          <a:xfrm>
            <a:off x="0" y="762000"/>
            <a:ext cx="9067800" cy="6096000"/>
          </a:xfrm>
        </p:spPr>
        <p:txBody>
          <a:bodyPr>
            <a:normAutofit lnSpcReduction="10000"/>
          </a:bodyPr>
          <a:p>
            <a:r>
              <a:rPr dirty="0" lang="en-GB">
                <a:latin typeface="Times New Roman" pitchFamily="18" charset="0"/>
                <a:cs typeface="Times New Roman" pitchFamily="18" charset="0"/>
              </a:rPr>
              <a:t>Providing psychological treatment to individuals with some kind of psychological problems is psychotherapy. </a:t>
            </a:r>
            <a:endParaRPr dirty="0" lang="en-GB" smtClean="0">
              <a:latin typeface="Times New Roman" pitchFamily="18" charset="0"/>
              <a:cs typeface="Times New Roman" pitchFamily="18" charset="0"/>
            </a:endParaRPr>
          </a:p>
          <a:p>
            <a:r>
              <a:rPr dirty="0" lang="en-GB">
                <a:latin typeface="Times New Roman" pitchFamily="18" charset="0"/>
                <a:cs typeface="Times New Roman" pitchFamily="18" charset="0"/>
              </a:rPr>
              <a:t>When providing psychotherapy, there are several issues to be considered. </a:t>
            </a:r>
            <a:endParaRPr dirty="0" lang="en-GB" smtClean="0">
              <a:latin typeface="Times New Roman" pitchFamily="18" charset="0"/>
              <a:cs typeface="Times New Roman" pitchFamily="18" charset="0"/>
            </a:endParaRPr>
          </a:p>
          <a:p>
            <a:pPr indent="-182563" marL="717550">
              <a:buFont typeface="Wingdings" pitchFamily="2" charset="2"/>
              <a:buChar char="ü"/>
            </a:pPr>
            <a:r>
              <a:rPr dirty="0" lang="en-GB">
                <a:latin typeface="Times New Roman" pitchFamily="18" charset="0"/>
                <a:cs typeface="Times New Roman" pitchFamily="18" charset="0"/>
              </a:rPr>
              <a:t>First and foremost is </a:t>
            </a:r>
            <a:r>
              <a:rPr dirty="0" i="1" lang="en-GB">
                <a:solidFill>
                  <a:srgbClr val="FF0000"/>
                </a:solidFill>
                <a:latin typeface="Times New Roman" pitchFamily="18" charset="0"/>
                <a:cs typeface="Times New Roman" pitchFamily="18" charset="0"/>
              </a:rPr>
              <a:t>empathy.</a:t>
            </a:r>
            <a:r>
              <a:rPr dirty="0" lang="en-GB">
                <a:latin typeface="Times New Roman" pitchFamily="18" charset="0"/>
                <a:cs typeface="Times New Roman" pitchFamily="18" charset="0"/>
              </a:rPr>
              <a:t> It is a requirement for a successful practitioner to be able to understand his or her client's feelings, thoughts, and </a:t>
            </a:r>
            <a:r>
              <a:rPr dirty="0" lang="en-GB" smtClean="0">
                <a:latin typeface="Times New Roman" pitchFamily="18" charset="0"/>
                <a:cs typeface="Times New Roman" pitchFamily="18" charset="0"/>
              </a:rPr>
              <a:t>behaviours. </a:t>
            </a:r>
          </a:p>
          <a:p>
            <a:pPr indent="-182563" marL="717550">
              <a:buFont typeface="Wingdings" pitchFamily="2" charset="2"/>
              <a:buChar char="ü"/>
            </a:pPr>
            <a:r>
              <a:rPr dirty="0" lang="en-GB" smtClean="0">
                <a:latin typeface="Times New Roman" pitchFamily="18" charset="0"/>
                <a:cs typeface="Times New Roman" pitchFamily="18" charset="0"/>
              </a:rPr>
              <a:t>Second</a:t>
            </a:r>
            <a:r>
              <a:rPr dirty="0" lang="en-GB">
                <a:latin typeface="Times New Roman" pitchFamily="18" charset="0"/>
                <a:cs typeface="Times New Roman" pitchFamily="18" charset="0"/>
              </a:rPr>
              <a:t>, </a:t>
            </a:r>
            <a:r>
              <a:rPr dirty="0" i="1" lang="en-GB">
                <a:solidFill>
                  <a:srgbClr val="FF0000"/>
                </a:solidFill>
                <a:latin typeface="Times New Roman" pitchFamily="18" charset="0"/>
                <a:cs typeface="Times New Roman" pitchFamily="18" charset="0"/>
              </a:rPr>
              <a:t>being </a:t>
            </a:r>
            <a:r>
              <a:rPr dirty="0" i="1" lang="en-GB" smtClean="0">
                <a:solidFill>
                  <a:srgbClr val="FF0000"/>
                </a:solidFill>
                <a:latin typeface="Times New Roman" pitchFamily="18" charset="0"/>
                <a:cs typeface="Times New Roman" pitchFamily="18" charset="0"/>
              </a:rPr>
              <a:t>non-judgmental </a:t>
            </a:r>
            <a:r>
              <a:rPr dirty="0" lang="en-GB">
                <a:latin typeface="Times New Roman" pitchFamily="18" charset="0"/>
                <a:cs typeface="Times New Roman" pitchFamily="18" charset="0"/>
              </a:rPr>
              <a:t>is vital if the relationship and treatment are going to work. </a:t>
            </a:r>
          </a:p>
          <a:p>
            <a:pPr indent="-182563" marL="717550">
              <a:buFont typeface="Wingdings" pitchFamily="2" charset="2"/>
              <a:buChar char="ü"/>
            </a:pPr>
            <a:r>
              <a:rPr dirty="0" lang="en-GB" smtClean="0">
                <a:latin typeface="Times New Roman" pitchFamily="18" charset="0"/>
                <a:cs typeface="Times New Roman" pitchFamily="18" charset="0"/>
              </a:rPr>
              <a:t>Third, presence of well-trained therapists. </a:t>
            </a:r>
            <a:endParaRPr dirty="0" lang="en-GB">
              <a:latin typeface="Times New Roman" pitchFamily="18" charset="0"/>
              <a:cs typeface="Times New Roman" pitchFamily="18" charset="0"/>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285" name=""/>
        <p:cNvGrpSpPr/>
        <p:nvPr/>
      </p:nvGrpSpPr>
      <p:grpSpPr>
        <a:xfrm>
          <a:off x="0" y="0"/>
          <a:ext cx="0" cy="0"/>
          <a:chOff x="0" y="0"/>
          <a:chExt cx="0" cy="0"/>
        </a:xfrm>
      </p:grpSpPr>
      <p:sp>
        <p:nvSpPr>
          <p:cNvPr id="1048619" name="Title 1"/>
          <p:cNvSpPr>
            <a:spLocks noGrp="1"/>
          </p:cNvSpPr>
          <p:nvPr>
            <p:ph type="title"/>
          </p:nvPr>
        </p:nvSpPr>
        <p:spPr>
          <a:xfrm>
            <a:off x="457200" y="274638"/>
            <a:ext cx="8229600" cy="487362"/>
          </a:xfrm>
        </p:spPr>
        <p:txBody>
          <a:bodyPr>
            <a:normAutofit fontScale="90000"/>
          </a:bodyPr>
          <a:p>
            <a:r>
              <a:rPr dirty="0" lang="en-US">
                <a:solidFill>
                  <a:srgbClr val="FF0000"/>
                </a:solidFill>
                <a:latin typeface="Times New Roman" panose="02020603050405020304" pitchFamily="18" charset="0"/>
                <a:cs typeface="Times New Roman" panose="02020603050405020304" pitchFamily="18" charset="0"/>
              </a:rPr>
              <a:t>Branches/Sub Fields of Psychology</a:t>
            </a:r>
            <a:endParaRPr dirty="0" lang="am-ET">
              <a:solidFill>
                <a:srgbClr val="FF0000"/>
              </a:solidFill>
              <a:cs typeface="Times New Roman" panose="02020603050405020304" pitchFamily="18" charset="0"/>
            </a:endParaRPr>
          </a:p>
        </p:txBody>
      </p:sp>
      <p:sp>
        <p:nvSpPr>
          <p:cNvPr id="1048620" name="Content Placeholder 2"/>
          <p:cNvSpPr>
            <a:spLocks noGrp="1"/>
          </p:cNvSpPr>
          <p:nvPr>
            <p:ph idx="1"/>
          </p:nvPr>
        </p:nvSpPr>
        <p:spPr>
          <a:xfrm>
            <a:off x="76200" y="685800"/>
            <a:ext cx="8991600" cy="5943600"/>
          </a:xfrm>
        </p:spPr>
        <p:txBody>
          <a:bodyPr>
            <a:normAutofit fontScale="81250" lnSpcReduction="10000"/>
          </a:bodyPr>
          <a:p>
            <a:pPr indent="0" marL="0">
              <a:buNone/>
            </a:pPr>
            <a:r>
              <a:rPr dirty="0" i="1" lang="en-US" smtClean="0">
                <a:solidFill>
                  <a:srgbClr val="00B0F0"/>
                </a:solidFill>
                <a:latin typeface="Times New Roman" panose="02020603050405020304" pitchFamily="18" charset="0"/>
                <a:cs typeface="Times New Roman" panose="02020603050405020304" pitchFamily="18" charset="0"/>
              </a:rPr>
              <a:t>Developmental </a:t>
            </a:r>
            <a:r>
              <a:rPr dirty="0" lang="en-US" smtClean="0">
                <a:solidFill>
                  <a:srgbClr val="00B0F0"/>
                </a:solidFill>
                <a:latin typeface="Times New Roman" panose="02020603050405020304" pitchFamily="18" charset="0"/>
                <a:cs typeface="Times New Roman" panose="02020603050405020304" pitchFamily="18" charset="0"/>
              </a:rPr>
              <a:t>ᴪ</a:t>
            </a:r>
            <a:r>
              <a:rPr dirty="0" lang="en-US" smtClean="0">
                <a:latin typeface="Times New Roman" panose="02020603050405020304" pitchFamily="18" charset="0"/>
                <a:cs typeface="Times New Roman" panose="02020603050405020304" pitchFamily="18" charset="0"/>
              </a:rPr>
              <a:t>:studies </a:t>
            </a:r>
            <a:r>
              <a:rPr dirty="0" lang="en-US">
                <a:latin typeface="Times New Roman" panose="02020603050405020304" pitchFamily="18" charset="0"/>
                <a:cs typeface="Times New Roman" panose="02020603050405020304" pitchFamily="18" charset="0"/>
              </a:rPr>
              <a:t>the physical, cognitive and psychological changes across the life span</a:t>
            </a:r>
            <a:r>
              <a:rPr dirty="0" lang="en-US" smtClean="0">
                <a:latin typeface="Times New Roman" panose="02020603050405020304" pitchFamily="18" charset="0"/>
                <a:cs typeface="Times New Roman" panose="02020603050405020304" pitchFamily="18" charset="0"/>
              </a:rPr>
              <a:t>.</a:t>
            </a:r>
          </a:p>
          <a:p>
            <a:pPr indent="0" marL="0">
              <a:buNone/>
            </a:pPr>
            <a:r>
              <a:rPr dirty="0" i="1" lang="en-US" smtClean="0">
                <a:solidFill>
                  <a:srgbClr val="00B0F0"/>
                </a:solidFill>
                <a:latin typeface="Times New Roman" panose="02020603050405020304" pitchFamily="18" charset="0"/>
                <a:cs typeface="Times New Roman" panose="02020603050405020304" pitchFamily="18" charset="0"/>
              </a:rPr>
              <a:t>Personality </a:t>
            </a:r>
            <a:r>
              <a:rPr dirty="0" lang="en-US">
                <a:solidFill>
                  <a:srgbClr val="00B0F0"/>
                </a:solidFill>
                <a:latin typeface="Times New Roman" panose="02020603050405020304" pitchFamily="18" charset="0"/>
                <a:cs typeface="Times New Roman" panose="02020603050405020304" pitchFamily="18" charset="0"/>
              </a:rPr>
              <a:t>ᴪ</a:t>
            </a:r>
            <a:r>
              <a:rPr dirty="0" lang="en-US">
                <a:solidFill>
                  <a:prstClr val="black"/>
                </a:solidFill>
                <a:latin typeface="Times New Roman" panose="02020603050405020304" pitchFamily="18" charset="0"/>
                <a:cs typeface="Times New Roman" panose="02020603050405020304" pitchFamily="18" charset="0"/>
              </a:rPr>
              <a:t>: </a:t>
            </a:r>
            <a:r>
              <a:rPr dirty="0" lang="en-US" smtClean="0">
                <a:solidFill>
                  <a:prstClr val="black"/>
                </a:solidFill>
                <a:latin typeface="Times New Roman" panose="02020603050405020304" pitchFamily="18" charset="0"/>
                <a:cs typeface="Times New Roman" panose="02020603050405020304" pitchFamily="18" charset="0"/>
              </a:rPr>
              <a:t>Focuses </a:t>
            </a:r>
            <a:r>
              <a:rPr dirty="0" lang="en-US">
                <a:solidFill>
                  <a:prstClr val="black"/>
                </a:solidFill>
                <a:latin typeface="Times New Roman" panose="02020603050405020304" pitchFamily="18" charset="0"/>
                <a:cs typeface="Times New Roman" panose="02020603050405020304" pitchFamily="18" charset="0"/>
              </a:rPr>
              <a:t>on the relatively enduring traits and characteristics of individuals</a:t>
            </a:r>
            <a:r>
              <a:rPr dirty="0" lang="en-US" smtClean="0">
                <a:solidFill>
                  <a:prstClr val="black"/>
                </a:solidFill>
                <a:latin typeface="Times New Roman" panose="02020603050405020304" pitchFamily="18" charset="0"/>
                <a:cs typeface="Times New Roman" panose="02020603050405020304" pitchFamily="18" charset="0"/>
              </a:rPr>
              <a:t>.</a:t>
            </a:r>
          </a:p>
          <a:p>
            <a:pPr indent="0" marL="0">
              <a:buNone/>
            </a:pPr>
            <a:r>
              <a:rPr dirty="0" i="1" lang="en-US" smtClean="0">
                <a:solidFill>
                  <a:srgbClr val="00B0F0"/>
                </a:solidFill>
                <a:latin typeface="Times New Roman" panose="02020603050405020304" pitchFamily="18" charset="0"/>
                <a:cs typeface="Times New Roman" panose="02020603050405020304" pitchFamily="18" charset="0"/>
              </a:rPr>
              <a:t>Social</a:t>
            </a:r>
            <a:r>
              <a:rPr dirty="0" lang="en-US">
                <a:solidFill>
                  <a:srgbClr val="00B0F0"/>
                </a:solidFill>
                <a:latin typeface="Times New Roman" panose="02020603050405020304" pitchFamily="18" charset="0"/>
                <a:cs typeface="Times New Roman" panose="02020603050405020304" pitchFamily="18" charset="0"/>
              </a:rPr>
              <a:t> ᴪ</a:t>
            </a:r>
            <a:r>
              <a:rPr dirty="0" lang="en-US">
                <a:solidFill>
                  <a:prstClr val="black"/>
                </a:solidFill>
                <a:latin typeface="Times New Roman" panose="02020603050405020304" pitchFamily="18" charset="0"/>
                <a:cs typeface="Times New Roman" panose="02020603050405020304" pitchFamily="18" charset="0"/>
              </a:rPr>
              <a:t>: </a:t>
            </a:r>
            <a:r>
              <a:rPr dirty="0" lang="en-US" smtClean="0">
                <a:solidFill>
                  <a:prstClr val="black"/>
                </a:solidFill>
                <a:latin typeface="Times New Roman" panose="02020603050405020304" pitchFamily="18" charset="0"/>
                <a:cs typeface="Times New Roman" panose="02020603050405020304" pitchFamily="18" charset="0"/>
              </a:rPr>
              <a:t>Deals </a:t>
            </a:r>
            <a:r>
              <a:rPr dirty="0" lang="en-US">
                <a:solidFill>
                  <a:prstClr val="black"/>
                </a:solidFill>
                <a:latin typeface="Times New Roman" panose="02020603050405020304" pitchFamily="18" charset="0"/>
                <a:cs typeface="Times New Roman" panose="02020603050405020304" pitchFamily="18" charset="0"/>
              </a:rPr>
              <a:t>with people‘s social interactions, relationships, social perception, and attitudes</a:t>
            </a:r>
            <a:r>
              <a:rPr dirty="0" lang="en-US" smtClean="0">
                <a:solidFill>
                  <a:prstClr val="black"/>
                </a:solidFill>
                <a:latin typeface="Times New Roman" panose="02020603050405020304" pitchFamily="18" charset="0"/>
                <a:cs typeface="Times New Roman" panose="02020603050405020304" pitchFamily="18" charset="0"/>
              </a:rPr>
              <a:t>.</a:t>
            </a:r>
          </a:p>
          <a:p>
            <a:pPr indent="0" marL="0">
              <a:buNone/>
            </a:pPr>
            <a:r>
              <a:rPr dirty="0" i="1" lang="en-US" smtClean="0">
                <a:solidFill>
                  <a:srgbClr val="00B0F0"/>
                </a:solidFill>
                <a:latin typeface="Times New Roman" panose="02020603050405020304" pitchFamily="18" charset="0"/>
                <a:cs typeface="Times New Roman" panose="02020603050405020304" pitchFamily="18" charset="0"/>
              </a:rPr>
              <a:t>Cross-cultural</a:t>
            </a:r>
            <a:r>
              <a:rPr dirty="0" lang="en-US">
                <a:solidFill>
                  <a:srgbClr val="00B0F0"/>
                </a:solidFill>
                <a:latin typeface="Times New Roman" panose="02020603050405020304" pitchFamily="18" charset="0"/>
                <a:cs typeface="Times New Roman" panose="02020603050405020304" pitchFamily="18" charset="0"/>
              </a:rPr>
              <a:t> </a:t>
            </a:r>
            <a:r>
              <a:rPr dirty="0" lang="en-US" smtClean="0">
                <a:solidFill>
                  <a:srgbClr val="00B0F0"/>
                </a:solidFill>
                <a:latin typeface="Times New Roman" panose="02020603050405020304" pitchFamily="18" charset="0"/>
                <a:cs typeface="Times New Roman" panose="02020603050405020304" pitchFamily="18" charset="0"/>
              </a:rPr>
              <a:t>ᴪ</a:t>
            </a:r>
            <a:r>
              <a:rPr dirty="0" lang="en-US">
                <a:solidFill>
                  <a:prstClr val="black"/>
                </a:solidFill>
                <a:latin typeface="Times New Roman" panose="02020603050405020304" pitchFamily="18" charset="0"/>
                <a:cs typeface="Times New Roman" panose="02020603050405020304" pitchFamily="18" charset="0"/>
              </a:rPr>
              <a:t>:  </a:t>
            </a:r>
            <a:r>
              <a:rPr dirty="0" lang="en-US" smtClean="0">
                <a:solidFill>
                  <a:prstClr val="black"/>
                </a:solidFill>
                <a:latin typeface="Times New Roman" panose="02020603050405020304" pitchFamily="18" charset="0"/>
                <a:cs typeface="Times New Roman" panose="02020603050405020304" pitchFamily="18" charset="0"/>
              </a:rPr>
              <a:t>Examines </a:t>
            </a:r>
            <a:r>
              <a:rPr dirty="0" lang="en-US">
                <a:solidFill>
                  <a:prstClr val="black"/>
                </a:solidFill>
                <a:latin typeface="Times New Roman" panose="02020603050405020304" pitchFamily="18" charset="0"/>
                <a:cs typeface="Times New Roman" panose="02020603050405020304" pitchFamily="18" charset="0"/>
              </a:rPr>
              <a:t>the role of culture in understanding behavior, thought, and emotion</a:t>
            </a:r>
            <a:r>
              <a:rPr dirty="0" lang="en-US" smtClean="0">
                <a:solidFill>
                  <a:prstClr val="black"/>
                </a:solidFill>
                <a:latin typeface="Times New Roman" panose="02020603050405020304" pitchFamily="18" charset="0"/>
                <a:cs typeface="Times New Roman" panose="02020603050405020304" pitchFamily="18" charset="0"/>
              </a:rPr>
              <a:t>.</a:t>
            </a:r>
          </a:p>
          <a:p>
            <a:pPr indent="0" marL="0">
              <a:buNone/>
            </a:pPr>
            <a:r>
              <a:rPr dirty="0" i="1" lang="en-US" smtClean="0">
                <a:solidFill>
                  <a:srgbClr val="00B0F0"/>
                </a:solidFill>
                <a:latin typeface="Times New Roman" panose="02020603050405020304" pitchFamily="18" charset="0"/>
                <a:cs typeface="Times New Roman" panose="02020603050405020304" pitchFamily="18" charset="0"/>
              </a:rPr>
              <a:t>Industrial</a:t>
            </a:r>
            <a:r>
              <a:rPr dirty="0" lang="en-US">
                <a:solidFill>
                  <a:srgbClr val="00B0F0"/>
                </a:solidFill>
                <a:latin typeface="Times New Roman" panose="02020603050405020304" pitchFamily="18" charset="0"/>
                <a:cs typeface="Times New Roman" panose="02020603050405020304" pitchFamily="18" charset="0"/>
              </a:rPr>
              <a:t> </a:t>
            </a:r>
            <a:r>
              <a:rPr dirty="0" lang="en-US" smtClean="0">
                <a:solidFill>
                  <a:srgbClr val="00B0F0"/>
                </a:solidFill>
                <a:latin typeface="Times New Roman" panose="02020603050405020304" pitchFamily="18" charset="0"/>
                <a:cs typeface="Times New Roman" panose="02020603050405020304" pitchFamily="18" charset="0"/>
              </a:rPr>
              <a:t>ᴪ</a:t>
            </a:r>
            <a:r>
              <a:rPr dirty="0" lang="en-US" smtClean="0">
                <a:solidFill>
                  <a:prstClr val="black"/>
                </a:solidFill>
                <a:latin typeface="Times New Roman" panose="02020603050405020304" pitchFamily="18" charset="0"/>
                <a:cs typeface="Times New Roman" panose="02020603050405020304" pitchFamily="18" charset="0"/>
              </a:rPr>
              <a:t>: Applies </a:t>
            </a:r>
            <a:r>
              <a:rPr dirty="0" lang="en-US">
                <a:solidFill>
                  <a:prstClr val="black"/>
                </a:solidFill>
                <a:latin typeface="Times New Roman" panose="02020603050405020304" pitchFamily="18" charset="0"/>
                <a:cs typeface="Times New Roman" panose="02020603050405020304" pitchFamily="18" charset="0"/>
              </a:rPr>
              <a:t>psychological principles in industries and organizations </a:t>
            </a:r>
            <a:endParaRPr dirty="0" lang="en-US" smtClean="0">
              <a:solidFill>
                <a:prstClr val="black"/>
              </a:solidFill>
              <a:latin typeface="Times New Roman" panose="02020603050405020304" pitchFamily="18" charset="0"/>
              <a:cs typeface="Times New Roman" panose="02020603050405020304" pitchFamily="18" charset="0"/>
            </a:endParaRPr>
          </a:p>
          <a:p>
            <a:pPr indent="0" marL="0">
              <a:buNone/>
            </a:pPr>
            <a:r>
              <a:rPr dirty="0" lang="en-US" smtClean="0">
                <a:solidFill>
                  <a:srgbClr val="00B0F0"/>
                </a:solidFill>
                <a:cs typeface="Times New Roman" panose="02020603050405020304" pitchFamily="18" charset="0"/>
              </a:rPr>
              <a:t>Health</a:t>
            </a:r>
            <a:r>
              <a:rPr dirty="0" lang="en-US">
                <a:solidFill>
                  <a:srgbClr val="00B0F0"/>
                </a:solidFill>
                <a:latin typeface="Times New Roman" panose="02020603050405020304" pitchFamily="18" charset="0"/>
                <a:cs typeface="Times New Roman" panose="02020603050405020304" pitchFamily="18" charset="0"/>
              </a:rPr>
              <a:t> ᴪ:</a:t>
            </a:r>
            <a:r>
              <a:rPr dirty="0" lang="en-US">
                <a:solidFill>
                  <a:prstClr val="black"/>
                </a:solidFill>
                <a:latin typeface="Times New Roman" panose="02020603050405020304" pitchFamily="18" charset="0"/>
                <a:cs typeface="Times New Roman" panose="02020603050405020304" pitchFamily="18" charset="0"/>
              </a:rPr>
              <a:t> applies psychological principles to the prevention and treatment of physical illness and diseases</a:t>
            </a:r>
            <a:r>
              <a:rPr dirty="0" lang="en-US" smtClean="0">
                <a:solidFill>
                  <a:prstClr val="black"/>
                </a:solidFill>
                <a:latin typeface="Times New Roman" panose="02020603050405020304" pitchFamily="18" charset="0"/>
                <a:cs typeface="Times New Roman" panose="02020603050405020304" pitchFamily="18" charset="0"/>
              </a:rPr>
              <a:t>.</a:t>
            </a:r>
          </a:p>
          <a:p>
            <a:pPr indent="0" marL="0">
              <a:buNone/>
            </a:pPr>
            <a:r>
              <a:rPr dirty="0" lang="en-US" smtClean="0">
                <a:solidFill>
                  <a:srgbClr val="00B0F0"/>
                </a:solidFill>
                <a:cs typeface="Times New Roman" panose="02020603050405020304" pitchFamily="18" charset="0"/>
              </a:rPr>
              <a:t>Clinical</a:t>
            </a:r>
            <a:r>
              <a:rPr dirty="0" lang="en-US">
                <a:solidFill>
                  <a:srgbClr val="00B0F0"/>
                </a:solidFill>
                <a:latin typeface="Times New Roman" panose="02020603050405020304" pitchFamily="18" charset="0"/>
                <a:cs typeface="Times New Roman" panose="02020603050405020304" pitchFamily="18" charset="0"/>
              </a:rPr>
              <a:t> ᴪ</a:t>
            </a:r>
            <a:r>
              <a:rPr dirty="0" lang="en-US">
                <a:solidFill>
                  <a:prstClr val="black"/>
                </a:solidFill>
                <a:latin typeface="Times New Roman" panose="02020603050405020304" pitchFamily="18" charset="0"/>
                <a:cs typeface="Times New Roman" panose="02020603050405020304" pitchFamily="18" charset="0"/>
              </a:rPr>
              <a:t>: -is a field that applies psychological principles to the prevention, diagnosis, and treatment of psychological </a:t>
            </a:r>
            <a:r>
              <a:rPr dirty="0" lang="en-US" smtClean="0">
                <a:solidFill>
                  <a:prstClr val="black"/>
                </a:solidFill>
                <a:latin typeface="Times New Roman" panose="02020603050405020304" pitchFamily="18" charset="0"/>
                <a:cs typeface="Times New Roman" panose="02020603050405020304" pitchFamily="18" charset="0"/>
              </a:rPr>
              <a:t>disorders</a:t>
            </a:r>
          </a:p>
          <a:p>
            <a:pPr indent="0" marL="0">
              <a:buNone/>
            </a:pPr>
            <a:endParaRPr dirty="0" lang="am-ET">
              <a:cs typeface="Times New Roman" panose="02020603050405020304" pitchFamily="18" charset="0"/>
            </a:endParaRPr>
          </a:p>
        </p:txBody>
      </p:sp>
    </p:spTree>
  </p:cSld>
  <p:clrMapOvr>
    <a:masterClrMapping/>
  </p:clrMapOvr>
  <p:timing/>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474" name=""/>
        <p:cNvGrpSpPr/>
        <p:nvPr/>
      </p:nvGrpSpPr>
      <p:grpSpPr>
        <a:xfrm>
          <a:off x="0" y="0"/>
          <a:ext cx="0" cy="0"/>
          <a:chOff x="0" y="0"/>
          <a:chExt cx="0" cy="0"/>
        </a:xfrm>
      </p:grpSpPr>
      <p:sp>
        <p:nvSpPr>
          <p:cNvPr id="1048881" name="Content Placeholder 2"/>
          <p:cNvSpPr>
            <a:spLocks noGrp="1"/>
          </p:cNvSpPr>
          <p:nvPr>
            <p:ph idx="1"/>
          </p:nvPr>
        </p:nvSpPr>
        <p:spPr>
          <a:xfrm>
            <a:off x="152400" y="76200"/>
            <a:ext cx="8839200" cy="6705600"/>
          </a:xfrm>
        </p:spPr>
        <p:txBody>
          <a:bodyPr/>
          <a:p>
            <a:r>
              <a:rPr dirty="0" lang="en-GB">
                <a:latin typeface="Times New Roman" pitchFamily="18" charset="0"/>
                <a:cs typeface="Times New Roman" pitchFamily="18" charset="0"/>
              </a:rPr>
              <a:t>Aside from these commonalties, therapists approach clients from slightly different angles, although the ultimate goal remains the same: </a:t>
            </a:r>
            <a:endParaRPr dirty="0" lang="en-GB" smtClean="0">
              <a:latin typeface="Times New Roman" pitchFamily="18" charset="0"/>
              <a:cs typeface="Times New Roman" pitchFamily="18" charset="0"/>
            </a:endParaRPr>
          </a:p>
          <a:p>
            <a:pPr indent="-182563" marL="1082675"/>
            <a:r>
              <a:rPr dirty="0" lang="en-GB" smtClean="0">
                <a:latin typeface="Times New Roman" pitchFamily="18" charset="0"/>
                <a:cs typeface="Times New Roman" pitchFamily="18" charset="0"/>
              </a:rPr>
              <a:t>To </a:t>
            </a:r>
            <a:r>
              <a:rPr dirty="0" lang="en-GB">
                <a:latin typeface="Times New Roman" pitchFamily="18" charset="0"/>
                <a:cs typeface="Times New Roman" pitchFamily="18" charset="0"/>
              </a:rPr>
              <a:t>help the client reduce negative </a:t>
            </a:r>
            <a:r>
              <a:rPr dirty="0" lang="en-GB" smtClean="0">
                <a:latin typeface="Times New Roman" pitchFamily="18" charset="0"/>
                <a:cs typeface="Times New Roman" pitchFamily="18" charset="0"/>
              </a:rPr>
              <a:t>symptoms,</a:t>
            </a:r>
          </a:p>
          <a:p>
            <a:pPr indent="-182563" marL="1082675"/>
            <a:r>
              <a:rPr dirty="0" lang="en-GB">
                <a:latin typeface="Times New Roman" pitchFamily="18" charset="0"/>
                <a:cs typeface="Times New Roman" pitchFamily="18" charset="0"/>
              </a:rPr>
              <a:t>G</a:t>
            </a:r>
            <a:r>
              <a:rPr dirty="0" lang="en-GB" smtClean="0">
                <a:latin typeface="Times New Roman" pitchFamily="18" charset="0"/>
                <a:cs typeface="Times New Roman" pitchFamily="18" charset="0"/>
              </a:rPr>
              <a:t>ain </a:t>
            </a:r>
            <a:r>
              <a:rPr dirty="0" lang="en-GB">
                <a:latin typeface="Times New Roman" pitchFamily="18" charset="0"/>
                <a:cs typeface="Times New Roman" pitchFamily="18" charset="0"/>
              </a:rPr>
              <a:t>insight into why these symptoms occurred and work through those issues, </a:t>
            </a:r>
            <a:r>
              <a:rPr dirty="0" lang="en-GB" smtClean="0">
                <a:latin typeface="Times New Roman" pitchFamily="18" charset="0"/>
                <a:cs typeface="Times New Roman" pitchFamily="18" charset="0"/>
              </a:rPr>
              <a:t>and</a:t>
            </a:r>
          </a:p>
          <a:p>
            <a:pPr indent="-182563" marL="1082675"/>
            <a:r>
              <a:rPr dirty="0" lang="en-GB">
                <a:latin typeface="Times New Roman" pitchFamily="18" charset="0"/>
                <a:cs typeface="Times New Roman" pitchFamily="18" charset="0"/>
              </a:rPr>
              <a:t>R</a:t>
            </a:r>
            <a:r>
              <a:rPr dirty="0" lang="en-GB" smtClean="0">
                <a:latin typeface="Times New Roman" pitchFamily="18" charset="0"/>
                <a:cs typeface="Times New Roman" pitchFamily="18" charset="0"/>
              </a:rPr>
              <a:t>educe </a:t>
            </a:r>
            <a:r>
              <a:rPr dirty="0" lang="en-GB">
                <a:latin typeface="Times New Roman" pitchFamily="18" charset="0"/>
                <a:cs typeface="Times New Roman" pitchFamily="18" charset="0"/>
              </a:rPr>
              <a:t>the emergence of the symptoms in the future</a:t>
            </a:r>
            <a:r>
              <a:rPr dirty="0" lang="en-GB" smtClean="0">
                <a:latin typeface="Times New Roman" pitchFamily="18" charset="0"/>
                <a:cs typeface="Times New Roman" pitchFamily="18" charset="0"/>
              </a:rPr>
              <a:t>.</a:t>
            </a:r>
          </a:p>
          <a:p>
            <a:pPr indent="-280988" marL="365125"/>
            <a:r>
              <a:rPr dirty="0" lang="en-GB">
                <a:latin typeface="Times New Roman" pitchFamily="18" charset="0"/>
                <a:cs typeface="Times New Roman" pitchFamily="18" charset="0"/>
              </a:rPr>
              <a:t>The three main branches include Cognitive, </a:t>
            </a:r>
            <a:r>
              <a:rPr dirty="0" lang="en-GB" smtClean="0">
                <a:latin typeface="Times New Roman" pitchFamily="18" charset="0"/>
                <a:cs typeface="Times New Roman" pitchFamily="18" charset="0"/>
              </a:rPr>
              <a:t>Behavioural, </a:t>
            </a:r>
            <a:r>
              <a:rPr dirty="0" lang="en-GB">
                <a:latin typeface="Times New Roman" pitchFamily="18" charset="0"/>
                <a:cs typeface="Times New Roman" pitchFamily="18" charset="0"/>
              </a:rPr>
              <a:t>and </a:t>
            </a:r>
            <a:r>
              <a:rPr dirty="0" lang="en-GB" smtClean="0">
                <a:latin typeface="Times New Roman" pitchFamily="18" charset="0"/>
                <a:cs typeface="Times New Roman" pitchFamily="18" charset="0"/>
              </a:rPr>
              <a:t>Dynamic/psychodynamic approaches look to the problem differently. </a:t>
            </a:r>
            <a:endParaRPr dirty="0" lang="en-GB">
              <a:latin typeface="Times New Roman" pitchFamily="18" charset="0"/>
              <a:cs typeface="Times New Roman" pitchFamily="18" charset="0"/>
            </a:endParaRPr>
          </a:p>
        </p:txBody>
      </p:sp>
    </p:spTree>
  </p:cSld>
  <p:clrMapOvr>
    <a:masterClrMapping/>
  </p:clrMapOvr>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475" name=""/>
        <p:cNvGrpSpPr/>
        <p:nvPr/>
      </p:nvGrpSpPr>
      <p:grpSpPr>
        <a:xfrm>
          <a:off x="0" y="0"/>
          <a:ext cx="0" cy="0"/>
          <a:chOff x="0" y="0"/>
          <a:chExt cx="0" cy="0"/>
        </a:xfrm>
      </p:grpSpPr>
      <p:sp>
        <p:nvSpPr>
          <p:cNvPr id="1048882" name="Content Placeholder 2"/>
          <p:cNvSpPr>
            <a:spLocks noGrp="1"/>
          </p:cNvSpPr>
          <p:nvPr>
            <p:ph idx="1"/>
          </p:nvPr>
        </p:nvSpPr>
        <p:spPr>
          <a:xfrm>
            <a:off x="76200" y="76200"/>
            <a:ext cx="8991600" cy="6705600"/>
          </a:xfrm>
        </p:spPr>
        <p:txBody>
          <a:bodyPr/>
          <a:p>
            <a:r>
              <a:rPr dirty="0" lang="en-GB">
                <a:latin typeface="Times New Roman" pitchFamily="18" charset="0"/>
                <a:cs typeface="Times New Roman" pitchFamily="18" charset="0"/>
              </a:rPr>
              <a:t>Therapists who lean toward the </a:t>
            </a:r>
            <a:r>
              <a:rPr b="1" dirty="0" i="1" lang="en-GB">
                <a:solidFill>
                  <a:srgbClr val="FF0000"/>
                </a:solidFill>
                <a:latin typeface="Times New Roman" pitchFamily="18" charset="0"/>
                <a:cs typeface="Times New Roman" pitchFamily="18" charset="0"/>
              </a:rPr>
              <a:t>cognitive branch </a:t>
            </a:r>
            <a:r>
              <a:rPr dirty="0" lang="en-GB">
                <a:latin typeface="Times New Roman" pitchFamily="18" charset="0"/>
                <a:cs typeface="Times New Roman" pitchFamily="18" charset="0"/>
              </a:rPr>
              <a:t>will look at dysfunctions and difficulties as </a:t>
            </a:r>
            <a:r>
              <a:rPr dirty="0" lang="en-GB" smtClean="0">
                <a:latin typeface="Times New Roman" pitchFamily="18" charset="0"/>
                <a:cs typeface="Times New Roman" pitchFamily="18" charset="0"/>
              </a:rPr>
              <a:t>arising </a:t>
            </a:r>
            <a:r>
              <a:rPr dirty="0" lang="en-GB">
                <a:latin typeface="Times New Roman" pitchFamily="18" charset="0"/>
                <a:cs typeface="Times New Roman" pitchFamily="18" charset="0"/>
              </a:rPr>
              <a:t>from irrational or faulty thinking</a:t>
            </a:r>
            <a:r>
              <a:rPr dirty="0" lang="en-GB" smtClean="0">
                <a:latin typeface="Times New Roman" pitchFamily="18" charset="0"/>
                <a:cs typeface="Times New Roman" pitchFamily="18" charset="0"/>
              </a:rPr>
              <a:t>.</a:t>
            </a:r>
          </a:p>
          <a:p>
            <a:r>
              <a:rPr dirty="0" lang="en-GB">
                <a:latin typeface="Times New Roman" pitchFamily="18" charset="0"/>
                <a:cs typeface="Times New Roman" pitchFamily="18" charset="0"/>
              </a:rPr>
              <a:t>Those who follow more </a:t>
            </a:r>
            <a:r>
              <a:rPr b="1" dirty="0" i="1" lang="en-GB" smtClean="0">
                <a:solidFill>
                  <a:srgbClr val="FF0000"/>
                </a:solidFill>
                <a:latin typeface="Times New Roman" pitchFamily="18" charset="0"/>
                <a:cs typeface="Times New Roman" pitchFamily="18" charset="0"/>
              </a:rPr>
              <a:t>behavioural </a:t>
            </a:r>
            <a:r>
              <a:rPr b="1" dirty="0" i="1" lang="en-GB">
                <a:solidFill>
                  <a:srgbClr val="FF0000"/>
                </a:solidFill>
                <a:latin typeface="Times New Roman" pitchFamily="18" charset="0"/>
                <a:cs typeface="Times New Roman" pitchFamily="18" charset="0"/>
              </a:rPr>
              <a:t>models </a:t>
            </a:r>
            <a:r>
              <a:rPr dirty="0" lang="en-GB">
                <a:latin typeface="Times New Roman" pitchFamily="18" charset="0"/>
                <a:cs typeface="Times New Roman" pitchFamily="18" charset="0"/>
              </a:rPr>
              <a:t>look at problems as arising from our </a:t>
            </a:r>
            <a:r>
              <a:rPr dirty="0" lang="en-GB" smtClean="0">
                <a:latin typeface="Times New Roman" pitchFamily="18" charset="0"/>
                <a:cs typeface="Times New Roman" pitchFamily="18" charset="0"/>
              </a:rPr>
              <a:t>behaviours </a:t>
            </a:r>
            <a:r>
              <a:rPr dirty="0" lang="en-GB">
                <a:latin typeface="Times New Roman" pitchFamily="18" charset="0"/>
                <a:cs typeface="Times New Roman" pitchFamily="18" charset="0"/>
              </a:rPr>
              <a:t>which we have learned to perform over years of reinforcement. </a:t>
            </a:r>
            <a:endParaRPr dirty="0" lang="en-GB" smtClean="0">
              <a:latin typeface="Times New Roman" pitchFamily="18" charset="0"/>
              <a:cs typeface="Times New Roman" pitchFamily="18" charset="0"/>
            </a:endParaRPr>
          </a:p>
          <a:p>
            <a:r>
              <a:rPr dirty="0" lang="en-GB">
                <a:latin typeface="Times New Roman" pitchFamily="18" charset="0"/>
                <a:cs typeface="Times New Roman" pitchFamily="18" charset="0"/>
              </a:rPr>
              <a:t>The </a:t>
            </a:r>
            <a:r>
              <a:rPr b="1" dirty="0" i="1" lang="en-GB">
                <a:solidFill>
                  <a:srgbClr val="FF0000"/>
                </a:solidFill>
                <a:latin typeface="Times New Roman" pitchFamily="18" charset="0"/>
                <a:cs typeface="Times New Roman" pitchFamily="18" charset="0"/>
              </a:rPr>
              <a:t>dynamic or psychodynamic camp </a:t>
            </a:r>
            <a:r>
              <a:rPr dirty="0" lang="en-GB">
                <a:latin typeface="Times New Roman" pitchFamily="18" charset="0"/>
                <a:cs typeface="Times New Roman" pitchFamily="18" charset="0"/>
              </a:rPr>
              <a:t>stem more from the teaching of Sigmund Freud and look more at issues beginning in early childhood which then motivate us as adults at an unconscious level. </a:t>
            </a:r>
          </a:p>
        </p:txBody>
      </p:sp>
    </p:spTree>
  </p:cSld>
  <p:clrMapOvr>
    <a:masterClrMapping/>
  </p:clrMapOvr>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476" name=""/>
        <p:cNvGrpSpPr/>
        <p:nvPr/>
      </p:nvGrpSpPr>
      <p:grpSpPr>
        <a:xfrm>
          <a:off x="0" y="0"/>
          <a:ext cx="0" cy="0"/>
          <a:chOff x="0" y="0"/>
          <a:chExt cx="0" cy="0"/>
        </a:xfrm>
      </p:grpSpPr>
      <p:sp>
        <p:nvSpPr>
          <p:cNvPr id="1048883" name="Content Placeholder 2"/>
          <p:cNvSpPr>
            <a:spLocks noGrp="1"/>
          </p:cNvSpPr>
          <p:nvPr>
            <p:ph idx="1"/>
          </p:nvPr>
        </p:nvSpPr>
        <p:spPr>
          <a:xfrm>
            <a:off x="152400" y="152400"/>
            <a:ext cx="8915400" cy="6477000"/>
          </a:xfrm>
        </p:spPr>
        <p:txBody>
          <a:bodyPr>
            <a:normAutofit/>
          </a:bodyPr>
          <a:p>
            <a:pPr>
              <a:buFont typeface="Wingdings" pitchFamily="2" charset="2"/>
              <a:buChar char="q"/>
            </a:pPr>
            <a:r>
              <a:rPr dirty="0" lang="en-GB">
                <a:latin typeface="Times New Roman" pitchFamily="18" charset="0"/>
                <a:cs typeface="Times New Roman" pitchFamily="18" charset="0"/>
              </a:rPr>
              <a:t>Cognitive approaches appear to work better with </a:t>
            </a:r>
            <a:r>
              <a:rPr dirty="0" i="1" lang="en-GB">
                <a:solidFill>
                  <a:srgbClr val="00B0F0"/>
                </a:solidFill>
                <a:latin typeface="Times New Roman" pitchFamily="18" charset="0"/>
                <a:cs typeface="Times New Roman" pitchFamily="18" charset="0"/>
              </a:rPr>
              <a:t>most types of depression</a:t>
            </a:r>
            <a:r>
              <a:rPr dirty="0" lang="en-GB">
                <a:latin typeface="Times New Roman" pitchFamily="18" charset="0"/>
                <a:cs typeface="Times New Roman" pitchFamily="18" charset="0"/>
              </a:rPr>
              <a:t>, and </a:t>
            </a:r>
            <a:r>
              <a:rPr dirty="0" lang="en-GB" smtClean="0">
                <a:latin typeface="Times New Roman" pitchFamily="18" charset="0"/>
                <a:cs typeface="Times New Roman" pitchFamily="18" charset="0"/>
              </a:rPr>
              <a:t>behavioural </a:t>
            </a:r>
            <a:r>
              <a:rPr dirty="0" lang="en-GB">
                <a:latin typeface="Times New Roman" pitchFamily="18" charset="0"/>
                <a:cs typeface="Times New Roman" pitchFamily="18" charset="0"/>
              </a:rPr>
              <a:t>treatments tend to work better with </a:t>
            </a:r>
            <a:r>
              <a:rPr dirty="0" lang="en-GB" smtClean="0">
                <a:solidFill>
                  <a:srgbClr val="00B0F0"/>
                </a:solidFill>
                <a:latin typeface="Times New Roman" pitchFamily="18" charset="0"/>
                <a:cs typeface="Times New Roman" pitchFamily="18" charset="0"/>
              </a:rPr>
              <a:t>phobias.</a:t>
            </a:r>
          </a:p>
          <a:p>
            <a:r>
              <a:rPr dirty="0" lang="en-GB" smtClean="0">
                <a:latin typeface="Times New Roman" pitchFamily="18" charset="0"/>
                <a:cs typeface="Times New Roman" pitchFamily="18" charset="0"/>
              </a:rPr>
              <a:t>Other </a:t>
            </a:r>
            <a:r>
              <a:rPr dirty="0" lang="en-GB">
                <a:latin typeface="Times New Roman" pitchFamily="18" charset="0"/>
                <a:cs typeface="Times New Roman" pitchFamily="18" charset="0"/>
              </a:rPr>
              <a:t>than these two, no differences in terms of outcome have been found to exist. </a:t>
            </a:r>
            <a:endParaRPr dirty="0" lang="en-GB" smtClean="0">
              <a:latin typeface="Times New Roman" pitchFamily="18" charset="0"/>
              <a:cs typeface="Times New Roman" pitchFamily="18" charset="0"/>
            </a:endParaRPr>
          </a:p>
          <a:p>
            <a:r>
              <a:rPr dirty="0" lang="en-GB" smtClean="0">
                <a:latin typeface="Times New Roman" pitchFamily="18" charset="0"/>
                <a:cs typeface="Times New Roman" pitchFamily="18" charset="0"/>
              </a:rPr>
              <a:t>Most </a:t>
            </a:r>
            <a:r>
              <a:rPr dirty="0" lang="en-GB">
                <a:latin typeface="Times New Roman" pitchFamily="18" charset="0"/>
                <a:cs typeface="Times New Roman" pitchFamily="18" charset="0"/>
              </a:rPr>
              <a:t>mental health professionals nowadays are </a:t>
            </a:r>
            <a:r>
              <a:rPr b="1" dirty="0" i="1" lang="en-GB">
                <a:solidFill>
                  <a:srgbClr val="FF0000"/>
                </a:solidFill>
                <a:latin typeface="Times New Roman" pitchFamily="18" charset="0"/>
                <a:cs typeface="Times New Roman" pitchFamily="18" charset="0"/>
              </a:rPr>
              <a:t>more eclectic </a:t>
            </a:r>
            <a:r>
              <a:rPr dirty="0" lang="en-GB">
                <a:latin typeface="Times New Roman" pitchFamily="18" charset="0"/>
                <a:cs typeface="Times New Roman" pitchFamily="18" charset="0"/>
              </a:rPr>
              <a:t>in that they study how to treat people using different approaches. </a:t>
            </a:r>
            <a:endParaRPr dirty="0" lang="en-GB" smtClean="0">
              <a:latin typeface="Times New Roman" pitchFamily="18" charset="0"/>
              <a:cs typeface="Times New Roman" pitchFamily="18" charset="0"/>
            </a:endParaRPr>
          </a:p>
          <a:p>
            <a:r>
              <a:rPr dirty="0" lang="en-GB" smtClean="0">
                <a:latin typeface="Times New Roman" pitchFamily="18" charset="0"/>
                <a:cs typeface="Times New Roman" pitchFamily="18" charset="0"/>
              </a:rPr>
              <a:t>These </a:t>
            </a:r>
            <a:r>
              <a:rPr dirty="0" lang="en-GB">
                <a:latin typeface="Times New Roman" pitchFamily="18" charset="0"/>
                <a:cs typeface="Times New Roman" pitchFamily="18" charset="0"/>
              </a:rPr>
              <a:t>professionals are sometimes referred to as </a:t>
            </a:r>
            <a:r>
              <a:rPr dirty="0" lang="en-GB">
                <a:solidFill>
                  <a:srgbClr val="FF0000"/>
                </a:solidFill>
                <a:latin typeface="Times New Roman" pitchFamily="18" charset="0"/>
                <a:cs typeface="Times New Roman" pitchFamily="18" charset="0"/>
              </a:rPr>
              <a:t>integrationists.</a:t>
            </a:r>
            <a:r>
              <a:rPr dirty="0" lang="en-GB">
                <a:latin typeface="Times New Roman" pitchFamily="18" charset="0"/>
                <a:cs typeface="Times New Roman" pitchFamily="18" charset="0"/>
              </a:rPr>
              <a:t> </a:t>
            </a:r>
          </a:p>
        </p:txBody>
      </p:sp>
    </p:spTree>
  </p:cSld>
  <p:clrMapOvr>
    <a:masterClrMapping/>
  </p:clrMapOvr>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477" name=""/>
        <p:cNvGrpSpPr/>
        <p:nvPr/>
      </p:nvGrpSpPr>
      <p:grpSpPr>
        <a:xfrm>
          <a:off x="0" y="0"/>
          <a:ext cx="0" cy="0"/>
          <a:chOff x="0" y="0"/>
          <a:chExt cx="0" cy="0"/>
        </a:xfrm>
      </p:grpSpPr>
      <p:sp>
        <p:nvSpPr>
          <p:cNvPr id="1048884" name="Title 1"/>
          <p:cNvSpPr>
            <a:spLocks noGrp="1"/>
          </p:cNvSpPr>
          <p:nvPr>
            <p:ph type="title"/>
          </p:nvPr>
        </p:nvSpPr>
        <p:spPr>
          <a:xfrm>
            <a:off x="457200" y="152400"/>
            <a:ext cx="8229600" cy="609600"/>
          </a:xfrm>
        </p:spPr>
        <p:txBody>
          <a:bodyPr>
            <a:normAutofit fontScale="90000"/>
          </a:bodyPr>
          <a:p>
            <a:r>
              <a:rPr dirty="0" lang="en-GB" smtClean="0">
                <a:solidFill>
                  <a:srgbClr val="7030A0"/>
                </a:solidFill>
                <a:latin typeface="Times New Roman" pitchFamily="18" charset="0"/>
                <a:cs typeface="Times New Roman" pitchFamily="18" charset="0"/>
              </a:rPr>
              <a:t>Treatment modalities</a:t>
            </a:r>
            <a:endParaRPr dirty="0" lang="en-GB">
              <a:solidFill>
                <a:srgbClr val="7030A0"/>
              </a:solidFill>
              <a:latin typeface="Times New Roman" pitchFamily="18" charset="0"/>
              <a:cs typeface="Times New Roman" pitchFamily="18" charset="0"/>
            </a:endParaRPr>
          </a:p>
        </p:txBody>
      </p:sp>
      <p:sp>
        <p:nvSpPr>
          <p:cNvPr id="1048885" name="Content Placeholder 2"/>
          <p:cNvSpPr>
            <a:spLocks noGrp="1"/>
          </p:cNvSpPr>
          <p:nvPr>
            <p:ph idx="1"/>
          </p:nvPr>
        </p:nvSpPr>
        <p:spPr>
          <a:xfrm>
            <a:off x="152400" y="685800"/>
            <a:ext cx="8839200" cy="6019800"/>
          </a:xfrm>
        </p:spPr>
        <p:txBody>
          <a:bodyPr>
            <a:normAutofit fontScale="92500"/>
          </a:bodyPr>
          <a:p>
            <a:r>
              <a:rPr dirty="0" lang="en-GB">
                <a:latin typeface="Times New Roman" pitchFamily="18" charset="0"/>
                <a:cs typeface="Times New Roman" pitchFamily="18" charset="0"/>
              </a:rPr>
              <a:t>Therapy is most often thought of as </a:t>
            </a:r>
            <a:r>
              <a:rPr dirty="0" lang="en-GB">
                <a:solidFill>
                  <a:srgbClr val="FF0000"/>
                </a:solidFill>
                <a:latin typeface="Times New Roman" pitchFamily="18" charset="0"/>
                <a:cs typeface="Times New Roman" pitchFamily="18" charset="0"/>
              </a:rPr>
              <a:t>a one-on-one relationship between a client or patient </a:t>
            </a:r>
            <a:r>
              <a:rPr dirty="0" lang="en-GB">
                <a:latin typeface="Times New Roman" pitchFamily="18" charset="0"/>
                <a:cs typeface="Times New Roman" pitchFamily="18" charset="0"/>
              </a:rPr>
              <a:t>and a therapist. </a:t>
            </a:r>
            <a:endParaRPr dirty="0" lang="en-GB" smtClean="0">
              <a:latin typeface="Times New Roman" pitchFamily="18" charset="0"/>
              <a:cs typeface="Times New Roman" pitchFamily="18" charset="0"/>
            </a:endParaRPr>
          </a:p>
          <a:p>
            <a:r>
              <a:rPr dirty="0" lang="en-GB">
                <a:latin typeface="Times New Roman" pitchFamily="18" charset="0"/>
                <a:cs typeface="Times New Roman" pitchFamily="18" charset="0"/>
              </a:rPr>
              <a:t> Often time‘s </a:t>
            </a:r>
            <a:r>
              <a:rPr dirty="0" lang="en-GB">
                <a:solidFill>
                  <a:srgbClr val="FF0000"/>
                </a:solidFill>
                <a:latin typeface="Times New Roman" pitchFamily="18" charset="0"/>
                <a:cs typeface="Times New Roman" pitchFamily="18" charset="0"/>
              </a:rPr>
              <a:t>group therapy is utilized</a:t>
            </a:r>
            <a:r>
              <a:rPr dirty="0" lang="en-GB">
                <a:latin typeface="Times New Roman" pitchFamily="18" charset="0"/>
                <a:cs typeface="Times New Roman" pitchFamily="18" charset="0"/>
              </a:rPr>
              <a:t>, where individuals suffering from similar illnesses or having similar issues meet together with one or two therapists. </a:t>
            </a:r>
            <a:endParaRPr dirty="0" lang="en-GB" smtClean="0">
              <a:latin typeface="Times New Roman" pitchFamily="18" charset="0"/>
              <a:cs typeface="Times New Roman" pitchFamily="18" charset="0"/>
            </a:endParaRPr>
          </a:p>
          <a:p>
            <a:r>
              <a:rPr dirty="0" lang="en-GB">
                <a:latin typeface="Times New Roman" pitchFamily="18" charset="0"/>
                <a:cs typeface="Times New Roman" pitchFamily="18" charset="0"/>
              </a:rPr>
              <a:t> Group sizes differ, ranging from three or four to upwards of 15 or 20, but the goals remain the same. </a:t>
            </a:r>
            <a:endParaRPr dirty="0" lang="en-GB" smtClean="0">
              <a:latin typeface="Times New Roman" pitchFamily="18" charset="0"/>
              <a:cs typeface="Times New Roman" pitchFamily="18" charset="0"/>
            </a:endParaRPr>
          </a:p>
          <a:p>
            <a:r>
              <a:rPr dirty="0" lang="en-GB">
                <a:latin typeface="Times New Roman" pitchFamily="18" charset="0"/>
                <a:cs typeface="Times New Roman" pitchFamily="18" charset="0"/>
              </a:rPr>
              <a:t>The power of group is due to the need in all of us to belong, feel understood, and know that there is hope. All of these things make group as powerful as it is. </a:t>
            </a:r>
          </a:p>
        </p:txBody>
      </p:sp>
    </p:spTree>
  </p:cSld>
  <p:clrMapOvr>
    <a:masterClrMapping/>
  </p:clrMapOvr>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478" name=""/>
        <p:cNvGrpSpPr/>
        <p:nvPr/>
      </p:nvGrpSpPr>
      <p:grpSpPr>
        <a:xfrm>
          <a:off x="0" y="0"/>
          <a:ext cx="0" cy="0"/>
          <a:chOff x="0" y="0"/>
          <a:chExt cx="0" cy="0"/>
        </a:xfrm>
      </p:grpSpPr>
      <p:sp>
        <p:nvSpPr>
          <p:cNvPr id="1048886" name="Content Placeholder 2"/>
          <p:cNvSpPr>
            <a:spLocks noGrp="1"/>
          </p:cNvSpPr>
          <p:nvPr>
            <p:ph idx="1"/>
          </p:nvPr>
        </p:nvSpPr>
        <p:spPr>
          <a:xfrm>
            <a:off x="76200" y="152400"/>
            <a:ext cx="8991600" cy="6553200"/>
          </a:xfrm>
        </p:spPr>
        <p:txBody>
          <a:bodyPr>
            <a:normAutofit fontScale="92500" lnSpcReduction="20000"/>
          </a:bodyPr>
          <a:p>
            <a:r>
              <a:rPr dirty="0" lang="en-GB">
                <a:latin typeface="Times New Roman" pitchFamily="18" charset="0"/>
                <a:cs typeface="Times New Roman" pitchFamily="18" charset="0"/>
              </a:rPr>
              <a:t>Therapy can also take place in </a:t>
            </a:r>
            <a:r>
              <a:rPr dirty="0" lang="en-GB">
                <a:solidFill>
                  <a:srgbClr val="7030A0"/>
                </a:solidFill>
                <a:latin typeface="Times New Roman" pitchFamily="18" charset="0"/>
                <a:cs typeface="Times New Roman" pitchFamily="18" charset="0"/>
              </a:rPr>
              <a:t>smaller groups </a:t>
            </a:r>
            <a:r>
              <a:rPr dirty="0" lang="en-GB">
                <a:latin typeface="Times New Roman" pitchFamily="18" charset="0"/>
                <a:cs typeface="Times New Roman" pitchFamily="18" charset="0"/>
              </a:rPr>
              <a:t>consisting of a couple or a family. </a:t>
            </a:r>
            <a:endParaRPr dirty="0" lang="en-GB" smtClean="0">
              <a:latin typeface="Times New Roman" pitchFamily="18" charset="0"/>
              <a:cs typeface="Times New Roman" pitchFamily="18" charset="0"/>
            </a:endParaRPr>
          </a:p>
          <a:p>
            <a:r>
              <a:rPr dirty="0" lang="en-GB">
                <a:latin typeface="Times New Roman" pitchFamily="18" charset="0"/>
                <a:cs typeface="Times New Roman" pitchFamily="18" charset="0"/>
              </a:rPr>
              <a:t>The therapist's job is to facilitate healthy interaction, encourage the couple or family to gain insight into their own </a:t>
            </a:r>
            <a:r>
              <a:rPr dirty="0" lang="en-GB" smtClean="0">
                <a:latin typeface="Times New Roman" pitchFamily="18" charset="0"/>
                <a:cs typeface="Times New Roman" pitchFamily="18" charset="0"/>
              </a:rPr>
              <a:t>behaviours, </a:t>
            </a:r>
            <a:r>
              <a:rPr dirty="0" lang="en-GB">
                <a:latin typeface="Times New Roman" pitchFamily="18" charset="0"/>
                <a:cs typeface="Times New Roman" pitchFamily="18" charset="0"/>
              </a:rPr>
              <a:t>and to teach the members to listen to and respect each other. </a:t>
            </a:r>
            <a:endParaRPr dirty="0" lang="en-GB" smtClean="0">
              <a:latin typeface="Times New Roman" pitchFamily="18" charset="0"/>
              <a:cs typeface="Times New Roman" pitchFamily="18" charset="0"/>
            </a:endParaRPr>
          </a:p>
          <a:p>
            <a:r>
              <a:rPr dirty="0" lang="en-GB">
                <a:latin typeface="Times New Roman" pitchFamily="18" charset="0"/>
                <a:cs typeface="Times New Roman" pitchFamily="18" charset="0"/>
              </a:rPr>
              <a:t>Sometimes therapy can include more than one treatment modality. </a:t>
            </a:r>
            <a:endParaRPr dirty="0" lang="en-GB" smtClean="0">
              <a:latin typeface="Times New Roman" pitchFamily="18" charset="0"/>
              <a:cs typeface="Times New Roman" pitchFamily="18" charset="0"/>
            </a:endParaRPr>
          </a:p>
          <a:p>
            <a:r>
              <a:rPr dirty="0" lang="en-GB">
                <a:latin typeface="Times New Roman" pitchFamily="18" charset="0"/>
                <a:cs typeface="Times New Roman" pitchFamily="18" charset="0"/>
              </a:rPr>
              <a:t>The treatment approach and modality are always considered, along with </a:t>
            </a:r>
            <a:r>
              <a:rPr dirty="0" lang="en-GB">
                <a:solidFill>
                  <a:srgbClr val="FF0000"/>
                </a:solidFill>
                <a:latin typeface="Times New Roman" pitchFamily="18" charset="0"/>
                <a:cs typeface="Times New Roman" pitchFamily="18" charset="0"/>
              </a:rPr>
              <a:t>many other factors</a:t>
            </a:r>
            <a:r>
              <a:rPr dirty="0" lang="en-GB">
                <a:latin typeface="Times New Roman" pitchFamily="18" charset="0"/>
                <a:cs typeface="Times New Roman" pitchFamily="18" charset="0"/>
              </a:rPr>
              <a:t>, in order to provide the best possible treatment for any particular person. </a:t>
            </a:r>
            <a:endParaRPr dirty="0" lang="en-GB" smtClean="0">
              <a:latin typeface="Times New Roman" pitchFamily="18" charset="0"/>
              <a:cs typeface="Times New Roman" pitchFamily="18" charset="0"/>
            </a:endParaRPr>
          </a:p>
          <a:p>
            <a:r>
              <a:rPr dirty="0" lang="en-GB" smtClean="0">
                <a:latin typeface="Times New Roman" pitchFamily="18" charset="0"/>
                <a:cs typeface="Times New Roman" pitchFamily="18" charset="0"/>
              </a:rPr>
              <a:t>Sometimes </a:t>
            </a:r>
            <a:r>
              <a:rPr dirty="0" lang="en-GB">
                <a:latin typeface="Times New Roman" pitchFamily="18" charset="0"/>
                <a:cs typeface="Times New Roman" pitchFamily="18" charset="0"/>
              </a:rPr>
              <a:t>more than one is used, sometimes a combination of many of them, but together the goal remains to improve the life of the client. </a:t>
            </a:r>
          </a:p>
        </p:txBody>
      </p:sp>
    </p:spTree>
  </p:cSld>
  <p:clrMapOvr>
    <a:masterClrMapping/>
  </p:clrMapOvr>
  <p:timing/>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479" name=""/>
        <p:cNvGrpSpPr/>
        <p:nvPr/>
      </p:nvGrpSpPr>
      <p:grpSpPr>
        <a:xfrm>
          <a:off x="0" y="0"/>
          <a:ext cx="0" cy="0"/>
          <a:chOff x="0" y="0"/>
          <a:chExt cx="0" cy="0"/>
        </a:xfrm>
      </p:grpSpPr>
      <p:sp>
        <p:nvSpPr>
          <p:cNvPr id="1048887" name="Title 1"/>
          <p:cNvSpPr>
            <a:spLocks noGrp="1"/>
          </p:cNvSpPr>
          <p:nvPr>
            <p:ph type="title"/>
          </p:nvPr>
        </p:nvSpPr>
        <p:spPr/>
        <p:txBody>
          <a:bodyPr>
            <a:normAutofit fontScale="90000"/>
          </a:bodyPr>
          <a:p>
            <a:r>
              <a:rPr dirty="0" lang="en-GB">
                <a:solidFill>
                  <a:srgbClr val="FF0000"/>
                </a:solidFill>
                <a:latin typeface="Times New Roman" pitchFamily="18" charset="0"/>
                <a:cs typeface="Times New Roman" pitchFamily="18" charset="0"/>
              </a:rPr>
              <a:t>CHAPTER EIGHT </a:t>
            </a:r>
            <a:r>
              <a:rPr dirty="0" lang="en-GB" smtClean="0">
                <a:solidFill>
                  <a:srgbClr val="FF0000"/>
                </a:solidFill>
                <a:latin typeface="Times New Roman" pitchFamily="18" charset="0"/>
                <a:cs typeface="Times New Roman" pitchFamily="18" charset="0"/>
              </a:rPr>
              <a:t/>
            </a:r>
            <a:br>
              <a:rPr dirty="0" lang="en-GB" smtClean="0">
                <a:solidFill>
                  <a:srgbClr val="FF0000"/>
                </a:solidFill>
                <a:latin typeface="Times New Roman" pitchFamily="18" charset="0"/>
                <a:cs typeface="Times New Roman" pitchFamily="18" charset="0"/>
              </a:rPr>
            </a:br>
            <a:r>
              <a:rPr dirty="0" lang="en-GB" smtClean="0">
                <a:solidFill>
                  <a:srgbClr val="FF0000"/>
                </a:solidFill>
                <a:latin typeface="Times New Roman" pitchFamily="18" charset="0"/>
                <a:cs typeface="Times New Roman" pitchFamily="18" charset="0"/>
              </a:rPr>
              <a:t>INTRODUCTION </a:t>
            </a:r>
            <a:r>
              <a:rPr dirty="0" lang="en-GB">
                <a:solidFill>
                  <a:srgbClr val="FF0000"/>
                </a:solidFill>
                <a:latin typeface="Times New Roman" pitchFamily="18" charset="0"/>
                <a:cs typeface="Times New Roman" pitchFamily="18" charset="0"/>
              </a:rPr>
              <a:t>TO LIFE SKILLS </a:t>
            </a:r>
          </a:p>
        </p:txBody>
      </p:sp>
      <p:sp>
        <p:nvSpPr>
          <p:cNvPr id="1048888" name="Content Placeholder 2"/>
          <p:cNvSpPr>
            <a:spLocks noGrp="1"/>
          </p:cNvSpPr>
          <p:nvPr>
            <p:ph idx="1"/>
          </p:nvPr>
        </p:nvSpPr>
        <p:spPr/>
        <p:txBody>
          <a:bodyPr/>
          <a:p>
            <a:pPr indent="0" marL="0">
              <a:buNone/>
            </a:pPr>
            <a:r>
              <a:rPr dirty="0" lang="en-GB">
                <a:latin typeface="Times New Roman" pitchFamily="18" charset="0"/>
                <a:cs typeface="Times New Roman" pitchFamily="18" charset="0"/>
              </a:rPr>
              <a:t>At the end of this chapter, you will be able </a:t>
            </a:r>
            <a:r>
              <a:rPr dirty="0" lang="en-GB" smtClean="0">
                <a:latin typeface="Times New Roman" pitchFamily="18" charset="0"/>
                <a:cs typeface="Times New Roman" pitchFamily="18" charset="0"/>
              </a:rPr>
              <a:t>to:</a:t>
            </a:r>
          </a:p>
          <a:p>
            <a:pPr indent="-268288" marL="633413">
              <a:buFont typeface="Wingdings" pitchFamily="2" charset="2"/>
              <a:buChar char="Ø"/>
            </a:pPr>
            <a:r>
              <a:rPr dirty="0" lang="en-GB" smtClean="0">
                <a:latin typeface="Times New Roman" pitchFamily="18" charset="0"/>
                <a:cs typeface="Times New Roman" pitchFamily="18" charset="0"/>
              </a:rPr>
              <a:t>Define </a:t>
            </a:r>
            <a:r>
              <a:rPr dirty="0" lang="en-GB">
                <a:latin typeface="Times New Roman" pitchFamily="18" charset="0"/>
                <a:cs typeface="Times New Roman" pitchFamily="18" charset="0"/>
              </a:rPr>
              <a:t>life skills </a:t>
            </a:r>
          </a:p>
          <a:p>
            <a:pPr indent="-268288" marL="633413">
              <a:buFont typeface="Wingdings" pitchFamily="2" charset="2"/>
              <a:buChar char="Ø"/>
            </a:pPr>
            <a:r>
              <a:rPr dirty="0" lang="en-GB" smtClean="0">
                <a:latin typeface="Times New Roman" pitchFamily="18" charset="0"/>
                <a:cs typeface="Times New Roman" pitchFamily="18" charset="0"/>
              </a:rPr>
              <a:t>Describe </a:t>
            </a:r>
            <a:r>
              <a:rPr dirty="0" lang="en-GB">
                <a:latin typeface="Times New Roman" pitchFamily="18" charset="0"/>
                <a:cs typeface="Times New Roman" pitchFamily="18" charset="0"/>
              </a:rPr>
              <a:t>features of life skills </a:t>
            </a:r>
          </a:p>
          <a:p>
            <a:pPr indent="-268288" marL="633413">
              <a:buFont typeface="Wingdings" pitchFamily="2" charset="2"/>
              <a:buChar char="Ø"/>
            </a:pPr>
            <a:r>
              <a:rPr dirty="0" lang="en-GB" smtClean="0">
                <a:latin typeface="Times New Roman" pitchFamily="18" charset="0"/>
                <a:cs typeface="Times New Roman" pitchFamily="18" charset="0"/>
              </a:rPr>
              <a:t>Identify </a:t>
            </a:r>
            <a:r>
              <a:rPr dirty="0" lang="en-GB">
                <a:latin typeface="Times New Roman" pitchFamily="18" charset="0"/>
                <a:cs typeface="Times New Roman" pitchFamily="18" charset="0"/>
              </a:rPr>
              <a:t>components of life skill, and  </a:t>
            </a:r>
          </a:p>
          <a:p>
            <a:pPr indent="-268288" marL="633413">
              <a:buFont typeface="Wingdings" pitchFamily="2" charset="2"/>
              <a:buChar char="Ø"/>
            </a:pPr>
            <a:r>
              <a:rPr dirty="0" lang="en-GB" smtClean="0">
                <a:latin typeface="Times New Roman" pitchFamily="18" charset="0"/>
                <a:cs typeface="Times New Roman" pitchFamily="18" charset="0"/>
              </a:rPr>
              <a:t>Give </a:t>
            </a:r>
            <a:r>
              <a:rPr dirty="0" lang="en-GB">
                <a:latin typeface="Times New Roman" pitchFamily="18" charset="0"/>
                <a:cs typeface="Times New Roman" pitchFamily="18" charset="0"/>
              </a:rPr>
              <a:t>illustrative examples of life skills and </a:t>
            </a:r>
            <a:r>
              <a:rPr dirty="0" lang="en-GB" smtClean="0">
                <a:latin typeface="Times New Roman" pitchFamily="18" charset="0"/>
                <a:cs typeface="Times New Roman" pitchFamily="18" charset="0"/>
              </a:rPr>
              <a:t>analyse </a:t>
            </a:r>
            <a:r>
              <a:rPr dirty="0" lang="en-GB">
                <a:latin typeface="Times New Roman" pitchFamily="18" charset="0"/>
                <a:cs typeface="Times New Roman" pitchFamily="18" charset="0"/>
              </a:rPr>
              <a:t>its features</a:t>
            </a:r>
          </a:p>
        </p:txBody>
      </p:sp>
    </p:spTree>
  </p:cSld>
  <p:clrMapOvr>
    <a:masterClrMapping/>
  </p:clrMapOvr>
  <p:timing/>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480" name=""/>
        <p:cNvGrpSpPr/>
        <p:nvPr/>
      </p:nvGrpSpPr>
      <p:grpSpPr>
        <a:xfrm>
          <a:off x="0" y="0"/>
          <a:ext cx="0" cy="0"/>
          <a:chOff x="0" y="0"/>
          <a:chExt cx="0" cy="0"/>
        </a:xfrm>
      </p:grpSpPr>
      <p:sp>
        <p:nvSpPr>
          <p:cNvPr id="1048889" name="Title 1"/>
          <p:cNvSpPr>
            <a:spLocks noGrp="1"/>
          </p:cNvSpPr>
          <p:nvPr>
            <p:ph type="title"/>
          </p:nvPr>
        </p:nvSpPr>
        <p:spPr>
          <a:xfrm>
            <a:off x="76200" y="76200"/>
            <a:ext cx="8915400" cy="838200"/>
          </a:xfrm>
        </p:spPr>
        <p:txBody>
          <a:bodyPr/>
          <a:p>
            <a:r>
              <a:rPr dirty="0" lang="en-GB" smtClean="0">
                <a:solidFill>
                  <a:srgbClr val="00B0F0"/>
                </a:solidFill>
                <a:latin typeface="Times New Roman" pitchFamily="18" charset="0"/>
                <a:cs typeface="Times New Roman" pitchFamily="18" charset="0"/>
              </a:rPr>
              <a:t>Nature and definition of life skills </a:t>
            </a:r>
            <a:endParaRPr dirty="0" lang="en-GB">
              <a:solidFill>
                <a:srgbClr val="00B0F0"/>
              </a:solidFill>
              <a:latin typeface="Times New Roman" pitchFamily="18" charset="0"/>
              <a:cs typeface="Times New Roman" pitchFamily="18" charset="0"/>
            </a:endParaRPr>
          </a:p>
        </p:txBody>
      </p:sp>
      <p:sp>
        <p:nvSpPr>
          <p:cNvPr id="1048890" name="Content Placeholder 2"/>
          <p:cNvSpPr>
            <a:spLocks noGrp="1"/>
          </p:cNvSpPr>
          <p:nvPr>
            <p:ph idx="1"/>
          </p:nvPr>
        </p:nvSpPr>
        <p:spPr>
          <a:xfrm>
            <a:off x="76200" y="990600"/>
            <a:ext cx="8915400" cy="5867400"/>
          </a:xfrm>
        </p:spPr>
        <p:txBody>
          <a:bodyPr>
            <a:normAutofit lnSpcReduction="10000"/>
          </a:bodyPr>
          <a:p>
            <a:r>
              <a:rPr dirty="0" lang="en-GB">
                <a:latin typeface="Times New Roman" pitchFamily="18" charset="0"/>
                <a:cs typeface="Times New Roman" pitchFamily="18" charset="0"/>
              </a:rPr>
              <a:t>As defined in the document of World Health Organization life skills are </a:t>
            </a:r>
            <a:r>
              <a:rPr dirty="0" i="1" lang="en-GB">
                <a:latin typeface="Times New Roman" pitchFamily="18" charset="0"/>
                <a:cs typeface="Times New Roman" pitchFamily="18" charset="0"/>
              </a:rPr>
              <a:t>“</a:t>
            </a:r>
            <a:r>
              <a:rPr dirty="0" i="1" lang="en-GB">
                <a:solidFill>
                  <a:srgbClr val="00B050"/>
                </a:solidFill>
                <a:latin typeface="Times New Roman" pitchFamily="18" charset="0"/>
                <a:cs typeface="Times New Roman" pitchFamily="18" charset="0"/>
              </a:rPr>
              <a:t>abilities for adaptive and positive </a:t>
            </a:r>
            <a:r>
              <a:rPr dirty="0" i="1" lang="en-GB" smtClean="0">
                <a:solidFill>
                  <a:srgbClr val="00B050"/>
                </a:solidFill>
                <a:latin typeface="Times New Roman" pitchFamily="18" charset="0"/>
                <a:cs typeface="Times New Roman" pitchFamily="18" charset="0"/>
              </a:rPr>
              <a:t>behaviour </a:t>
            </a:r>
            <a:r>
              <a:rPr dirty="0" i="1" lang="en-GB">
                <a:solidFill>
                  <a:srgbClr val="00B050"/>
                </a:solidFill>
                <a:latin typeface="Times New Roman" pitchFamily="18" charset="0"/>
                <a:cs typeface="Times New Roman" pitchFamily="18" charset="0"/>
              </a:rPr>
              <a:t>that enable individuals to deal effectively with the demands and challenges of everyday life.</a:t>
            </a:r>
            <a:r>
              <a:rPr dirty="0" i="1" lang="en-GB">
                <a:latin typeface="Times New Roman" pitchFamily="18" charset="0"/>
                <a:cs typeface="Times New Roman" pitchFamily="18" charset="0"/>
              </a:rPr>
              <a:t>”</a:t>
            </a:r>
            <a:r>
              <a:rPr dirty="0" lang="en-GB">
                <a:latin typeface="Times New Roman" pitchFamily="18" charset="0"/>
                <a:cs typeface="Times New Roman" pitchFamily="18" charset="0"/>
              </a:rPr>
              <a:t> </a:t>
            </a:r>
            <a:endParaRPr dirty="0" lang="en-GB" smtClean="0">
              <a:latin typeface="Times New Roman" pitchFamily="18" charset="0"/>
              <a:cs typeface="Times New Roman" pitchFamily="18" charset="0"/>
            </a:endParaRPr>
          </a:p>
          <a:p>
            <a:r>
              <a:rPr dirty="0" lang="en-GB" smtClean="0">
                <a:latin typeface="Times New Roman" pitchFamily="18" charset="0"/>
                <a:cs typeface="Times New Roman" pitchFamily="18" charset="0"/>
              </a:rPr>
              <a:t>It </a:t>
            </a:r>
            <a:r>
              <a:rPr dirty="0" lang="en-GB">
                <a:latin typeface="Times New Roman" pitchFamily="18" charset="0"/>
                <a:cs typeface="Times New Roman" pitchFamily="18" charset="0"/>
              </a:rPr>
              <a:t>is also defined as </a:t>
            </a:r>
            <a:r>
              <a:rPr dirty="0" i="1" lang="en-GB" smtClean="0">
                <a:latin typeface="Times New Roman" pitchFamily="18" charset="0"/>
                <a:cs typeface="Times New Roman" pitchFamily="18" charset="0"/>
              </a:rPr>
              <a:t>“behavioural </a:t>
            </a:r>
            <a:r>
              <a:rPr dirty="0" i="1" lang="en-GB">
                <a:latin typeface="Times New Roman" pitchFamily="18" charset="0"/>
                <a:cs typeface="Times New Roman" pitchFamily="18" charset="0"/>
              </a:rPr>
              <a:t>changes or </a:t>
            </a:r>
            <a:r>
              <a:rPr dirty="0" i="1" lang="en-GB" smtClean="0">
                <a:latin typeface="Times New Roman" pitchFamily="18" charset="0"/>
                <a:cs typeface="Times New Roman" pitchFamily="18" charset="0"/>
              </a:rPr>
              <a:t>behavioural </a:t>
            </a:r>
            <a:r>
              <a:rPr dirty="0" i="1" lang="en-GB">
                <a:latin typeface="Times New Roman" pitchFamily="18" charset="0"/>
                <a:cs typeface="Times New Roman" pitchFamily="18" charset="0"/>
              </a:rPr>
              <a:t>development approach designed to address a balance of three areas: knowledge attitude and skills”</a:t>
            </a:r>
            <a:r>
              <a:rPr dirty="0" lang="en-GB">
                <a:latin typeface="Times New Roman" pitchFamily="18" charset="0"/>
                <a:cs typeface="Times New Roman" pitchFamily="18" charset="0"/>
              </a:rPr>
              <a:t> (UNICEF‟s definition). </a:t>
            </a:r>
            <a:endParaRPr dirty="0" lang="en-GB" smtClean="0">
              <a:latin typeface="Times New Roman" pitchFamily="18" charset="0"/>
              <a:cs typeface="Times New Roman" pitchFamily="18" charset="0"/>
            </a:endParaRPr>
          </a:p>
          <a:p>
            <a:r>
              <a:rPr dirty="0" lang="en-GB">
                <a:latin typeface="Times New Roman" pitchFamily="18" charset="0"/>
                <a:cs typeface="Times New Roman" pitchFamily="18" charset="0"/>
              </a:rPr>
              <a:t>Life skills are essentially those abilities that help to promote mental well-being and competence in young people as they face the realities of life. </a:t>
            </a:r>
          </a:p>
        </p:txBody>
      </p:sp>
    </p:spTree>
  </p:cSld>
  <p:clrMapOvr>
    <a:masterClrMapping/>
  </p:clrMapOvr>
  <p:timing/>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481" name=""/>
        <p:cNvGrpSpPr/>
        <p:nvPr/>
      </p:nvGrpSpPr>
      <p:grpSpPr>
        <a:xfrm>
          <a:off x="0" y="0"/>
          <a:ext cx="0" cy="0"/>
          <a:chOff x="0" y="0"/>
          <a:chExt cx="0" cy="0"/>
        </a:xfrm>
      </p:grpSpPr>
      <p:sp>
        <p:nvSpPr>
          <p:cNvPr id="1048891" name="Title 1"/>
          <p:cNvSpPr>
            <a:spLocks noGrp="1"/>
          </p:cNvSpPr>
          <p:nvPr>
            <p:ph type="title"/>
          </p:nvPr>
        </p:nvSpPr>
        <p:spPr>
          <a:xfrm>
            <a:off x="457200" y="76200"/>
            <a:ext cx="8229600" cy="762000"/>
          </a:xfrm>
        </p:spPr>
        <p:txBody>
          <a:bodyPr>
            <a:normAutofit/>
          </a:bodyPr>
          <a:p>
            <a:r>
              <a:rPr dirty="0" lang="en-GB" smtClean="0">
                <a:solidFill>
                  <a:srgbClr val="0070C0"/>
                </a:solidFill>
                <a:latin typeface="Times New Roman" pitchFamily="18" charset="0"/>
                <a:cs typeface="Times New Roman" pitchFamily="18" charset="0"/>
              </a:rPr>
              <a:t>Components of life skills </a:t>
            </a:r>
            <a:endParaRPr dirty="0" lang="en-GB">
              <a:solidFill>
                <a:srgbClr val="0070C0"/>
              </a:solidFill>
              <a:latin typeface="Times New Roman" pitchFamily="18" charset="0"/>
              <a:cs typeface="Times New Roman" pitchFamily="18" charset="0"/>
            </a:endParaRPr>
          </a:p>
        </p:txBody>
      </p:sp>
      <p:sp>
        <p:nvSpPr>
          <p:cNvPr id="1048892" name="Content Placeholder 2"/>
          <p:cNvSpPr>
            <a:spLocks noGrp="1"/>
          </p:cNvSpPr>
          <p:nvPr>
            <p:ph idx="1"/>
          </p:nvPr>
        </p:nvSpPr>
        <p:spPr>
          <a:xfrm>
            <a:off x="76200" y="990600"/>
            <a:ext cx="8991600" cy="5715000"/>
          </a:xfrm>
        </p:spPr>
        <p:txBody>
          <a:bodyPr>
            <a:normAutofit lnSpcReduction="10000"/>
          </a:bodyPr>
          <a:p>
            <a:r>
              <a:rPr dirty="0" lang="en-GB">
                <a:latin typeface="Times New Roman" pitchFamily="18" charset="0"/>
                <a:cs typeface="Times New Roman" pitchFamily="18" charset="0"/>
              </a:rPr>
              <a:t>Critical thinking   </a:t>
            </a:r>
          </a:p>
          <a:p>
            <a:r>
              <a:rPr dirty="0" lang="en-GB" smtClean="0">
                <a:latin typeface="Times New Roman" pitchFamily="18" charset="0"/>
                <a:cs typeface="Times New Roman" pitchFamily="18" charset="0"/>
              </a:rPr>
              <a:t>Self- </a:t>
            </a:r>
            <a:r>
              <a:rPr dirty="0" lang="en-GB">
                <a:latin typeface="Times New Roman" pitchFamily="18" charset="0"/>
                <a:cs typeface="Times New Roman" pitchFamily="18" charset="0"/>
              </a:rPr>
              <a:t>confidence    </a:t>
            </a:r>
          </a:p>
          <a:p>
            <a:r>
              <a:rPr dirty="0" lang="en-GB" smtClean="0">
                <a:latin typeface="Times New Roman" pitchFamily="18" charset="0"/>
                <a:cs typeface="Times New Roman" pitchFamily="18" charset="0"/>
              </a:rPr>
              <a:t>Self-awareness   </a:t>
            </a:r>
          </a:p>
          <a:p>
            <a:r>
              <a:rPr dirty="0" lang="en-GB" smtClean="0">
                <a:latin typeface="Times New Roman" pitchFamily="18" charset="0"/>
                <a:cs typeface="Times New Roman" pitchFamily="18" charset="0"/>
              </a:rPr>
              <a:t>Self- </a:t>
            </a:r>
            <a:r>
              <a:rPr dirty="0" lang="en-GB">
                <a:latin typeface="Times New Roman" pitchFamily="18" charset="0"/>
                <a:cs typeface="Times New Roman" pitchFamily="18" charset="0"/>
              </a:rPr>
              <a:t>esteem   </a:t>
            </a:r>
          </a:p>
          <a:p>
            <a:r>
              <a:rPr dirty="0" lang="en-GB" smtClean="0">
                <a:latin typeface="Times New Roman" pitchFamily="18" charset="0"/>
                <a:cs typeface="Times New Roman" pitchFamily="18" charset="0"/>
              </a:rPr>
              <a:t>Decision </a:t>
            </a:r>
            <a:r>
              <a:rPr dirty="0" lang="en-GB">
                <a:latin typeface="Times New Roman" pitchFamily="18" charset="0"/>
                <a:cs typeface="Times New Roman" pitchFamily="18" charset="0"/>
              </a:rPr>
              <a:t>making   </a:t>
            </a:r>
          </a:p>
          <a:p>
            <a:r>
              <a:rPr dirty="0" lang="en-GB" smtClean="0">
                <a:latin typeface="Times New Roman" pitchFamily="18" charset="0"/>
                <a:cs typeface="Times New Roman" pitchFamily="18" charset="0"/>
              </a:rPr>
              <a:t>Interpersonal </a:t>
            </a:r>
            <a:r>
              <a:rPr dirty="0" lang="en-GB">
                <a:latin typeface="Times New Roman" pitchFamily="18" charset="0"/>
                <a:cs typeface="Times New Roman" pitchFamily="18" charset="0"/>
              </a:rPr>
              <a:t>relationship   </a:t>
            </a:r>
          </a:p>
          <a:p>
            <a:r>
              <a:rPr dirty="0" lang="en-GB" smtClean="0">
                <a:latin typeface="Times New Roman" pitchFamily="18" charset="0"/>
                <a:cs typeface="Times New Roman" pitchFamily="18" charset="0"/>
              </a:rPr>
              <a:t>Reflective </a:t>
            </a:r>
            <a:r>
              <a:rPr dirty="0" lang="en-GB">
                <a:latin typeface="Times New Roman" pitchFamily="18" charset="0"/>
                <a:cs typeface="Times New Roman" pitchFamily="18" charset="0"/>
              </a:rPr>
              <a:t>communication   </a:t>
            </a:r>
          </a:p>
          <a:p>
            <a:r>
              <a:rPr dirty="0" lang="en-GB" smtClean="0">
                <a:latin typeface="Times New Roman" pitchFamily="18" charset="0"/>
                <a:cs typeface="Times New Roman" pitchFamily="18" charset="0"/>
              </a:rPr>
              <a:t>Peer pressure resistance    </a:t>
            </a:r>
            <a:endParaRPr dirty="0" lang="en-GB">
              <a:latin typeface="Times New Roman" pitchFamily="18" charset="0"/>
              <a:cs typeface="Times New Roman" pitchFamily="18" charset="0"/>
            </a:endParaRPr>
          </a:p>
          <a:p>
            <a:r>
              <a:rPr dirty="0" lang="en-GB" smtClean="0">
                <a:latin typeface="Times New Roman" pitchFamily="18" charset="0"/>
                <a:cs typeface="Times New Roman" pitchFamily="18" charset="0"/>
              </a:rPr>
              <a:t>Knowing </a:t>
            </a:r>
            <a:r>
              <a:rPr dirty="0" lang="en-GB">
                <a:latin typeface="Times New Roman" pitchFamily="18" charset="0"/>
                <a:cs typeface="Times New Roman" pitchFamily="18" charset="0"/>
              </a:rPr>
              <a:t>rights and duties   </a:t>
            </a:r>
          </a:p>
          <a:p>
            <a:r>
              <a:rPr dirty="0" lang="en-GB" smtClean="0">
                <a:latin typeface="Times New Roman" pitchFamily="18" charset="0"/>
                <a:cs typeface="Times New Roman" pitchFamily="18" charset="0"/>
              </a:rPr>
              <a:t>Problem </a:t>
            </a:r>
            <a:r>
              <a:rPr dirty="0" lang="en-GB">
                <a:latin typeface="Times New Roman" pitchFamily="18" charset="0"/>
                <a:cs typeface="Times New Roman" pitchFamily="18" charset="0"/>
              </a:rPr>
              <a:t>solving </a:t>
            </a:r>
          </a:p>
        </p:txBody>
      </p:sp>
    </p:spTree>
  </p:cSld>
  <p:clrMapOvr>
    <a:masterClrMapping/>
  </p:clrMapOvr>
  <p:timing/>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482" name=""/>
        <p:cNvGrpSpPr/>
        <p:nvPr/>
      </p:nvGrpSpPr>
      <p:grpSpPr>
        <a:xfrm>
          <a:off x="0" y="0"/>
          <a:ext cx="0" cy="0"/>
          <a:chOff x="0" y="0"/>
          <a:chExt cx="0" cy="0"/>
        </a:xfrm>
      </p:grpSpPr>
      <p:sp>
        <p:nvSpPr>
          <p:cNvPr id="1048893" name="Content Placeholder 2"/>
          <p:cNvSpPr>
            <a:spLocks noGrp="1"/>
          </p:cNvSpPr>
          <p:nvPr>
            <p:ph idx="1"/>
          </p:nvPr>
        </p:nvSpPr>
        <p:spPr>
          <a:xfrm>
            <a:off x="152400" y="228600"/>
            <a:ext cx="8915400" cy="6477000"/>
          </a:xfrm>
        </p:spPr>
        <p:txBody>
          <a:bodyPr>
            <a:normAutofit fontScale="92500"/>
          </a:bodyPr>
          <a:p>
            <a:r>
              <a:rPr dirty="0" lang="en-GB">
                <a:latin typeface="Times New Roman" pitchFamily="18" charset="0"/>
                <a:cs typeface="Times New Roman" pitchFamily="18" charset="0"/>
              </a:rPr>
              <a:t>If someone is able to develop them at least to an average level, s/he can lead a better and peaceful life. </a:t>
            </a:r>
            <a:endParaRPr dirty="0" lang="en-GB" smtClean="0">
              <a:latin typeface="Times New Roman" pitchFamily="18" charset="0"/>
              <a:cs typeface="Times New Roman" pitchFamily="18" charset="0"/>
            </a:endParaRPr>
          </a:p>
          <a:p>
            <a:r>
              <a:rPr dirty="0" lang="en-GB">
                <a:latin typeface="Times New Roman" pitchFamily="18" charset="0"/>
                <a:cs typeface="Times New Roman" pitchFamily="18" charset="0"/>
              </a:rPr>
              <a:t>Moreover, to be effective in life, one has to develop skills </a:t>
            </a:r>
            <a:r>
              <a:rPr dirty="0" lang="en-GB" smtClean="0">
                <a:latin typeface="Times New Roman" pitchFamily="18" charset="0"/>
                <a:cs typeface="Times New Roman" pitchFamily="18" charset="0"/>
              </a:rPr>
              <a:t>of:</a:t>
            </a:r>
          </a:p>
          <a:p>
            <a:pPr indent="-457200" marL="822325">
              <a:buFont typeface="Wingdings" pitchFamily="2" charset="2"/>
              <a:buChar char="Ø"/>
            </a:pPr>
            <a:r>
              <a:rPr dirty="0" lang="en-GB">
                <a:latin typeface="Times New Roman" pitchFamily="18" charset="0"/>
                <a:cs typeface="Times New Roman" pitchFamily="18" charset="0"/>
              </a:rPr>
              <a:t>E</a:t>
            </a:r>
            <a:r>
              <a:rPr dirty="0" lang="en-GB" smtClean="0">
                <a:latin typeface="Times New Roman" pitchFamily="18" charset="0"/>
                <a:cs typeface="Times New Roman" pitchFamily="18" charset="0"/>
              </a:rPr>
              <a:t>xpressing views </a:t>
            </a:r>
          </a:p>
          <a:p>
            <a:pPr indent="-457200" marL="822325">
              <a:buFont typeface="Wingdings" pitchFamily="2" charset="2"/>
              <a:buChar char="Ø"/>
            </a:pPr>
            <a:r>
              <a:rPr dirty="0" lang="en-GB">
                <a:latin typeface="Times New Roman" pitchFamily="18" charset="0"/>
                <a:cs typeface="Times New Roman" pitchFamily="18" charset="0"/>
              </a:rPr>
              <a:t>C</a:t>
            </a:r>
            <a:r>
              <a:rPr dirty="0" lang="en-GB" smtClean="0">
                <a:latin typeface="Times New Roman" pitchFamily="18" charset="0"/>
                <a:cs typeface="Times New Roman" pitchFamily="18" charset="0"/>
              </a:rPr>
              <a:t>hallenging stereotypes </a:t>
            </a:r>
          </a:p>
          <a:p>
            <a:pPr indent="-457200" marL="822325">
              <a:buFont typeface="Wingdings" pitchFamily="2" charset="2"/>
              <a:buChar char="Ø"/>
            </a:pPr>
            <a:r>
              <a:rPr dirty="0" lang="en-GB">
                <a:latin typeface="Times New Roman" pitchFamily="18" charset="0"/>
                <a:cs typeface="Times New Roman" pitchFamily="18" charset="0"/>
              </a:rPr>
              <a:t>M</a:t>
            </a:r>
            <a:r>
              <a:rPr dirty="0" lang="en-GB" smtClean="0">
                <a:latin typeface="Times New Roman" pitchFamily="18" charset="0"/>
                <a:cs typeface="Times New Roman" pitchFamily="18" charset="0"/>
              </a:rPr>
              <a:t>aking connections </a:t>
            </a:r>
          </a:p>
          <a:p>
            <a:pPr indent="-457200" marL="822325">
              <a:buFont typeface="Wingdings" pitchFamily="2" charset="2"/>
              <a:buChar char="Ø"/>
            </a:pPr>
            <a:r>
              <a:rPr dirty="0" lang="en-GB">
                <a:latin typeface="Times New Roman" pitchFamily="18" charset="0"/>
                <a:cs typeface="Times New Roman" pitchFamily="18" charset="0"/>
              </a:rPr>
              <a:t>T</a:t>
            </a:r>
            <a:r>
              <a:rPr dirty="0" lang="en-GB" smtClean="0">
                <a:latin typeface="Times New Roman" pitchFamily="18" charset="0"/>
                <a:cs typeface="Times New Roman" pitchFamily="18" charset="0"/>
              </a:rPr>
              <a:t>hinking creatively </a:t>
            </a:r>
          </a:p>
          <a:p>
            <a:pPr indent="-457200" marL="822325">
              <a:buFont typeface="Wingdings" pitchFamily="2" charset="2"/>
              <a:buChar char="Ø"/>
            </a:pPr>
            <a:r>
              <a:rPr dirty="0" lang="en-GB">
                <a:latin typeface="Times New Roman" pitchFamily="18" charset="0"/>
                <a:cs typeface="Times New Roman" pitchFamily="18" charset="0"/>
              </a:rPr>
              <a:t>G</a:t>
            </a:r>
            <a:r>
              <a:rPr dirty="0" lang="en-GB" smtClean="0">
                <a:latin typeface="Times New Roman" pitchFamily="18" charset="0"/>
                <a:cs typeface="Times New Roman" pitchFamily="18" charset="0"/>
              </a:rPr>
              <a:t>etting </a:t>
            </a:r>
            <a:r>
              <a:rPr dirty="0" lang="en-GB">
                <a:latin typeface="Times New Roman" pitchFamily="18" charset="0"/>
                <a:cs typeface="Times New Roman" pitchFamily="18" charset="0"/>
              </a:rPr>
              <a:t>good </a:t>
            </a:r>
            <a:r>
              <a:rPr dirty="0" lang="en-GB" smtClean="0">
                <a:latin typeface="Times New Roman" pitchFamily="18" charset="0"/>
                <a:cs typeface="Times New Roman" pitchFamily="18" charset="0"/>
              </a:rPr>
              <a:t>advices </a:t>
            </a:r>
          </a:p>
          <a:p>
            <a:pPr indent="-457200" marL="822325">
              <a:buFont typeface="Wingdings" pitchFamily="2" charset="2"/>
              <a:buChar char="Ø"/>
            </a:pPr>
            <a:r>
              <a:rPr dirty="0" lang="en-GB">
                <a:latin typeface="Times New Roman" pitchFamily="18" charset="0"/>
                <a:cs typeface="Times New Roman" pitchFamily="18" charset="0"/>
              </a:rPr>
              <a:t>M</a:t>
            </a:r>
            <a:r>
              <a:rPr dirty="0" lang="en-GB" smtClean="0">
                <a:latin typeface="Times New Roman" pitchFamily="18" charset="0"/>
                <a:cs typeface="Times New Roman" pitchFamily="18" charset="0"/>
              </a:rPr>
              <a:t>anaging time </a:t>
            </a:r>
          </a:p>
          <a:p>
            <a:pPr indent="-457200" marL="822325">
              <a:buFont typeface="Wingdings" pitchFamily="2" charset="2"/>
              <a:buChar char="Ø"/>
            </a:pPr>
            <a:r>
              <a:rPr dirty="0" lang="en-GB">
                <a:latin typeface="Times New Roman" pitchFamily="18" charset="0"/>
                <a:cs typeface="Times New Roman" pitchFamily="18" charset="0"/>
              </a:rPr>
              <a:t>L</a:t>
            </a:r>
            <a:r>
              <a:rPr dirty="0" lang="en-GB" smtClean="0">
                <a:latin typeface="Times New Roman" pitchFamily="18" charset="0"/>
                <a:cs typeface="Times New Roman" pitchFamily="18" charset="0"/>
              </a:rPr>
              <a:t>earning </a:t>
            </a:r>
            <a:r>
              <a:rPr dirty="0" lang="en-GB">
                <a:latin typeface="Times New Roman" pitchFamily="18" charset="0"/>
                <a:cs typeface="Times New Roman" pitchFamily="18" charset="0"/>
              </a:rPr>
              <a:t>how to </a:t>
            </a:r>
            <a:r>
              <a:rPr dirty="0" lang="en-GB" smtClean="0">
                <a:latin typeface="Times New Roman" pitchFamily="18" charset="0"/>
                <a:cs typeface="Times New Roman" pitchFamily="18" charset="0"/>
              </a:rPr>
              <a:t>learn </a:t>
            </a:r>
          </a:p>
          <a:p>
            <a:pPr indent="-457200" marL="822325">
              <a:buFont typeface="Wingdings" pitchFamily="2" charset="2"/>
              <a:buChar char="Ø"/>
            </a:pPr>
            <a:r>
              <a:rPr dirty="0" lang="en-GB">
                <a:latin typeface="Times New Roman" pitchFamily="18" charset="0"/>
                <a:cs typeface="Times New Roman" pitchFamily="18" charset="0"/>
              </a:rPr>
              <a:t>L</a:t>
            </a:r>
            <a:r>
              <a:rPr dirty="0" lang="en-GB" smtClean="0">
                <a:latin typeface="Times New Roman" pitchFamily="18" charset="0"/>
                <a:cs typeface="Times New Roman" pitchFamily="18" charset="0"/>
              </a:rPr>
              <a:t>istening </a:t>
            </a:r>
            <a:r>
              <a:rPr dirty="0" lang="en-GB">
                <a:latin typeface="Times New Roman" pitchFamily="18" charset="0"/>
                <a:cs typeface="Times New Roman" pitchFamily="18" charset="0"/>
              </a:rPr>
              <a:t>actively, and the like. </a:t>
            </a:r>
          </a:p>
        </p:txBody>
      </p:sp>
    </p:spTree>
  </p:cSld>
  <p:clrMapOvr>
    <a:masterClrMapping/>
  </p:clrMapOvr>
  <p:timing/>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483" name=""/>
        <p:cNvGrpSpPr/>
        <p:nvPr/>
      </p:nvGrpSpPr>
      <p:grpSpPr>
        <a:xfrm>
          <a:off x="0" y="0"/>
          <a:ext cx="0" cy="0"/>
          <a:chOff x="0" y="0"/>
          <a:chExt cx="0" cy="0"/>
        </a:xfrm>
      </p:grpSpPr>
      <p:sp>
        <p:nvSpPr>
          <p:cNvPr id="1048894" name="Content Placeholder 2"/>
          <p:cNvSpPr>
            <a:spLocks noGrp="1"/>
          </p:cNvSpPr>
          <p:nvPr>
            <p:ph idx="1"/>
          </p:nvPr>
        </p:nvSpPr>
        <p:spPr>
          <a:xfrm>
            <a:off x="76200" y="152400"/>
            <a:ext cx="8991600" cy="6705600"/>
          </a:xfrm>
        </p:spPr>
        <p:txBody>
          <a:bodyPr>
            <a:normAutofit fontScale="92500" lnSpcReduction="20000"/>
          </a:bodyPr>
          <a:p>
            <a:r>
              <a:rPr dirty="0" lang="en-GB">
                <a:latin typeface="Times New Roman" pitchFamily="18" charset="0"/>
                <a:cs typeface="Times New Roman" pitchFamily="18" charset="0"/>
              </a:rPr>
              <a:t>The following are simple descriptions given for major </a:t>
            </a:r>
            <a:r>
              <a:rPr dirty="0" lang="en-GB" smtClean="0">
                <a:latin typeface="Times New Roman" pitchFamily="18" charset="0"/>
                <a:cs typeface="Times New Roman" pitchFamily="18" charset="0"/>
              </a:rPr>
              <a:t>components </a:t>
            </a:r>
            <a:r>
              <a:rPr dirty="0" lang="en-GB">
                <a:latin typeface="Times New Roman" pitchFamily="18" charset="0"/>
                <a:cs typeface="Times New Roman" pitchFamily="18" charset="0"/>
              </a:rPr>
              <a:t>of life skills. </a:t>
            </a:r>
            <a:endParaRPr dirty="0" lang="en-GB" smtClean="0">
              <a:latin typeface="Times New Roman" pitchFamily="18" charset="0"/>
              <a:cs typeface="Times New Roman" pitchFamily="18" charset="0"/>
            </a:endParaRPr>
          </a:p>
          <a:p>
            <a:pPr indent="0" marL="0">
              <a:buNone/>
            </a:pPr>
            <a:r>
              <a:rPr b="1" dirty="0" lang="en-GB">
                <a:latin typeface="Times New Roman" pitchFamily="18" charset="0"/>
                <a:cs typeface="Times New Roman" pitchFamily="18" charset="0"/>
              </a:rPr>
              <a:t>Critical thinking - </a:t>
            </a:r>
            <a:r>
              <a:rPr dirty="0" lang="en-GB">
                <a:latin typeface="Times New Roman" pitchFamily="18" charset="0"/>
                <a:cs typeface="Times New Roman" pitchFamily="18" charset="0"/>
              </a:rPr>
              <a:t>thinking more effectively within curricular subject areas, understanding the reasoning employed, assessing independently and appropriately, and solving problems effectively. </a:t>
            </a:r>
            <a:endParaRPr dirty="0" lang="en-GB" smtClean="0">
              <a:latin typeface="Times New Roman" pitchFamily="18" charset="0"/>
              <a:cs typeface="Times New Roman" pitchFamily="18" charset="0"/>
            </a:endParaRPr>
          </a:p>
          <a:p>
            <a:pPr>
              <a:buFont typeface="Wingdings" pitchFamily="2" charset="2"/>
              <a:buChar char="Ø"/>
            </a:pPr>
            <a:r>
              <a:rPr dirty="0" lang="en-GB" smtClean="0">
                <a:latin typeface="Times New Roman" pitchFamily="18" charset="0"/>
                <a:cs typeface="Times New Roman" pitchFamily="18" charset="0"/>
              </a:rPr>
              <a:t>It </a:t>
            </a:r>
            <a:r>
              <a:rPr dirty="0" lang="en-GB">
                <a:latin typeface="Times New Roman" pitchFamily="18" charset="0"/>
                <a:cs typeface="Times New Roman" pitchFamily="18" charset="0"/>
              </a:rPr>
              <a:t>involves, as well, improved thinking skills in dealing with real life  </a:t>
            </a:r>
            <a:r>
              <a:rPr dirty="0" lang="en-GB" smtClean="0">
                <a:latin typeface="Times New Roman" pitchFamily="18" charset="0"/>
                <a:cs typeface="Times New Roman" pitchFamily="18" charset="0"/>
              </a:rPr>
              <a:t>problems in </a:t>
            </a:r>
            <a:r>
              <a:rPr dirty="0" lang="en-GB">
                <a:latin typeface="Times New Roman" pitchFamily="18" charset="0"/>
                <a:cs typeface="Times New Roman" pitchFamily="18" charset="0"/>
              </a:rPr>
              <a:t>assessing information and arguments in social contexts and making life decisions. </a:t>
            </a:r>
            <a:endParaRPr dirty="0" lang="en-GB" smtClean="0">
              <a:latin typeface="Times New Roman" pitchFamily="18" charset="0"/>
              <a:cs typeface="Times New Roman" pitchFamily="18" charset="0"/>
            </a:endParaRPr>
          </a:p>
          <a:p>
            <a:pPr indent="0" marL="0">
              <a:buNone/>
            </a:pPr>
            <a:r>
              <a:rPr b="1" dirty="0" lang="en-GB">
                <a:latin typeface="Times New Roman" pitchFamily="18" charset="0"/>
                <a:cs typeface="Times New Roman" pitchFamily="18" charset="0"/>
              </a:rPr>
              <a:t>Self-confidence</a:t>
            </a:r>
            <a:r>
              <a:rPr dirty="0" lang="en-GB">
                <a:latin typeface="Times New Roman" pitchFamily="18" charset="0"/>
                <a:cs typeface="Times New Roman" pitchFamily="18" charset="0"/>
              </a:rPr>
              <a:t> – is the degree to which one can rely on his/her ability to perform certain </a:t>
            </a:r>
            <a:r>
              <a:rPr dirty="0" lang="en-GB" smtClean="0">
                <a:latin typeface="Times New Roman" pitchFamily="18" charset="0"/>
                <a:cs typeface="Times New Roman" pitchFamily="18" charset="0"/>
              </a:rPr>
              <a:t>behaviour </a:t>
            </a:r>
            <a:r>
              <a:rPr dirty="0" lang="en-GB">
                <a:latin typeface="Times New Roman" pitchFamily="18" charset="0"/>
                <a:cs typeface="Times New Roman" pitchFamily="18" charset="0"/>
              </a:rPr>
              <a:t>alone or in public. </a:t>
            </a:r>
            <a:endParaRPr dirty="0" lang="en-GB" smtClean="0">
              <a:latin typeface="Times New Roman" pitchFamily="18" charset="0"/>
              <a:cs typeface="Times New Roman" pitchFamily="18" charset="0"/>
            </a:endParaRPr>
          </a:p>
          <a:p>
            <a:pPr>
              <a:buFont typeface="Wingdings" pitchFamily="2" charset="2"/>
              <a:buChar char="ü"/>
            </a:pPr>
            <a:r>
              <a:rPr dirty="0" lang="en-GB" smtClean="0">
                <a:latin typeface="Times New Roman" pitchFamily="18" charset="0"/>
                <a:cs typeface="Times New Roman" pitchFamily="18" charset="0"/>
              </a:rPr>
              <a:t>It </a:t>
            </a:r>
            <a:r>
              <a:rPr dirty="0" lang="en-GB">
                <a:latin typeface="Times New Roman" pitchFamily="18" charset="0"/>
                <a:cs typeface="Times New Roman" pitchFamily="18" charset="0"/>
              </a:rPr>
              <a:t>is individual‘s trust in his or her own abilities, capacities, and judgments, or belief that he or she can successfully face day-to-day challenges and demands (Psychology Dictionary Online). </a:t>
            </a:r>
          </a:p>
        </p:txBody>
      </p:sp>
    </p:spTree>
  </p:cSld>
  <p:clrMapOvr>
    <a:masterClrMapping/>
  </p:clrMapOvr>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286" name=""/>
        <p:cNvGrpSpPr/>
        <p:nvPr/>
      </p:nvGrpSpPr>
      <p:grpSpPr>
        <a:xfrm>
          <a:off x="0" y="0"/>
          <a:ext cx="0" cy="0"/>
          <a:chOff x="0" y="0"/>
          <a:chExt cx="0" cy="0"/>
        </a:xfrm>
      </p:grpSpPr>
      <p:sp>
        <p:nvSpPr>
          <p:cNvPr id="1048621" name="Title 1"/>
          <p:cNvSpPr>
            <a:spLocks noGrp="1"/>
          </p:cNvSpPr>
          <p:nvPr>
            <p:ph type="title"/>
          </p:nvPr>
        </p:nvSpPr>
        <p:spPr>
          <a:xfrm>
            <a:off x="457200" y="274638"/>
            <a:ext cx="8229600" cy="563562"/>
          </a:xfrm>
        </p:spPr>
        <p:txBody>
          <a:bodyPr>
            <a:normAutofit fontScale="90000"/>
          </a:bodyPr>
          <a:p>
            <a:r>
              <a:rPr dirty="0" lang="en-US">
                <a:latin typeface="Times New Roman" panose="02020603050405020304" pitchFamily="18" charset="0"/>
                <a:cs typeface="Times New Roman" panose="02020603050405020304" pitchFamily="18" charset="0"/>
              </a:rPr>
              <a:t>Research Methods in Psychology</a:t>
            </a:r>
            <a:endParaRPr dirty="0" lang="am-ET">
              <a:cs typeface="Times New Roman" panose="02020603050405020304" pitchFamily="18" charset="0"/>
            </a:endParaRPr>
          </a:p>
        </p:txBody>
      </p:sp>
      <p:sp>
        <p:nvSpPr>
          <p:cNvPr id="1048622" name="Content Placeholder 2"/>
          <p:cNvSpPr>
            <a:spLocks noGrp="1"/>
          </p:cNvSpPr>
          <p:nvPr>
            <p:ph idx="1"/>
          </p:nvPr>
        </p:nvSpPr>
        <p:spPr>
          <a:xfrm>
            <a:off x="76200" y="838200"/>
            <a:ext cx="8915400" cy="5867400"/>
          </a:xfrm>
          <a:ln>
            <a:solidFill>
              <a:schemeClr val="bg1"/>
            </a:solidFill>
          </a:ln>
        </p:spPr>
        <p:txBody>
          <a:bodyPr>
            <a:normAutofit fontScale="75000" lnSpcReduction="20000"/>
          </a:bodyPr>
          <a:p>
            <a:pPr marR="457200">
              <a:lnSpc>
                <a:spcPct val="115000"/>
              </a:lnSpc>
              <a:spcBef>
                <a:spcPts val="0"/>
              </a:spcBef>
              <a:spcAft>
                <a:spcPts val="0"/>
              </a:spcAft>
              <a:buFont typeface="Wingdings" panose="05000000000000000000" pitchFamily="2" charset="2"/>
              <a:buChar char="ü"/>
              <a:tabLst>
                <a:tab algn="l" pos="685800"/>
              </a:tabLst>
            </a:pPr>
            <a:r>
              <a:rPr dirty="0" lang="en-US" smtClean="0">
                <a:latin typeface="Times New Roman" panose="02020603050405020304" pitchFamily="18" charset="0"/>
                <a:ea typeface="Calibri"/>
                <a:cs typeface="Times New Roman" panose="02020603050405020304" pitchFamily="18" charset="0"/>
              </a:rPr>
              <a:t>Research is any </a:t>
            </a:r>
            <a:r>
              <a:rPr dirty="0" lang="en-US">
                <a:latin typeface="Times New Roman" panose="02020603050405020304" pitchFamily="18" charset="0"/>
                <a:ea typeface="Calibri"/>
                <a:cs typeface="Times New Roman" panose="02020603050405020304" pitchFamily="18" charset="0"/>
              </a:rPr>
              <a:t>honest attempt to study a problem systematically or to add to man’s knowledge of a </a:t>
            </a:r>
            <a:r>
              <a:rPr dirty="0" lang="en-US" smtClean="0">
                <a:latin typeface="Times New Roman" panose="02020603050405020304" pitchFamily="18" charset="0"/>
                <a:ea typeface="Calibri"/>
                <a:cs typeface="Times New Roman" panose="02020603050405020304" pitchFamily="18" charset="0"/>
              </a:rPr>
              <a:t>problem.</a:t>
            </a:r>
            <a:r>
              <a:rPr dirty="0" lang="en-US">
                <a:highlight>
                  <a:srgbClr val="FFFF00"/>
                </a:highlight>
                <a:latin typeface="Times New Roman" panose="02020603050405020304" pitchFamily="18" charset="0"/>
                <a:ea typeface="Calibri"/>
                <a:cs typeface="Times New Roman" panose="02020603050405020304" pitchFamily="18" charset="0"/>
              </a:rPr>
              <a:t> </a:t>
            </a:r>
            <a:r>
              <a:rPr dirty="0" sz="3600" lang="en-US" smtClean="0">
                <a:latin typeface="Times New Roman" panose="02020603050405020304" pitchFamily="18" charset="0"/>
                <a:ea typeface="Calibri"/>
                <a:cs typeface="Times New Roman" panose="02020603050405020304" pitchFamily="18" charset="0"/>
              </a:rPr>
              <a:t>In </a:t>
            </a:r>
            <a:r>
              <a:rPr dirty="0" sz="3600" lang="en-US">
                <a:latin typeface="Times New Roman" panose="02020603050405020304" pitchFamily="18" charset="0"/>
                <a:ea typeface="Calibri"/>
                <a:cs typeface="Times New Roman" panose="02020603050405020304" pitchFamily="18" charset="0"/>
              </a:rPr>
              <a:t>psychology, researchers want to see only what is there, not what their biases might want them to see. </a:t>
            </a:r>
            <a:r>
              <a:rPr dirty="0" sz="3600" lang="en-US">
                <a:solidFill>
                  <a:srgbClr val="FF0000"/>
                </a:solidFill>
                <a:latin typeface="Times New Roman" panose="02020603050405020304" pitchFamily="18" charset="0"/>
                <a:ea typeface="Calibri"/>
                <a:cs typeface="Times New Roman" panose="02020603050405020304" pitchFamily="18" charset="0"/>
              </a:rPr>
              <a:t>Researchers do this by using the scientific </a:t>
            </a:r>
            <a:r>
              <a:rPr dirty="0" sz="3600" lang="en-US" smtClean="0">
                <a:solidFill>
                  <a:srgbClr val="FF0000"/>
                </a:solidFill>
                <a:latin typeface="Times New Roman" panose="02020603050405020304" pitchFamily="18" charset="0"/>
                <a:ea typeface="Calibri"/>
                <a:cs typeface="Times New Roman" panose="02020603050405020304" pitchFamily="18" charset="0"/>
              </a:rPr>
              <a:t>method</a:t>
            </a:r>
          </a:p>
          <a:p>
            <a:pPr marR="457200">
              <a:lnSpc>
                <a:spcPct val="115000"/>
              </a:lnSpc>
              <a:spcBef>
                <a:spcPts val="0"/>
              </a:spcBef>
              <a:spcAft>
                <a:spcPts val="0"/>
              </a:spcAft>
              <a:buFont typeface="Wingdings" panose="05000000000000000000" pitchFamily="2" charset="2"/>
              <a:buChar char="ü"/>
              <a:tabLst>
                <a:tab algn="l" pos="685800"/>
              </a:tabLst>
            </a:pPr>
            <a:r>
              <a:rPr dirty="0" sz="3600" lang="en-US">
                <a:solidFill>
                  <a:srgbClr val="FF0000"/>
                </a:solidFill>
                <a:latin typeface="Times New Roman" panose="02020603050405020304" pitchFamily="18" charset="0"/>
                <a:ea typeface="Calibri"/>
                <a:cs typeface="Times New Roman" panose="02020603050405020304" pitchFamily="18" charset="0"/>
              </a:rPr>
              <a:t>Scientific method</a:t>
            </a:r>
            <a:r>
              <a:rPr dirty="0" sz="3600" lang="en-US">
                <a:latin typeface="Times New Roman" panose="02020603050405020304" pitchFamily="18" charset="0"/>
                <a:ea typeface="Calibri"/>
                <a:cs typeface="Times New Roman" panose="02020603050405020304" pitchFamily="18" charset="0"/>
              </a:rPr>
              <a:t>:  </a:t>
            </a:r>
            <a:r>
              <a:rPr dirty="0" sz="3600" lang="en-US" smtClean="0">
                <a:latin typeface="Times New Roman" panose="02020603050405020304" pitchFamily="18" charset="0"/>
                <a:ea typeface="Calibri"/>
                <a:cs typeface="Times New Roman" panose="02020603050405020304" pitchFamily="18" charset="0"/>
              </a:rPr>
              <a:t>A </a:t>
            </a:r>
            <a:r>
              <a:rPr dirty="0" sz="3600" lang="en-US">
                <a:latin typeface="Times New Roman" panose="02020603050405020304" pitchFamily="18" charset="0"/>
                <a:ea typeface="Calibri"/>
                <a:cs typeface="Times New Roman" panose="02020603050405020304" pitchFamily="18" charset="0"/>
              </a:rPr>
              <a:t>process of testing ideas through systematic observations, experimentations, and statistical analysis</a:t>
            </a:r>
            <a:r>
              <a:rPr dirty="0" sz="3600" lang="en-US" smtClean="0">
                <a:latin typeface="Times New Roman" panose="02020603050405020304" pitchFamily="18" charset="0"/>
                <a:ea typeface="Calibri"/>
                <a:cs typeface="Times New Roman" panose="02020603050405020304" pitchFamily="18" charset="0"/>
              </a:rPr>
              <a:t>.</a:t>
            </a:r>
          </a:p>
          <a:p>
            <a:pPr marR="457200">
              <a:lnSpc>
                <a:spcPct val="115000"/>
              </a:lnSpc>
              <a:spcBef>
                <a:spcPts val="0"/>
              </a:spcBef>
              <a:spcAft>
                <a:spcPts val="0"/>
              </a:spcAft>
              <a:buFont typeface="Wingdings" panose="05000000000000000000" pitchFamily="2" charset="2"/>
              <a:buChar char="ü"/>
              <a:tabLst>
                <a:tab algn="l" pos="685800"/>
              </a:tabLst>
            </a:pPr>
            <a:r>
              <a:rPr dirty="0" sz="3600" lang="en-US">
                <a:solidFill>
                  <a:srgbClr val="FF0000"/>
                </a:solidFill>
                <a:latin typeface="Times New Roman" panose="02020603050405020304" pitchFamily="18" charset="0"/>
                <a:ea typeface="Calibri"/>
                <a:cs typeface="Times New Roman" panose="02020603050405020304" pitchFamily="18" charset="0"/>
              </a:rPr>
              <a:t>Theory</a:t>
            </a:r>
            <a:r>
              <a:rPr dirty="0" sz="3600" lang="en-US">
                <a:latin typeface="Times New Roman" panose="02020603050405020304" pitchFamily="18" charset="0"/>
                <a:ea typeface="Calibri"/>
                <a:cs typeface="Times New Roman" panose="02020603050405020304" pitchFamily="18" charset="0"/>
              </a:rPr>
              <a:t> - is an integrated set of principles about observed facts that is intended to describe and explain some aspects of experience</a:t>
            </a:r>
            <a:r>
              <a:rPr dirty="0" sz="3600" lang="en-US" smtClean="0">
                <a:latin typeface="Times New Roman" panose="02020603050405020304" pitchFamily="18" charset="0"/>
                <a:ea typeface="Calibri"/>
                <a:cs typeface="Times New Roman" panose="02020603050405020304" pitchFamily="18" charset="0"/>
              </a:rPr>
              <a:t>.</a:t>
            </a:r>
          </a:p>
          <a:p>
            <a:pPr marR="457200">
              <a:lnSpc>
                <a:spcPct val="115000"/>
              </a:lnSpc>
              <a:spcBef>
                <a:spcPts val="0"/>
              </a:spcBef>
              <a:spcAft>
                <a:spcPts val="0"/>
              </a:spcAft>
              <a:buFont typeface="Wingdings" panose="05000000000000000000" pitchFamily="2" charset="2"/>
              <a:buChar char="ü"/>
              <a:tabLst>
                <a:tab algn="l" pos="685800"/>
              </a:tabLst>
            </a:pPr>
            <a:r>
              <a:rPr dirty="0" sz="3600" lang="en-US">
                <a:solidFill>
                  <a:srgbClr val="FF0000"/>
                </a:solidFill>
                <a:latin typeface="Times New Roman" panose="02020603050405020304" pitchFamily="18" charset="0"/>
                <a:ea typeface="Calibri"/>
                <a:cs typeface="Times New Roman" panose="02020603050405020304" pitchFamily="18" charset="0"/>
              </a:rPr>
              <a:t>Hypotheses</a:t>
            </a:r>
            <a:r>
              <a:rPr dirty="0" sz="3600" lang="en-US">
                <a:latin typeface="Times New Roman" panose="02020603050405020304" pitchFamily="18" charset="0"/>
                <a:ea typeface="Calibri"/>
                <a:cs typeface="Times New Roman" panose="02020603050405020304" pitchFamily="18" charset="0"/>
              </a:rPr>
              <a:t> - is a tentative proposition about the relationship between two or more variables or phenomena</a:t>
            </a:r>
            <a:endParaRPr dirty="0" sz="3600" lang="en-US" smtClean="0">
              <a:latin typeface="Times New Roman" panose="02020603050405020304" pitchFamily="18" charset="0"/>
              <a:ea typeface="Calibri"/>
              <a:cs typeface="Times New Roman" panose="02020603050405020304" pitchFamily="18" charset="0"/>
            </a:endParaRPr>
          </a:p>
          <a:p>
            <a:pPr marR="457200">
              <a:lnSpc>
                <a:spcPct val="115000"/>
              </a:lnSpc>
              <a:spcBef>
                <a:spcPts val="0"/>
              </a:spcBef>
              <a:spcAft>
                <a:spcPts val="0"/>
              </a:spcAft>
              <a:buFont typeface="Wingdings" panose="05000000000000000000" pitchFamily="2" charset="2"/>
              <a:buChar char="ü"/>
              <a:tabLst>
                <a:tab algn="l" pos="685800"/>
              </a:tabLst>
            </a:pPr>
            <a:endParaRPr dirty="0" sz="3600" lang="am-ET">
              <a:latin typeface="Calibri"/>
              <a:ea typeface="Calibri"/>
              <a:cs typeface="Times New Roman" panose="02020603050405020304" pitchFamily="18" charset="0"/>
            </a:endParaRPr>
          </a:p>
        </p:txBody>
      </p:sp>
    </p:spTree>
  </p:cSld>
  <p:clrMapOvr>
    <a:masterClrMapping/>
  </p:clrMapOvr>
  <p:timing/>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484" name=""/>
        <p:cNvGrpSpPr/>
        <p:nvPr/>
      </p:nvGrpSpPr>
      <p:grpSpPr>
        <a:xfrm>
          <a:off x="0" y="0"/>
          <a:ext cx="0" cy="0"/>
          <a:chOff x="0" y="0"/>
          <a:chExt cx="0" cy="0"/>
        </a:xfrm>
      </p:grpSpPr>
      <p:sp>
        <p:nvSpPr>
          <p:cNvPr id="1048895" name="Content Placeholder 2"/>
          <p:cNvSpPr>
            <a:spLocks noGrp="1"/>
          </p:cNvSpPr>
          <p:nvPr>
            <p:ph idx="1"/>
          </p:nvPr>
        </p:nvSpPr>
        <p:spPr>
          <a:xfrm>
            <a:off x="14068" y="152400"/>
            <a:ext cx="8991600" cy="6553200"/>
          </a:xfrm>
        </p:spPr>
        <p:txBody>
          <a:bodyPr>
            <a:normAutofit fontScale="92500"/>
          </a:bodyPr>
          <a:p>
            <a:pPr indent="0" marL="0">
              <a:buNone/>
            </a:pPr>
            <a:r>
              <a:rPr b="1" dirty="0" lang="en-GB">
                <a:latin typeface="Times New Roman" pitchFamily="18" charset="0"/>
                <a:cs typeface="Times New Roman" pitchFamily="18" charset="0"/>
              </a:rPr>
              <a:t>Self-awareness –</a:t>
            </a:r>
            <a:r>
              <a:rPr dirty="0" lang="en-GB">
                <a:latin typeface="Times New Roman" pitchFamily="18" charset="0"/>
                <a:cs typeface="Times New Roman" pitchFamily="18" charset="0"/>
              </a:rPr>
              <a:t>knowledge and understanding of one‘s strengthens and weaknesses. </a:t>
            </a:r>
            <a:endParaRPr dirty="0" lang="en-GB" smtClean="0">
              <a:latin typeface="Times New Roman" pitchFamily="18" charset="0"/>
              <a:cs typeface="Times New Roman" pitchFamily="18" charset="0"/>
            </a:endParaRPr>
          </a:p>
          <a:p>
            <a:pPr>
              <a:buFont typeface="Wingdings" pitchFamily="2" charset="2"/>
              <a:buChar char="ü"/>
            </a:pPr>
            <a:r>
              <a:rPr dirty="0" lang="en-GB" smtClean="0">
                <a:latin typeface="Times New Roman" pitchFamily="18" charset="0"/>
                <a:cs typeface="Times New Roman" pitchFamily="18" charset="0"/>
              </a:rPr>
              <a:t>Self-awareness </a:t>
            </a:r>
            <a:r>
              <a:rPr dirty="0" lang="en-GB">
                <a:latin typeface="Times New Roman" pitchFamily="18" charset="0"/>
                <a:cs typeface="Times New Roman" pitchFamily="18" charset="0"/>
              </a:rPr>
              <a:t>involves monitoring our inner worlds, thoughts, emotions, and beliefs. </a:t>
            </a:r>
            <a:endParaRPr dirty="0" lang="en-GB" smtClean="0">
              <a:latin typeface="Times New Roman" pitchFamily="18" charset="0"/>
              <a:cs typeface="Times New Roman" pitchFamily="18" charset="0"/>
            </a:endParaRPr>
          </a:p>
          <a:p>
            <a:pPr>
              <a:buFont typeface="Wingdings" pitchFamily="2" charset="2"/>
              <a:buChar char="ü"/>
            </a:pPr>
            <a:r>
              <a:rPr dirty="0" lang="en-GB">
                <a:latin typeface="Times New Roman" pitchFamily="18" charset="0"/>
                <a:cs typeface="Times New Roman" pitchFamily="18" charset="0"/>
              </a:rPr>
              <a:t>It is important, because it is a major mechanism influencing personal development</a:t>
            </a:r>
            <a:r>
              <a:rPr dirty="0" lang="en-GB" smtClean="0">
                <a:latin typeface="Times New Roman" pitchFamily="18" charset="0"/>
                <a:cs typeface="Times New Roman" pitchFamily="18" charset="0"/>
              </a:rPr>
              <a:t>.</a:t>
            </a:r>
          </a:p>
          <a:p>
            <a:pPr indent="0" marL="0">
              <a:buNone/>
            </a:pPr>
            <a:r>
              <a:rPr b="1" dirty="0" lang="en-GB">
                <a:latin typeface="Times New Roman" pitchFamily="18" charset="0"/>
                <a:cs typeface="Times New Roman" pitchFamily="18" charset="0"/>
              </a:rPr>
              <a:t>Self-esteem - </a:t>
            </a:r>
            <a:r>
              <a:rPr dirty="0" lang="en-GB">
                <a:latin typeface="Times New Roman" pitchFamily="18" charset="0"/>
                <a:cs typeface="Times New Roman" pitchFamily="18" charset="0"/>
              </a:rPr>
              <a:t>the degree to which we </a:t>
            </a:r>
            <a:r>
              <a:rPr dirty="0" lang="en-GB">
                <a:solidFill>
                  <a:srgbClr val="FF0000"/>
                </a:solidFill>
                <a:latin typeface="Times New Roman" pitchFamily="18" charset="0"/>
                <a:cs typeface="Times New Roman" pitchFamily="18" charset="0"/>
              </a:rPr>
              <a:t>perceive</a:t>
            </a:r>
            <a:r>
              <a:rPr dirty="0" lang="en-GB">
                <a:latin typeface="Times New Roman" pitchFamily="18" charset="0"/>
                <a:cs typeface="Times New Roman" pitchFamily="18" charset="0"/>
              </a:rPr>
              <a:t> ourselves positively or negatively; </a:t>
            </a:r>
            <a:r>
              <a:rPr dirty="0" lang="en-GB">
                <a:solidFill>
                  <a:srgbClr val="7030A0"/>
                </a:solidFill>
                <a:latin typeface="Times New Roman" pitchFamily="18" charset="0"/>
                <a:cs typeface="Times New Roman" pitchFamily="18" charset="0"/>
              </a:rPr>
              <a:t>our overall attitude toward ourselves</a:t>
            </a:r>
            <a:r>
              <a:rPr dirty="0" lang="en-GB">
                <a:latin typeface="Times New Roman" pitchFamily="18" charset="0"/>
                <a:cs typeface="Times New Roman" pitchFamily="18" charset="0"/>
              </a:rPr>
              <a:t>, which can be measured explicitly or implicitly. </a:t>
            </a:r>
            <a:endParaRPr dirty="0" lang="en-GB" smtClean="0">
              <a:latin typeface="Times New Roman" pitchFamily="18" charset="0"/>
              <a:cs typeface="Times New Roman" pitchFamily="18" charset="0"/>
            </a:endParaRPr>
          </a:p>
          <a:p>
            <a:pPr indent="0" marL="0">
              <a:buNone/>
            </a:pPr>
            <a:r>
              <a:rPr b="1" dirty="0" lang="en-GB">
                <a:latin typeface="Times New Roman" pitchFamily="18" charset="0"/>
                <a:cs typeface="Times New Roman" pitchFamily="18" charset="0"/>
              </a:rPr>
              <a:t>Decision-making</a:t>
            </a:r>
            <a:r>
              <a:rPr dirty="0" lang="en-GB">
                <a:latin typeface="Times New Roman" pitchFamily="18" charset="0"/>
                <a:cs typeface="Times New Roman" pitchFamily="18" charset="0"/>
              </a:rPr>
              <a:t> - Processes involved in combining and integrating available information to choose, implement and evaluate one out of several possible courses of actions. </a:t>
            </a:r>
          </a:p>
        </p:txBody>
      </p:sp>
    </p:spTree>
  </p:cSld>
  <p:clrMapOvr>
    <a:masterClrMapping/>
  </p:clrMapOvr>
  <p:timing/>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485" name=""/>
        <p:cNvGrpSpPr/>
        <p:nvPr/>
      </p:nvGrpSpPr>
      <p:grpSpPr>
        <a:xfrm>
          <a:off x="0" y="0"/>
          <a:ext cx="0" cy="0"/>
          <a:chOff x="0" y="0"/>
          <a:chExt cx="0" cy="0"/>
        </a:xfrm>
      </p:grpSpPr>
      <p:sp>
        <p:nvSpPr>
          <p:cNvPr id="1048896" name="Content Placeholder 2"/>
          <p:cNvSpPr>
            <a:spLocks noGrp="1"/>
          </p:cNvSpPr>
          <p:nvPr>
            <p:ph idx="1"/>
          </p:nvPr>
        </p:nvSpPr>
        <p:spPr>
          <a:xfrm>
            <a:off x="152400" y="152400"/>
            <a:ext cx="8839200" cy="6553200"/>
          </a:xfrm>
        </p:spPr>
        <p:txBody>
          <a:bodyPr>
            <a:normAutofit lnSpcReduction="10000"/>
          </a:bodyPr>
          <a:p>
            <a:pPr indent="0" marL="0">
              <a:buNone/>
            </a:pPr>
            <a:r>
              <a:rPr b="1" dirty="0" lang="en-GB">
                <a:latin typeface="Times New Roman" pitchFamily="18" charset="0"/>
                <a:cs typeface="Times New Roman" pitchFamily="18" charset="0"/>
              </a:rPr>
              <a:t>Interpersonal relationships </a:t>
            </a:r>
            <a:r>
              <a:rPr dirty="0" lang="en-GB">
                <a:latin typeface="Times New Roman" pitchFamily="18" charset="0"/>
                <a:cs typeface="Times New Roman" pitchFamily="18" charset="0"/>
              </a:rPr>
              <a:t>– the relationships a person have with others persons</a:t>
            </a:r>
            <a:r>
              <a:rPr dirty="0" lang="en-GB" smtClean="0">
                <a:latin typeface="Times New Roman" pitchFamily="18" charset="0"/>
                <a:cs typeface="Times New Roman" pitchFamily="18" charset="0"/>
              </a:rPr>
              <a:t>.</a:t>
            </a:r>
          </a:p>
          <a:p>
            <a:pPr indent="0" marL="0">
              <a:buNone/>
            </a:pPr>
            <a:r>
              <a:rPr b="1" dirty="0" lang="en-GB">
                <a:latin typeface="Times New Roman" pitchFamily="18" charset="0"/>
                <a:cs typeface="Times New Roman" pitchFamily="18" charset="0"/>
              </a:rPr>
              <a:t>Reflective communication - </a:t>
            </a:r>
            <a:r>
              <a:rPr dirty="0" lang="en-GB">
                <a:latin typeface="Times New Roman" pitchFamily="18" charset="0"/>
                <a:cs typeface="Times New Roman" pitchFamily="18" charset="0"/>
              </a:rPr>
              <a:t>attending communications with thoughtful and due attention to reflect on one‘s own thinking, </a:t>
            </a:r>
            <a:r>
              <a:rPr dirty="0" lang="en-GB" smtClean="0">
                <a:latin typeface="Times New Roman" pitchFamily="18" charset="0"/>
                <a:cs typeface="Times New Roman" pitchFamily="18" charset="0"/>
              </a:rPr>
              <a:t>behaviours </a:t>
            </a:r>
            <a:r>
              <a:rPr dirty="0" lang="en-GB">
                <a:latin typeface="Times New Roman" pitchFamily="18" charset="0"/>
                <a:cs typeface="Times New Roman" pitchFamily="18" charset="0"/>
              </a:rPr>
              <a:t>and interaction with others.  </a:t>
            </a:r>
            <a:endParaRPr dirty="0" lang="en-GB" smtClean="0">
              <a:latin typeface="Times New Roman" pitchFamily="18" charset="0"/>
              <a:cs typeface="Times New Roman" pitchFamily="18" charset="0"/>
            </a:endParaRPr>
          </a:p>
          <a:p>
            <a:pPr indent="0" marL="0">
              <a:buNone/>
            </a:pPr>
            <a:r>
              <a:rPr b="1" dirty="0" lang="en-GB">
                <a:latin typeface="Times New Roman" pitchFamily="18" charset="0"/>
                <a:cs typeface="Times New Roman" pitchFamily="18" charset="0"/>
              </a:rPr>
              <a:t>Peer pressure resistance </a:t>
            </a:r>
            <a:r>
              <a:rPr dirty="0" lang="en-GB">
                <a:latin typeface="Times New Roman" pitchFamily="18" charset="0"/>
                <a:cs typeface="Times New Roman" pitchFamily="18" charset="0"/>
              </a:rPr>
              <a:t>– individual‘s abilities and skills to confront negative influences from his/her group members</a:t>
            </a:r>
            <a:r>
              <a:rPr dirty="0" lang="en-GB" smtClean="0">
                <a:latin typeface="Times New Roman" pitchFamily="18" charset="0"/>
                <a:cs typeface="Times New Roman" pitchFamily="18" charset="0"/>
              </a:rPr>
              <a:t>.</a:t>
            </a:r>
          </a:p>
          <a:p>
            <a:pPr indent="0" marL="0">
              <a:buNone/>
            </a:pPr>
            <a:r>
              <a:rPr b="1" dirty="0" lang="en-GB">
                <a:latin typeface="Times New Roman" pitchFamily="18" charset="0"/>
                <a:cs typeface="Times New Roman" pitchFamily="18" charset="0"/>
              </a:rPr>
              <a:t>Knowing rights and duties </a:t>
            </a:r>
            <a:r>
              <a:rPr dirty="0" lang="en-GB">
                <a:latin typeface="Times New Roman" pitchFamily="18" charset="0"/>
                <a:cs typeface="Times New Roman" pitchFamily="18" charset="0"/>
              </a:rPr>
              <a:t>– One‘s knowledge and understanding of rights and duties of individuals, groups, institutions and nations allowed to do or not to do by law and/or a culture.</a:t>
            </a:r>
          </a:p>
        </p:txBody>
      </p:sp>
    </p:spTree>
  </p:cSld>
  <p:clrMapOvr>
    <a:masterClrMapping/>
  </p:clrMapOvr>
  <p:timing/>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486" name=""/>
        <p:cNvGrpSpPr/>
        <p:nvPr/>
      </p:nvGrpSpPr>
      <p:grpSpPr>
        <a:xfrm>
          <a:off x="0" y="0"/>
          <a:ext cx="0" cy="0"/>
          <a:chOff x="0" y="0"/>
          <a:chExt cx="0" cy="0"/>
        </a:xfrm>
      </p:grpSpPr>
      <p:sp>
        <p:nvSpPr>
          <p:cNvPr id="1048897" name="Content Placeholder 2"/>
          <p:cNvSpPr>
            <a:spLocks noGrp="1"/>
          </p:cNvSpPr>
          <p:nvPr>
            <p:ph idx="1"/>
          </p:nvPr>
        </p:nvSpPr>
        <p:spPr>
          <a:xfrm>
            <a:off x="152400" y="152400"/>
            <a:ext cx="8915400" cy="6553200"/>
          </a:xfrm>
        </p:spPr>
        <p:txBody>
          <a:bodyPr/>
          <a:p>
            <a:pPr indent="0" marL="0">
              <a:buNone/>
            </a:pPr>
            <a:r>
              <a:rPr b="1" dirty="0" lang="en-GB">
                <a:latin typeface="Times New Roman" pitchFamily="18" charset="0"/>
                <a:cs typeface="Times New Roman" pitchFamily="18" charset="0"/>
              </a:rPr>
              <a:t>Problem </a:t>
            </a:r>
            <a:r>
              <a:rPr b="1" dirty="0" lang="en-GB" smtClean="0">
                <a:latin typeface="Times New Roman" pitchFamily="18" charset="0"/>
                <a:cs typeface="Times New Roman" pitchFamily="18" charset="0"/>
              </a:rPr>
              <a:t>solving-</a:t>
            </a:r>
            <a:r>
              <a:rPr dirty="0" lang="en-GB" smtClean="0">
                <a:latin typeface="Times New Roman" pitchFamily="18" charset="0"/>
                <a:cs typeface="Times New Roman" pitchFamily="18" charset="0"/>
              </a:rPr>
              <a:t>the </a:t>
            </a:r>
            <a:r>
              <a:rPr dirty="0" lang="en-GB">
                <a:latin typeface="Times New Roman" pitchFamily="18" charset="0"/>
                <a:cs typeface="Times New Roman" pitchFamily="18" charset="0"/>
              </a:rPr>
              <a:t>process of identifying a discrepancy between an actual and desired state of affairs, difficulties, obstacles and complex issues and then taking action to resolve the deficiency or take advantage of the  opportunity</a:t>
            </a:r>
          </a:p>
        </p:txBody>
      </p:sp>
    </p:spTree>
  </p:cSld>
  <p:clrMapOvr>
    <a:masterClrMapping/>
  </p:clrMapOvr>
  <p:timing/>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487" name=""/>
        <p:cNvGrpSpPr/>
        <p:nvPr/>
      </p:nvGrpSpPr>
      <p:grpSpPr>
        <a:xfrm>
          <a:off x="0" y="0"/>
          <a:ext cx="0" cy="0"/>
          <a:chOff x="0" y="0"/>
          <a:chExt cx="0" cy="0"/>
        </a:xfrm>
      </p:grpSpPr>
      <p:sp>
        <p:nvSpPr>
          <p:cNvPr id="1048898" name="Title 1"/>
          <p:cNvSpPr>
            <a:spLocks noGrp="1"/>
          </p:cNvSpPr>
          <p:nvPr>
            <p:ph type="title"/>
          </p:nvPr>
        </p:nvSpPr>
        <p:spPr>
          <a:xfrm>
            <a:off x="76200" y="0"/>
            <a:ext cx="8991600" cy="838200"/>
          </a:xfrm>
        </p:spPr>
        <p:txBody>
          <a:bodyPr>
            <a:normAutofit/>
          </a:bodyPr>
          <a:p>
            <a:r>
              <a:rPr dirty="0" lang="en-GB" smtClean="0">
                <a:solidFill>
                  <a:srgbClr val="FF0000"/>
                </a:solidFill>
                <a:latin typeface="Times New Roman" pitchFamily="18" charset="0"/>
                <a:cs typeface="Times New Roman" pitchFamily="18" charset="0"/>
              </a:rPr>
              <a:t>Goals of life skills </a:t>
            </a:r>
            <a:endParaRPr dirty="0" lang="en-GB">
              <a:solidFill>
                <a:srgbClr val="FF0000"/>
              </a:solidFill>
              <a:latin typeface="Times New Roman" pitchFamily="18" charset="0"/>
              <a:cs typeface="Times New Roman" pitchFamily="18" charset="0"/>
            </a:endParaRPr>
          </a:p>
        </p:txBody>
      </p:sp>
      <p:sp>
        <p:nvSpPr>
          <p:cNvPr id="1048899" name="Content Placeholder 2"/>
          <p:cNvSpPr>
            <a:spLocks noGrp="1"/>
          </p:cNvSpPr>
          <p:nvPr>
            <p:ph idx="1"/>
          </p:nvPr>
        </p:nvSpPr>
        <p:spPr>
          <a:xfrm>
            <a:off x="76200" y="838200"/>
            <a:ext cx="8915400" cy="5867400"/>
          </a:xfrm>
        </p:spPr>
        <p:txBody>
          <a:bodyPr>
            <a:normAutofit lnSpcReduction="10000"/>
          </a:bodyPr>
          <a:p>
            <a:r>
              <a:rPr dirty="0" lang="en-GB">
                <a:latin typeface="Times New Roman" pitchFamily="18" charset="0"/>
                <a:cs typeface="Times New Roman" pitchFamily="18" charset="0"/>
              </a:rPr>
              <a:t>The goal of knowing and applying life skills is </a:t>
            </a:r>
            <a:r>
              <a:rPr dirty="0" lang="en-GB">
                <a:solidFill>
                  <a:srgbClr val="FF0000"/>
                </a:solidFill>
                <a:latin typeface="Times New Roman" pitchFamily="18" charset="0"/>
                <a:cs typeface="Times New Roman" pitchFamily="18" charset="0"/>
              </a:rPr>
              <a:t>to lead a smooth and successful life at home, work place and in social relationship</a:t>
            </a:r>
            <a:r>
              <a:rPr dirty="0" lang="en-GB" smtClean="0">
                <a:solidFill>
                  <a:srgbClr val="FF0000"/>
                </a:solidFill>
                <a:latin typeface="Times New Roman" pitchFamily="18" charset="0"/>
                <a:cs typeface="Times New Roman" pitchFamily="18" charset="0"/>
              </a:rPr>
              <a:t>.</a:t>
            </a:r>
          </a:p>
          <a:p>
            <a:r>
              <a:rPr dirty="0" lang="en-GB">
                <a:latin typeface="Times New Roman" pitchFamily="18" charset="0"/>
                <a:cs typeface="Times New Roman" pitchFamily="18" charset="0"/>
              </a:rPr>
              <a:t>These skills help us live in harmony with ourselves and others around us, select the goods from the bad, choose gold from soil, simplify life that is full of troubles otherwise etc. </a:t>
            </a:r>
            <a:endParaRPr dirty="0" lang="en-GB" smtClean="0">
              <a:latin typeface="Times New Roman" pitchFamily="18" charset="0"/>
              <a:cs typeface="Times New Roman" pitchFamily="18" charset="0"/>
            </a:endParaRPr>
          </a:p>
          <a:p>
            <a:r>
              <a:rPr dirty="0" lang="en-GB">
                <a:latin typeface="Times New Roman" pitchFamily="18" charset="0"/>
                <a:cs typeface="Times New Roman" pitchFamily="18" charset="0"/>
              </a:rPr>
              <a:t>Development of life skills is, therefore, a lifelong process where one has to update his/her skills and knowledge of dealing with life events. </a:t>
            </a:r>
            <a:endParaRPr dirty="0" lang="en-GB" smtClean="0">
              <a:latin typeface="Times New Roman" pitchFamily="18" charset="0"/>
              <a:cs typeface="Times New Roman" pitchFamily="18" charset="0"/>
            </a:endParaRPr>
          </a:p>
          <a:p>
            <a:r>
              <a:rPr dirty="0" lang="en-GB">
                <a:latin typeface="Times New Roman" pitchFamily="18" charset="0"/>
                <a:cs typeface="Times New Roman" pitchFamily="18" charset="0"/>
              </a:rPr>
              <a:t>Life skills are generally applied in the context of academics, workplace and social events. </a:t>
            </a:r>
          </a:p>
        </p:txBody>
      </p:sp>
    </p:spTree>
  </p:cSld>
  <p:clrMapOvr>
    <a:masterClrMapping/>
  </p:clrMapOvr>
  <p:timing/>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488" name=""/>
        <p:cNvGrpSpPr/>
        <p:nvPr/>
      </p:nvGrpSpPr>
      <p:grpSpPr>
        <a:xfrm>
          <a:off x="0" y="0"/>
          <a:ext cx="0" cy="0"/>
          <a:chOff x="0" y="0"/>
          <a:chExt cx="0" cy="0"/>
        </a:xfrm>
      </p:grpSpPr>
      <p:sp>
        <p:nvSpPr>
          <p:cNvPr id="1048900" name="Content Placeholder 2"/>
          <p:cNvSpPr>
            <a:spLocks noGrp="1"/>
          </p:cNvSpPr>
          <p:nvPr>
            <p:ph idx="1"/>
          </p:nvPr>
        </p:nvSpPr>
        <p:spPr>
          <a:xfrm>
            <a:off x="76200" y="76200"/>
            <a:ext cx="8915400" cy="6629400"/>
          </a:xfrm>
        </p:spPr>
        <p:txBody>
          <a:bodyPr>
            <a:normAutofit fontScale="92500" lnSpcReduction="20000"/>
          </a:bodyPr>
          <a:p>
            <a:r>
              <a:rPr dirty="0" lang="en-GB">
                <a:latin typeface="Times New Roman" pitchFamily="18" charset="0"/>
                <a:cs typeface="Times New Roman" pitchFamily="18" charset="0"/>
              </a:rPr>
              <a:t>Developing life skills can produce the following effects: </a:t>
            </a:r>
            <a:endParaRPr dirty="0" lang="en-GB" smtClean="0">
              <a:latin typeface="Times New Roman" pitchFamily="18" charset="0"/>
              <a:cs typeface="Times New Roman" pitchFamily="18" charset="0"/>
            </a:endParaRPr>
          </a:p>
          <a:p>
            <a:pPr marL="989013">
              <a:buFont typeface="Wingdings" pitchFamily="2" charset="2"/>
              <a:buChar char="ü"/>
            </a:pPr>
            <a:r>
              <a:rPr dirty="0" lang="en-GB" smtClean="0">
                <a:latin typeface="Times New Roman" pitchFamily="18" charset="0"/>
                <a:cs typeface="Times New Roman" pitchFamily="18" charset="0"/>
              </a:rPr>
              <a:t>lessened </a:t>
            </a:r>
            <a:r>
              <a:rPr dirty="0" lang="en-GB">
                <a:latin typeface="Times New Roman" pitchFamily="18" charset="0"/>
                <a:cs typeface="Times New Roman" pitchFamily="18" charset="0"/>
              </a:rPr>
              <a:t>violent </a:t>
            </a:r>
            <a:r>
              <a:rPr dirty="0" lang="en-GB" smtClean="0">
                <a:latin typeface="Times New Roman" pitchFamily="18" charset="0"/>
                <a:cs typeface="Times New Roman" pitchFamily="18" charset="0"/>
              </a:rPr>
              <a:t>behaviour</a:t>
            </a:r>
          </a:p>
          <a:p>
            <a:pPr marL="989013">
              <a:buFont typeface="Wingdings" pitchFamily="2" charset="2"/>
              <a:buChar char="ü"/>
            </a:pPr>
            <a:r>
              <a:rPr dirty="0" lang="en-GB" smtClean="0">
                <a:latin typeface="Times New Roman" pitchFamily="18" charset="0"/>
                <a:cs typeface="Times New Roman" pitchFamily="18" charset="0"/>
              </a:rPr>
              <a:t>increased </a:t>
            </a:r>
            <a:r>
              <a:rPr dirty="0" lang="en-GB">
                <a:latin typeface="Times New Roman" pitchFamily="18" charset="0"/>
                <a:cs typeface="Times New Roman" pitchFamily="18" charset="0"/>
              </a:rPr>
              <a:t>pro-social </a:t>
            </a:r>
            <a:r>
              <a:rPr dirty="0" lang="en-GB" smtClean="0">
                <a:latin typeface="Times New Roman" pitchFamily="18" charset="0"/>
                <a:cs typeface="Times New Roman" pitchFamily="18" charset="0"/>
              </a:rPr>
              <a:t>behaviour </a:t>
            </a:r>
            <a:r>
              <a:rPr dirty="0" lang="en-GB">
                <a:latin typeface="Times New Roman" pitchFamily="18" charset="0"/>
                <a:cs typeface="Times New Roman" pitchFamily="18" charset="0"/>
              </a:rPr>
              <a:t>and decreased negative, self-destructive </a:t>
            </a:r>
            <a:r>
              <a:rPr dirty="0" lang="en-GB" smtClean="0">
                <a:latin typeface="Times New Roman" pitchFamily="18" charset="0"/>
                <a:cs typeface="Times New Roman" pitchFamily="18" charset="0"/>
              </a:rPr>
              <a:t>behaviour; </a:t>
            </a:r>
          </a:p>
          <a:p>
            <a:pPr marL="989013">
              <a:buFont typeface="Wingdings" pitchFamily="2" charset="2"/>
              <a:buChar char="ü"/>
            </a:pPr>
            <a:r>
              <a:rPr dirty="0" lang="en-GB" smtClean="0">
                <a:latin typeface="Times New Roman" pitchFamily="18" charset="0"/>
                <a:cs typeface="Times New Roman" pitchFamily="18" charset="0"/>
              </a:rPr>
              <a:t>Increased ability </a:t>
            </a:r>
            <a:r>
              <a:rPr dirty="0" lang="en-GB">
                <a:latin typeface="Times New Roman" pitchFamily="18" charset="0"/>
                <a:cs typeface="Times New Roman" pitchFamily="18" charset="0"/>
              </a:rPr>
              <a:t>to plan ahead and choose effective solutions to problems; </a:t>
            </a:r>
            <a:endParaRPr dirty="0" lang="en-GB" smtClean="0">
              <a:latin typeface="Times New Roman" pitchFamily="18" charset="0"/>
              <a:cs typeface="Times New Roman" pitchFamily="18" charset="0"/>
            </a:endParaRPr>
          </a:p>
          <a:p>
            <a:pPr marL="989013">
              <a:buFont typeface="Wingdings" pitchFamily="2" charset="2"/>
              <a:buChar char="ü"/>
            </a:pPr>
            <a:r>
              <a:rPr dirty="0" lang="en-GB" smtClean="0">
                <a:latin typeface="Times New Roman" pitchFamily="18" charset="0"/>
                <a:cs typeface="Times New Roman" pitchFamily="18" charset="0"/>
              </a:rPr>
              <a:t>improved </a:t>
            </a:r>
            <a:r>
              <a:rPr dirty="0" lang="en-GB">
                <a:latin typeface="Times New Roman" pitchFamily="18" charset="0"/>
                <a:cs typeface="Times New Roman" pitchFamily="18" charset="0"/>
              </a:rPr>
              <a:t>self-image, self-awareness, social and emotional adjustment; </a:t>
            </a:r>
            <a:endParaRPr dirty="0" lang="en-GB" smtClean="0">
              <a:latin typeface="Times New Roman" pitchFamily="18" charset="0"/>
              <a:cs typeface="Times New Roman" pitchFamily="18" charset="0"/>
            </a:endParaRPr>
          </a:p>
          <a:p>
            <a:pPr marL="989013">
              <a:buFont typeface="Wingdings" pitchFamily="2" charset="2"/>
              <a:buChar char="ü"/>
            </a:pPr>
            <a:r>
              <a:rPr dirty="0" lang="en-GB" smtClean="0">
                <a:latin typeface="Times New Roman" pitchFamily="18" charset="0"/>
                <a:cs typeface="Times New Roman" pitchFamily="18" charset="0"/>
              </a:rPr>
              <a:t>increased </a:t>
            </a:r>
            <a:r>
              <a:rPr dirty="0" lang="en-GB">
                <a:latin typeface="Times New Roman" pitchFamily="18" charset="0"/>
                <a:cs typeface="Times New Roman" pitchFamily="18" charset="0"/>
              </a:rPr>
              <a:t>acquisition of knowledge; </a:t>
            </a:r>
            <a:endParaRPr dirty="0" lang="en-GB" smtClean="0">
              <a:latin typeface="Times New Roman" pitchFamily="18" charset="0"/>
              <a:cs typeface="Times New Roman" pitchFamily="18" charset="0"/>
            </a:endParaRPr>
          </a:p>
          <a:p>
            <a:pPr marL="989013">
              <a:buFont typeface="Wingdings" pitchFamily="2" charset="2"/>
              <a:buChar char="ü"/>
            </a:pPr>
            <a:r>
              <a:rPr dirty="0" lang="en-GB" smtClean="0">
                <a:latin typeface="Times New Roman" pitchFamily="18" charset="0"/>
                <a:cs typeface="Times New Roman" pitchFamily="18" charset="0"/>
              </a:rPr>
              <a:t>improved </a:t>
            </a:r>
            <a:r>
              <a:rPr dirty="0" lang="en-GB">
                <a:latin typeface="Times New Roman" pitchFamily="18" charset="0"/>
                <a:cs typeface="Times New Roman" pitchFamily="18" charset="0"/>
              </a:rPr>
              <a:t>classroom </a:t>
            </a:r>
            <a:r>
              <a:rPr dirty="0" lang="en-GB" smtClean="0">
                <a:latin typeface="Times New Roman" pitchFamily="18" charset="0"/>
                <a:cs typeface="Times New Roman" pitchFamily="18" charset="0"/>
              </a:rPr>
              <a:t>behaviour; </a:t>
            </a:r>
          </a:p>
          <a:p>
            <a:pPr marL="989013">
              <a:buFont typeface="Wingdings" pitchFamily="2" charset="2"/>
              <a:buChar char="ü"/>
            </a:pPr>
            <a:r>
              <a:rPr dirty="0" lang="en-GB" smtClean="0">
                <a:latin typeface="Times New Roman" pitchFamily="18" charset="0"/>
                <a:cs typeface="Times New Roman" pitchFamily="18" charset="0"/>
              </a:rPr>
              <a:t>gains </a:t>
            </a:r>
            <a:r>
              <a:rPr dirty="0" lang="en-GB">
                <a:latin typeface="Times New Roman" pitchFamily="18" charset="0"/>
                <a:cs typeface="Times New Roman" pitchFamily="18" charset="0"/>
              </a:rPr>
              <a:t>in self- control and handling of interpersonal problems and coping with anxiety; and </a:t>
            </a:r>
            <a:endParaRPr dirty="0" lang="en-GB" smtClean="0">
              <a:latin typeface="Times New Roman" pitchFamily="18" charset="0"/>
              <a:cs typeface="Times New Roman" pitchFamily="18" charset="0"/>
            </a:endParaRPr>
          </a:p>
          <a:p>
            <a:pPr marL="989013">
              <a:buFont typeface="Wingdings" pitchFamily="2" charset="2"/>
              <a:buChar char="ü"/>
            </a:pPr>
            <a:r>
              <a:rPr dirty="0" lang="en-GB" smtClean="0">
                <a:latin typeface="Times New Roman" pitchFamily="18" charset="0"/>
                <a:cs typeface="Times New Roman" pitchFamily="18" charset="0"/>
              </a:rPr>
              <a:t>improved </a:t>
            </a:r>
            <a:r>
              <a:rPr dirty="0" lang="en-GB">
                <a:latin typeface="Times New Roman" pitchFamily="18" charset="0"/>
                <a:cs typeface="Times New Roman" pitchFamily="18" charset="0"/>
              </a:rPr>
              <a:t>constructive conflict resolution with peers, impulse control and popularity. </a:t>
            </a:r>
          </a:p>
        </p:txBody>
      </p:sp>
    </p:spTree>
  </p:cSld>
  <p:clrMapOvr>
    <a:masterClrMapping/>
  </p:clrMapOvr>
  <p:timing/>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489" name=""/>
        <p:cNvGrpSpPr/>
        <p:nvPr/>
      </p:nvGrpSpPr>
      <p:grpSpPr>
        <a:xfrm>
          <a:off x="0" y="0"/>
          <a:ext cx="0" cy="0"/>
          <a:chOff x="0" y="0"/>
          <a:chExt cx="0" cy="0"/>
        </a:xfrm>
      </p:grpSpPr>
      <p:sp>
        <p:nvSpPr>
          <p:cNvPr id="1048901" name="Title 1"/>
          <p:cNvSpPr>
            <a:spLocks noGrp="1"/>
          </p:cNvSpPr>
          <p:nvPr>
            <p:ph type="title"/>
          </p:nvPr>
        </p:nvSpPr>
        <p:spPr>
          <a:xfrm>
            <a:off x="76200" y="76200"/>
            <a:ext cx="8991600" cy="1341438"/>
          </a:xfrm>
        </p:spPr>
        <p:txBody>
          <a:bodyPr>
            <a:noAutofit/>
          </a:bodyPr>
          <a:p>
            <a:r>
              <a:rPr dirty="0" sz="2800" lang="en-GB">
                <a:solidFill>
                  <a:srgbClr val="FF0000"/>
                </a:solidFill>
                <a:latin typeface="Times New Roman" pitchFamily="18" charset="0"/>
                <a:cs typeface="Times New Roman" pitchFamily="18" charset="0"/>
              </a:rPr>
              <a:t>CHAPTER NINE</a:t>
            </a:r>
            <a:br>
              <a:rPr dirty="0" sz="2800" lang="en-GB">
                <a:solidFill>
                  <a:srgbClr val="FF0000"/>
                </a:solidFill>
                <a:latin typeface="Times New Roman" pitchFamily="18" charset="0"/>
                <a:cs typeface="Times New Roman" pitchFamily="18" charset="0"/>
              </a:rPr>
            </a:br>
            <a:r>
              <a:rPr dirty="0" sz="2800" lang="en-GB">
                <a:solidFill>
                  <a:srgbClr val="FF0000"/>
                </a:solidFill>
                <a:latin typeface="Times New Roman" pitchFamily="18" charset="0"/>
                <a:cs typeface="Times New Roman" pitchFamily="18" charset="0"/>
              </a:rPr>
              <a:t>INTRA-PERSONAL AND INTERPERSONAL SKILLS  </a:t>
            </a:r>
          </a:p>
        </p:txBody>
      </p:sp>
      <p:sp>
        <p:nvSpPr>
          <p:cNvPr id="1048902" name="Content Placeholder 2"/>
          <p:cNvSpPr>
            <a:spLocks noGrp="1"/>
          </p:cNvSpPr>
          <p:nvPr>
            <p:ph idx="1"/>
          </p:nvPr>
        </p:nvSpPr>
        <p:spPr>
          <a:xfrm>
            <a:off x="76200" y="1600200"/>
            <a:ext cx="8991600" cy="5105400"/>
          </a:xfrm>
        </p:spPr>
        <p:txBody>
          <a:bodyPr>
            <a:normAutofit fontScale="92500" lnSpcReduction="10000"/>
          </a:bodyPr>
          <a:p>
            <a:pPr indent="0" marL="0">
              <a:buNone/>
            </a:pPr>
            <a:r>
              <a:rPr dirty="0" lang="en-GB">
                <a:solidFill>
                  <a:srgbClr val="00B0F0"/>
                </a:solidFill>
                <a:latin typeface="Times New Roman" pitchFamily="18" charset="0"/>
                <a:cs typeface="Times New Roman" pitchFamily="18" charset="0"/>
              </a:rPr>
              <a:t>At the end of the chapter, you are expected to: </a:t>
            </a:r>
            <a:endParaRPr dirty="0" lang="en-GB" smtClean="0">
              <a:solidFill>
                <a:srgbClr val="00B0F0"/>
              </a:solidFill>
              <a:latin typeface="Times New Roman" pitchFamily="18" charset="0"/>
              <a:cs typeface="Times New Roman" pitchFamily="18" charset="0"/>
            </a:endParaRPr>
          </a:p>
          <a:p>
            <a:pPr>
              <a:buFont typeface="Wingdings" pitchFamily="2" charset="2"/>
              <a:buChar char="ü"/>
            </a:pPr>
            <a:r>
              <a:rPr dirty="0" lang="en-GB" smtClean="0">
                <a:latin typeface="Times New Roman" pitchFamily="18" charset="0"/>
                <a:cs typeface="Times New Roman" pitchFamily="18" charset="0"/>
              </a:rPr>
              <a:t>Define </a:t>
            </a:r>
            <a:r>
              <a:rPr dirty="0" lang="en-GB">
                <a:latin typeface="Times New Roman" pitchFamily="18" charset="0"/>
                <a:cs typeface="Times New Roman" pitchFamily="18" charset="0"/>
              </a:rPr>
              <a:t>self-concept, self-awareness, self-esteem, and self-confidence and illustrate with real life </a:t>
            </a:r>
            <a:r>
              <a:rPr dirty="0" lang="en-GB" smtClean="0">
                <a:latin typeface="Times New Roman" pitchFamily="18" charset="0"/>
                <a:cs typeface="Times New Roman" pitchFamily="18" charset="0"/>
              </a:rPr>
              <a:t>examples</a:t>
            </a:r>
          </a:p>
          <a:p>
            <a:pPr>
              <a:buFont typeface="Wingdings" pitchFamily="2" charset="2"/>
              <a:buChar char="ü"/>
            </a:pPr>
            <a:r>
              <a:rPr dirty="0" lang="en-GB" smtClean="0">
                <a:latin typeface="Times New Roman" pitchFamily="18" charset="0"/>
                <a:cs typeface="Times New Roman" pitchFamily="18" charset="0"/>
              </a:rPr>
              <a:t>Describe </a:t>
            </a:r>
            <a:r>
              <a:rPr dirty="0" lang="en-GB">
                <a:latin typeface="Times New Roman" pitchFamily="18" charset="0"/>
                <a:cs typeface="Times New Roman" pitchFamily="18" charset="0"/>
              </a:rPr>
              <a:t>features of emotional intelligence and anger management and demonstrate with examples from your experience;   </a:t>
            </a:r>
          </a:p>
          <a:p>
            <a:pPr>
              <a:buFont typeface="Wingdings" pitchFamily="2" charset="2"/>
              <a:buChar char="ü"/>
            </a:pPr>
            <a:r>
              <a:rPr dirty="0" lang="en-GB" smtClean="0">
                <a:latin typeface="Times New Roman" pitchFamily="18" charset="0"/>
                <a:cs typeface="Times New Roman" pitchFamily="18" charset="0"/>
              </a:rPr>
              <a:t>Explain </a:t>
            </a:r>
            <a:r>
              <a:rPr dirty="0" lang="en-GB">
                <a:latin typeface="Times New Roman" pitchFamily="18" charset="0"/>
                <a:cs typeface="Times New Roman" pitchFamily="18" charset="0"/>
              </a:rPr>
              <a:t>resilience and coping with stress by taking different stressors as an example;  </a:t>
            </a:r>
          </a:p>
          <a:p>
            <a:pPr>
              <a:buFont typeface="Wingdings" pitchFamily="2" charset="2"/>
              <a:buChar char="ü"/>
            </a:pPr>
            <a:r>
              <a:rPr dirty="0" lang="en-GB" smtClean="0">
                <a:latin typeface="Times New Roman" pitchFamily="18" charset="0"/>
                <a:cs typeface="Times New Roman" pitchFamily="18" charset="0"/>
              </a:rPr>
              <a:t>Explain </a:t>
            </a:r>
            <a:r>
              <a:rPr dirty="0" lang="en-GB">
                <a:latin typeface="Times New Roman" pitchFamily="18" charset="0"/>
                <a:cs typeface="Times New Roman" pitchFamily="18" charset="0"/>
              </a:rPr>
              <a:t>critical and creative thinking, problem solving and decision making by taking hypothetical/real life stories </a:t>
            </a:r>
          </a:p>
        </p:txBody>
      </p:sp>
    </p:spTree>
  </p:cSld>
  <p:clrMapOvr>
    <a:masterClrMapping/>
  </p:clrMapOvr>
  <p:timing/>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490" name=""/>
        <p:cNvGrpSpPr/>
        <p:nvPr/>
      </p:nvGrpSpPr>
      <p:grpSpPr>
        <a:xfrm>
          <a:off x="0" y="0"/>
          <a:ext cx="0" cy="0"/>
          <a:chOff x="0" y="0"/>
          <a:chExt cx="0" cy="0"/>
        </a:xfrm>
      </p:grpSpPr>
      <p:sp>
        <p:nvSpPr>
          <p:cNvPr id="1048903" name="Title 1"/>
          <p:cNvSpPr>
            <a:spLocks noGrp="1"/>
          </p:cNvSpPr>
          <p:nvPr>
            <p:ph type="title"/>
          </p:nvPr>
        </p:nvSpPr>
        <p:spPr>
          <a:xfrm>
            <a:off x="76200" y="76200"/>
            <a:ext cx="8991600" cy="762000"/>
          </a:xfrm>
        </p:spPr>
        <p:txBody>
          <a:bodyPr/>
          <a:p>
            <a:r>
              <a:rPr dirty="0" lang="en-GB">
                <a:solidFill>
                  <a:srgbClr val="00B0F0"/>
                </a:solidFill>
                <a:latin typeface="Times New Roman" pitchFamily="18" charset="0"/>
                <a:cs typeface="Times New Roman" pitchFamily="18" charset="0"/>
              </a:rPr>
              <a:t>Self-Concept and Self-Awareness</a:t>
            </a:r>
          </a:p>
        </p:txBody>
      </p:sp>
      <p:sp>
        <p:nvSpPr>
          <p:cNvPr id="1048904" name="Content Placeholder 2"/>
          <p:cNvSpPr>
            <a:spLocks noGrp="1"/>
          </p:cNvSpPr>
          <p:nvPr>
            <p:ph idx="1"/>
          </p:nvPr>
        </p:nvSpPr>
        <p:spPr>
          <a:xfrm>
            <a:off x="76200" y="762000"/>
            <a:ext cx="8915400" cy="5943600"/>
          </a:xfrm>
        </p:spPr>
        <p:txBody>
          <a:bodyPr>
            <a:normAutofit lnSpcReduction="10000"/>
          </a:bodyPr>
          <a:p>
            <a:pPr indent="0" marL="0">
              <a:buNone/>
            </a:pPr>
            <a:r>
              <a:rPr dirty="0" lang="en-GB" smtClean="0">
                <a:solidFill>
                  <a:srgbClr val="00B050"/>
                </a:solidFill>
                <a:latin typeface="Times New Roman" pitchFamily="18" charset="0"/>
                <a:cs typeface="Times New Roman" pitchFamily="18" charset="0"/>
              </a:rPr>
              <a:t>A. Self-concept</a:t>
            </a:r>
          </a:p>
          <a:p>
            <a:r>
              <a:rPr dirty="0" lang="en-GB" smtClean="0">
                <a:solidFill>
                  <a:srgbClr val="7030A0"/>
                </a:solidFill>
                <a:latin typeface="Times New Roman" pitchFamily="18" charset="0"/>
                <a:cs typeface="Times New Roman" pitchFamily="18" charset="0"/>
              </a:rPr>
              <a:t>The </a:t>
            </a:r>
            <a:r>
              <a:rPr dirty="0" lang="en-GB">
                <a:solidFill>
                  <a:srgbClr val="7030A0"/>
                </a:solidFill>
                <a:latin typeface="Times New Roman" pitchFamily="18" charset="0"/>
                <a:cs typeface="Times New Roman" pitchFamily="18" charset="0"/>
              </a:rPr>
              <a:t>self is a reflexive phenomenon that develops in social interaction and is based on the social character of human </a:t>
            </a:r>
            <a:r>
              <a:rPr dirty="0" lang="en-GB" smtClean="0">
                <a:solidFill>
                  <a:srgbClr val="7030A0"/>
                </a:solidFill>
                <a:latin typeface="Times New Roman" pitchFamily="18" charset="0"/>
                <a:cs typeface="Times New Roman" pitchFamily="18" charset="0"/>
              </a:rPr>
              <a:t>language</a:t>
            </a:r>
            <a:r>
              <a:rPr dirty="0" lang="en-GB" smtClean="0">
                <a:latin typeface="Times New Roman" pitchFamily="18" charset="0"/>
                <a:cs typeface="Times New Roman" pitchFamily="18" charset="0"/>
              </a:rPr>
              <a:t>(</a:t>
            </a:r>
            <a:r>
              <a:rPr dirty="0" lang="en-GB" err="1" smtClean="0">
                <a:latin typeface="Times New Roman" pitchFamily="18" charset="0"/>
                <a:cs typeface="Times New Roman" pitchFamily="18" charset="0"/>
              </a:rPr>
              <a:t>Gecas</a:t>
            </a:r>
            <a:r>
              <a:rPr dirty="0" lang="en-GB" smtClean="0">
                <a:latin typeface="Times New Roman" pitchFamily="18" charset="0"/>
                <a:cs typeface="Times New Roman" pitchFamily="18" charset="0"/>
              </a:rPr>
              <a:t>, 1982).</a:t>
            </a:r>
          </a:p>
          <a:p>
            <a:r>
              <a:rPr dirty="0" lang="en-GB">
                <a:latin typeface="Times New Roman" pitchFamily="18" charset="0"/>
                <a:cs typeface="Times New Roman" pitchFamily="18" charset="0"/>
              </a:rPr>
              <a:t>The concept of self provides the philosophical underpinning for social-psychological inquiries into the self-concept. </a:t>
            </a:r>
            <a:endParaRPr dirty="0" lang="en-GB" smtClean="0">
              <a:latin typeface="Times New Roman" pitchFamily="18" charset="0"/>
              <a:cs typeface="Times New Roman" pitchFamily="18" charset="0"/>
            </a:endParaRPr>
          </a:p>
          <a:p>
            <a:r>
              <a:rPr dirty="0" lang="en-GB">
                <a:latin typeface="Times New Roman" pitchFamily="18" charset="0"/>
                <a:cs typeface="Times New Roman" pitchFamily="18" charset="0"/>
              </a:rPr>
              <a:t> The "self-concept," on the other hand, is a product of this reflexive activity. </a:t>
            </a:r>
            <a:endParaRPr dirty="0" lang="en-GB" smtClean="0">
              <a:latin typeface="Times New Roman" pitchFamily="18" charset="0"/>
              <a:cs typeface="Times New Roman" pitchFamily="18" charset="0"/>
            </a:endParaRPr>
          </a:p>
          <a:p>
            <a:r>
              <a:rPr dirty="0" lang="en-GB" smtClean="0">
                <a:solidFill>
                  <a:srgbClr val="FF0000"/>
                </a:solidFill>
                <a:latin typeface="Times New Roman" pitchFamily="18" charset="0"/>
                <a:cs typeface="Times New Roman" pitchFamily="18" charset="0"/>
              </a:rPr>
              <a:t>It </a:t>
            </a:r>
            <a:r>
              <a:rPr dirty="0" lang="en-GB">
                <a:solidFill>
                  <a:srgbClr val="FF0000"/>
                </a:solidFill>
                <a:latin typeface="Times New Roman" pitchFamily="18" charset="0"/>
                <a:cs typeface="Times New Roman" pitchFamily="18" charset="0"/>
              </a:rPr>
              <a:t>is the concept the individual has of himself/herself as a physical, social, and spiritual or moral being. </a:t>
            </a:r>
            <a:endParaRPr dirty="0" lang="en-GB" smtClean="0">
              <a:solidFill>
                <a:srgbClr val="FF0000"/>
              </a:solidFill>
              <a:latin typeface="Times New Roman" pitchFamily="18" charset="0"/>
              <a:cs typeface="Times New Roman" pitchFamily="18" charset="0"/>
            </a:endParaRPr>
          </a:p>
          <a:p>
            <a:endParaRPr dirty="0" lang="en-GB"/>
          </a:p>
        </p:txBody>
      </p:sp>
    </p:spTree>
  </p:cSld>
  <p:clrMapOvr>
    <a:masterClrMapping/>
  </p:clrMapOvr>
  <p:timing/>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491" name=""/>
        <p:cNvGrpSpPr/>
        <p:nvPr/>
      </p:nvGrpSpPr>
      <p:grpSpPr>
        <a:xfrm>
          <a:off x="0" y="0"/>
          <a:ext cx="0" cy="0"/>
          <a:chOff x="0" y="0"/>
          <a:chExt cx="0" cy="0"/>
        </a:xfrm>
      </p:grpSpPr>
      <p:sp>
        <p:nvSpPr>
          <p:cNvPr id="1048905" name="Content Placeholder 2"/>
          <p:cNvSpPr>
            <a:spLocks noGrp="1"/>
          </p:cNvSpPr>
          <p:nvPr>
            <p:ph idx="1"/>
          </p:nvPr>
        </p:nvSpPr>
        <p:spPr>
          <a:xfrm>
            <a:off x="76200" y="76200"/>
            <a:ext cx="8991600" cy="6629400"/>
          </a:xfrm>
        </p:spPr>
        <p:txBody>
          <a:bodyPr>
            <a:normAutofit fontScale="92500" lnSpcReduction="20000"/>
          </a:bodyPr>
          <a:p>
            <a:pPr indent="0" marL="0">
              <a:buNone/>
            </a:pPr>
            <a:r>
              <a:rPr b="1" dirty="0" lang="en-GB">
                <a:solidFill>
                  <a:srgbClr val="00B0F0"/>
                </a:solidFill>
                <a:latin typeface="Times New Roman" pitchFamily="18" charset="0"/>
                <a:cs typeface="Times New Roman" pitchFamily="18" charset="0"/>
              </a:rPr>
              <a:t>Self-concept </a:t>
            </a:r>
            <a:r>
              <a:rPr b="1" dirty="0" lang="en-GB" smtClean="0">
                <a:solidFill>
                  <a:srgbClr val="00B0F0"/>
                </a:solidFill>
                <a:latin typeface="Times New Roman" pitchFamily="18" charset="0"/>
                <a:cs typeface="Times New Roman" pitchFamily="18" charset="0"/>
              </a:rPr>
              <a:t>has </a:t>
            </a:r>
            <a:r>
              <a:rPr b="1" dirty="0" lang="en-GB">
                <a:solidFill>
                  <a:srgbClr val="00B0F0"/>
                </a:solidFill>
                <a:latin typeface="Times New Roman" pitchFamily="18" charset="0"/>
                <a:cs typeface="Times New Roman" pitchFamily="18" charset="0"/>
              </a:rPr>
              <a:t>the following important features</a:t>
            </a:r>
            <a:r>
              <a:rPr b="1" dirty="0" lang="en-GB" smtClean="0">
                <a:solidFill>
                  <a:srgbClr val="00B0F0"/>
                </a:solidFill>
                <a:latin typeface="Times New Roman" pitchFamily="18" charset="0"/>
                <a:cs typeface="Times New Roman" pitchFamily="18" charset="0"/>
              </a:rPr>
              <a:t>:</a:t>
            </a:r>
          </a:p>
          <a:p>
            <a:pPr>
              <a:buFont typeface="Wingdings" pitchFamily="2" charset="2"/>
              <a:buChar char="ü"/>
            </a:pPr>
            <a:r>
              <a:rPr dirty="0" lang="en-GB">
                <a:latin typeface="Times New Roman" pitchFamily="18" charset="0"/>
                <a:cs typeface="Times New Roman" pitchFamily="18" charset="0"/>
              </a:rPr>
              <a:t> It is the </a:t>
            </a:r>
            <a:r>
              <a:rPr dirty="0" lang="en-GB">
                <a:solidFill>
                  <a:srgbClr val="FF0000"/>
                </a:solidFill>
                <a:latin typeface="Times New Roman" pitchFamily="18" charset="0"/>
                <a:cs typeface="Times New Roman" pitchFamily="18" charset="0"/>
              </a:rPr>
              <a:t>totality of ideas </a:t>
            </a:r>
            <a:r>
              <a:rPr dirty="0" lang="en-GB">
                <a:latin typeface="Times New Roman" pitchFamily="18" charset="0"/>
                <a:cs typeface="Times New Roman" pitchFamily="18" charset="0"/>
              </a:rPr>
              <a:t>that a person holds about the self </a:t>
            </a:r>
          </a:p>
          <a:p>
            <a:pPr>
              <a:buFont typeface="Wingdings" pitchFamily="2" charset="2"/>
              <a:buChar char="ü"/>
            </a:pPr>
            <a:r>
              <a:rPr dirty="0" lang="en-GB" smtClean="0">
                <a:latin typeface="Times New Roman" pitchFamily="18" charset="0"/>
                <a:cs typeface="Times New Roman" pitchFamily="18" charset="0"/>
              </a:rPr>
              <a:t>It </a:t>
            </a:r>
            <a:r>
              <a:rPr dirty="0" lang="en-GB">
                <a:latin typeface="Times New Roman" pitchFamily="18" charset="0"/>
                <a:cs typeface="Times New Roman" pitchFamily="18" charset="0"/>
              </a:rPr>
              <a:t>includes everything the person believes to be true about himself/herself </a:t>
            </a:r>
          </a:p>
          <a:p>
            <a:pPr>
              <a:buFont typeface="Wingdings" pitchFamily="2" charset="2"/>
              <a:buChar char="ü"/>
            </a:pPr>
            <a:r>
              <a:rPr dirty="0" lang="en-GB" smtClean="0">
                <a:latin typeface="Times New Roman" pitchFamily="18" charset="0"/>
                <a:cs typeface="Times New Roman" pitchFamily="18" charset="0"/>
              </a:rPr>
              <a:t>It </a:t>
            </a:r>
            <a:r>
              <a:rPr dirty="0" lang="en-GB">
                <a:latin typeface="Times New Roman" pitchFamily="18" charset="0"/>
                <a:cs typeface="Times New Roman" pitchFamily="18" charset="0"/>
              </a:rPr>
              <a:t>is composed of </a:t>
            </a:r>
            <a:r>
              <a:rPr dirty="0" lang="en-GB">
                <a:solidFill>
                  <a:srgbClr val="FF0000"/>
                </a:solidFill>
                <a:latin typeface="Times New Roman" pitchFamily="18" charset="0"/>
                <a:cs typeface="Times New Roman" pitchFamily="18" charset="0"/>
              </a:rPr>
              <a:t>relatively permanent self-assessments</a:t>
            </a:r>
            <a:r>
              <a:rPr dirty="0" lang="en-GB">
                <a:latin typeface="Times New Roman" pitchFamily="18" charset="0"/>
                <a:cs typeface="Times New Roman" pitchFamily="18" charset="0"/>
              </a:rPr>
              <a:t> that of course changes over time with life experiences and relationships  </a:t>
            </a:r>
          </a:p>
          <a:p>
            <a:pPr>
              <a:buFont typeface="Wingdings" pitchFamily="2" charset="2"/>
              <a:buChar char="ü"/>
            </a:pPr>
            <a:r>
              <a:rPr dirty="0" lang="en-GB" smtClean="0">
                <a:latin typeface="Times New Roman" pitchFamily="18" charset="0"/>
                <a:cs typeface="Times New Roman" pitchFamily="18" charset="0"/>
              </a:rPr>
              <a:t>It </a:t>
            </a:r>
            <a:r>
              <a:rPr dirty="0" lang="en-GB">
                <a:latin typeface="Times New Roman" pitchFamily="18" charset="0"/>
                <a:cs typeface="Times New Roman" pitchFamily="18" charset="0"/>
              </a:rPr>
              <a:t>is not restricted to the present. It also includes past and future selves  </a:t>
            </a:r>
          </a:p>
          <a:p>
            <a:pPr>
              <a:buFont typeface="Wingdings" pitchFamily="2" charset="2"/>
              <a:buChar char="ü"/>
            </a:pPr>
            <a:r>
              <a:rPr dirty="0" lang="en-GB" smtClean="0">
                <a:latin typeface="Times New Roman" pitchFamily="18" charset="0"/>
                <a:cs typeface="Times New Roman" pitchFamily="18" charset="0"/>
              </a:rPr>
              <a:t>It </a:t>
            </a:r>
            <a:r>
              <a:rPr dirty="0" lang="en-GB">
                <a:latin typeface="Times New Roman" pitchFamily="18" charset="0"/>
                <a:cs typeface="Times New Roman" pitchFamily="18" charset="0"/>
              </a:rPr>
              <a:t>is a multi-dimensional construct that refers to an individual's perception of "self" in relation to a number of characteristics, such as academics, gender roles, racial identity, and many others  </a:t>
            </a:r>
          </a:p>
          <a:p>
            <a:pPr>
              <a:buFont typeface="Wingdings" pitchFamily="2" charset="2"/>
              <a:buChar char="ü"/>
            </a:pPr>
            <a:r>
              <a:rPr dirty="0" lang="en-GB" smtClean="0">
                <a:latin typeface="Times New Roman" pitchFamily="18" charset="0"/>
                <a:cs typeface="Times New Roman" pitchFamily="18" charset="0"/>
              </a:rPr>
              <a:t>It </a:t>
            </a:r>
            <a:r>
              <a:rPr dirty="0" lang="en-GB">
                <a:latin typeface="Times New Roman" pitchFamily="18" charset="0"/>
                <a:cs typeface="Times New Roman" pitchFamily="18" charset="0"/>
              </a:rPr>
              <a:t>guides our actions, motivations, expectations and goals for future </a:t>
            </a:r>
          </a:p>
        </p:txBody>
      </p:sp>
    </p:spTree>
  </p:cSld>
  <p:clrMapOvr>
    <a:masterClrMapping/>
  </p:clrMapOvr>
  <p:timing/>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492" name=""/>
        <p:cNvGrpSpPr/>
        <p:nvPr/>
      </p:nvGrpSpPr>
      <p:grpSpPr>
        <a:xfrm>
          <a:off x="0" y="0"/>
          <a:ext cx="0" cy="0"/>
          <a:chOff x="0" y="0"/>
          <a:chExt cx="0" cy="0"/>
        </a:xfrm>
      </p:grpSpPr>
      <p:sp>
        <p:nvSpPr>
          <p:cNvPr id="1048906" name="Content Placeholder 2"/>
          <p:cNvSpPr>
            <a:spLocks noGrp="1"/>
          </p:cNvSpPr>
          <p:nvPr>
            <p:ph idx="1"/>
          </p:nvPr>
        </p:nvSpPr>
        <p:spPr>
          <a:xfrm>
            <a:off x="76200" y="152400"/>
            <a:ext cx="8991600" cy="6553200"/>
          </a:xfrm>
        </p:spPr>
        <p:txBody>
          <a:bodyPr>
            <a:normAutofit fontScale="92500" lnSpcReduction="20000"/>
          </a:bodyPr>
          <a:p>
            <a:pPr indent="0" marL="0">
              <a:lnSpc>
                <a:spcPct val="120000"/>
              </a:lnSpc>
              <a:buNone/>
            </a:pPr>
            <a:r>
              <a:rPr dirty="0" lang="en-GB" smtClean="0">
                <a:solidFill>
                  <a:srgbClr val="00B0F0"/>
                </a:solidFill>
                <a:latin typeface="Times New Roman" pitchFamily="18" charset="0"/>
                <a:cs typeface="Times New Roman" pitchFamily="18" charset="0"/>
              </a:rPr>
              <a:t>B. Self-awareness</a:t>
            </a:r>
            <a:r>
              <a:rPr dirty="0" lang="en-GB" smtClean="0">
                <a:latin typeface="Times New Roman" pitchFamily="18" charset="0"/>
                <a:cs typeface="Times New Roman" pitchFamily="18" charset="0"/>
              </a:rPr>
              <a:t> </a:t>
            </a:r>
          </a:p>
          <a:p>
            <a:pPr>
              <a:lnSpc>
                <a:spcPct val="120000"/>
              </a:lnSpc>
              <a:buFont typeface="Wingdings" pitchFamily="2" charset="2"/>
              <a:buChar char="Ø"/>
            </a:pPr>
            <a:r>
              <a:rPr dirty="0" lang="en-GB">
                <a:latin typeface="Times New Roman" pitchFamily="18" charset="0"/>
                <a:cs typeface="Times New Roman" pitchFamily="18" charset="0"/>
              </a:rPr>
              <a:t>Self-awareness is having </a:t>
            </a:r>
            <a:r>
              <a:rPr dirty="0" lang="en-GB">
                <a:solidFill>
                  <a:srgbClr val="FF0000"/>
                </a:solidFill>
                <a:latin typeface="Times New Roman" pitchFamily="18" charset="0"/>
                <a:cs typeface="Times New Roman" pitchFamily="18" charset="0"/>
              </a:rPr>
              <a:t>a clear perception</a:t>
            </a:r>
            <a:r>
              <a:rPr dirty="0" lang="en-GB">
                <a:latin typeface="Times New Roman" pitchFamily="18" charset="0"/>
                <a:cs typeface="Times New Roman" pitchFamily="18" charset="0"/>
              </a:rPr>
              <a:t> of your personality, including strengths, weaknesses, thoughts, beliefs, motivation, and emotions. </a:t>
            </a:r>
            <a:endParaRPr dirty="0" lang="en-GB" smtClean="0">
              <a:latin typeface="Times New Roman" pitchFamily="18" charset="0"/>
              <a:cs typeface="Times New Roman" pitchFamily="18" charset="0"/>
            </a:endParaRPr>
          </a:p>
          <a:p>
            <a:pPr>
              <a:lnSpc>
                <a:spcPct val="120000"/>
              </a:lnSpc>
              <a:buFont typeface="Wingdings" pitchFamily="2" charset="2"/>
              <a:buChar char="Ø"/>
            </a:pPr>
            <a:r>
              <a:rPr dirty="0" lang="en-GB">
                <a:latin typeface="Times New Roman" pitchFamily="18" charset="0"/>
                <a:cs typeface="Times New Roman" pitchFamily="18" charset="0"/>
              </a:rPr>
              <a:t>It is an attribute of one‘s </a:t>
            </a:r>
            <a:r>
              <a:rPr dirty="0" lang="en-GB" smtClean="0">
                <a:latin typeface="Times New Roman" pitchFamily="18" charset="0"/>
                <a:cs typeface="Times New Roman" pitchFamily="18" charset="0"/>
              </a:rPr>
              <a:t>self-concept </a:t>
            </a:r>
            <a:r>
              <a:rPr dirty="0" lang="en-GB">
                <a:solidFill>
                  <a:srgbClr val="7030A0"/>
                </a:solidFill>
                <a:latin typeface="Times New Roman" pitchFamily="18" charset="0"/>
                <a:cs typeface="Times New Roman" pitchFamily="18" charset="0"/>
              </a:rPr>
              <a:t>that allows understanding other people‘s attitudes and responses to them</a:t>
            </a:r>
            <a:r>
              <a:rPr dirty="0" lang="en-GB">
                <a:latin typeface="Times New Roman" pitchFamily="18" charset="0"/>
                <a:cs typeface="Times New Roman" pitchFamily="18" charset="0"/>
              </a:rPr>
              <a:t>. </a:t>
            </a:r>
            <a:endParaRPr dirty="0" lang="en-GB" smtClean="0">
              <a:latin typeface="Times New Roman" pitchFamily="18" charset="0"/>
              <a:cs typeface="Times New Roman" pitchFamily="18" charset="0"/>
            </a:endParaRPr>
          </a:p>
          <a:p>
            <a:pPr>
              <a:lnSpc>
                <a:spcPct val="120000"/>
              </a:lnSpc>
              <a:buFont typeface="Wingdings" pitchFamily="2" charset="2"/>
              <a:buChar char="Ø"/>
            </a:pPr>
            <a:r>
              <a:rPr dirty="0" lang="en-GB">
                <a:latin typeface="Times New Roman" pitchFamily="18" charset="0"/>
                <a:cs typeface="Times New Roman" pitchFamily="18" charset="0"/>
              </a:rPr>
              <a:t>High self-awareness is a solid predictor of good success in life, perhaps because a self-aware person knows when an opportunity is a good fit for them and how to make an appropriate enterprise work well</a:t>
            </a:r>
            <a:r>
              <a:rPr dirty="0" lang="en-GB" smtClean="0">
                <a:latin typeface="Times New Roman" pitchFamily="18" charset="0"/>
                <a:cs typeface="Times New Roman" pitchFamily="18" charset="0"/>
              </a:rPr>
              <a:t>.</a:t>
            </a:r>
          </a:p>
          <a:p>
            <a:pPr>
              <a:lnSpc>
                <a:spcPct val="120000"/>
              </a:lnSpc>
              <a:buFont typeface="Wingdings" pitchFamily="2" charset="2"/>
              <a:buChar char="Ø"/>
            </a:pPr>
            <a:r>
              <a:rPr dirty="0" lang="en-GB">
                <a:latin typeface="Times New Roman" pitchFamily="18" charset="0"/>
                <a:cs typeface="Times New Roman" pitchFamily="18" charset="0"/>
              </a:rPr>
              <a:t>However, most of us are hardly aware of why we succeed or fail; or why we behave as we do. </a:t>
            </a:r>
            <a:endParaRPr dirty="0" lang="en-GB" smtClean="0">
              <a:latin typeface="Times New Roman" pitchFamily="18" charset="0"/>
              <a:cs typeface="Times New Roman" pitchFamily="18" charset="0"/>
            </a:endParaRPr>
          </a:p>
          <a:p>
            <a:pPr>
              <a:buFont typeface="Wingdings" pitchFamily="2" charset="2"/>
              <a:buChar char="Ø"/>
            </a:pPr>
            <a:endParaRPr dirty="0" lang="en-GB" smtClean="0"/>
          </a:p>
          <a:p>
            <a:pPr indent="0" marL="0">
              <a:buNone/>
            </a:pPr>
            <a:endParaRPr dirty="0" lang="en-GB"/>
          </a:p>
        </p:txBody>
      </p:sp>
    </p:spTree>
  </p:cSld>
  <p:clrMapOvr>
    <a:masterClrMapping/>
  </p:clrMapOvr>
  <p:timing/>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493" name=""/>
        <p:cNvGrpSpPr/>
        <p:nvPr/>
      </p:nvGrpSpPr>
      <p:grpSpPr>
        <a:xfrm>
          <a:off x="0" y="0"/>
          <a:ext cx="0" cy="0"/>
          <a:chOff x="0" y="0"/>
          <a:chExt cx="0" cy="0"/>
        </a:xfrm>
      </p:grpSpPr>
      <p:sp>
        <p:nvSpPr>
          <p:cNvPr id="1048907" name="Content Placeholder 2"/>
          <p:cNvSpPr>
            <a:spLocks noGrp="1"/>
          </p:cNvSpPr>
          <p:nvPr>
            <p:ph idx="1"/>
          </p:nvPr>
        </p:nvSpPr>
        <p:spPr>
          <a:xfrm>
            <a:off x="152400" y="76200"/>
            <a:ext cx="8839200" cy="6629400"/>
          </a:xfrm>
        </p:spPr>
        <p:txBody>
          <a:bodyPr/>
          <a:p>
            <a:pPr indent="0" marL="0">
              <a:buNone/>
            </a:pPr>
            <a:r>
              <a:rPr dirty="0" lang="en-GB">
                <a:latin typeface="Times New Roman" pitchFamily="18" charset="0"/>
                <a:cs typeface="Times New Roman" pitchFamily="18" charset="0"/>
              </a:rPr>
              <a:t>Here are some suggestions to start building self-awareness</a:t>
            </a:r>
            <a:r>
              <a:rPr dirty="0" lang="en-GB" smtClean="0">
                <a:latin typeface="Times New Roman" pitchFamily="18" charset="0"/>
                <a:cs typeface="Times New Roman" pitchFamily="18" charset="0"/>
              </a:rPr>
              <a:t>:</a:t>
            </a:r>
          </a:p>
          <a:p>
            <a:pPr indent="-266700" marL="717550">
              <a:buFont typeface="Wingdings" pitchFamily="2" charset="2"/>
              <a:buChar char="v"/>
            </a:pPr>
            <a:r>
              <a:rPr dirty="0" lang="en-GB" smtClean="0">
                <a:latin typeface="Times New Roman" pitchFamily="18" charset="0"/>
                <a:cs typeface="Times New Roman" pitchFamily="18" charset="0"/>
              </a:rPr>
              <a:t>Practice  </a:t>
            </a:r>
            <a:r>
              <a:rPr dirty="0" lang="en-GB">
                <a:latin typeface="Times New Roman" pitchFamily="18" charset="0"/>
                <a:cs typeface="Times New Roman" pitchFamily="18" charset="0"/>
              </a:rPr>
              <a:t>mindfulness </a:t>
            </a:r>
          </a:p>
          <a:p>
            <a:pPr indent="-266700" marL="717550">
              <a:buFont typeface="Wingdings" pitchFamily="2" charset="2"/>
              <a:buChar char="v"/>
            </a:pPr>
            <a:r>
              <a:rPr dirty="0" lang="en-GB" smtClean="0">
                <a:latin typeface="Times New Roman" pitchFamily="18" charset="0"/>
                <a:cs typeface="Times New Roman" pitchFamily="18" charset="0"/>
              </a:rPr>
              <a:t>Become </a:t>
            </a:r>
            <a:r>
              <a:rPr dirty="0" lang="en-GB">
                <a:latin typeface="Times New Roman" pitchFamily="18" charset="0"/>
                <a:cs typeface="Times New Roman" pitchFamily="18" charset="0"/>
              </a:rPr>
              <a:t>a good listener </a:t>
            </a:r>
          </a:p>
          <a:p>
            <a:pPr indent="-266700" marL="717550">
              <a:buFont typeface="Wingdings" pitchFamily="2" charset="2"/>
              <a:buChar char="v"/>
            </a:pPr>
            <a:r>
              <a:rPr dirty="0" lang="en-GB" smtClean="0">
                <a:solidFill>
                  <a:srgbClr val="FF0000"/>
                </a:solidFill>
                <a:latin typeface="Times New Roman" pitchFamily="18" charset="0"/>
                <a:cs typeface="Times New Roman" pitchFamily="18" charset="0"/>
              </a:rPr>
              <a:t>Become </a:t>
            </a:r>
            <a:r>
              <a:rPr dirty="0" lang="en-GB">
                <a:solidFill>
                  <a:srgbClr val="FF0000"/>
                </a:solidFill>
                <a:latin typeface="Times New Roman" pitchFamily="18" charset="0"/>
                <a:cs typeface="Times New Roman" pitchFamily="18" charset="0"/>
              </a:rPr>
              <a:t>more self-aware </a:t>
            </a:r>
          </a:p>
          <a:p>
            <a:pPr indent="-266700" marL="717550">
              <a:buFont typeface="Wingdings" pitchFamily="2" charset="2"/>
              <a:buChar char="v"/>
            </a:pPr>
            <a:r>
              <a:rPr dirty="0" lang="en-GB" smtClean="0">
                <a:latin typeface="Times New Roman" pitchFamily="18" charset="0"/>
                <a:cs typeface="Times New Roman" pitchFamily="18" charset="0"/>
              </a:rPr>
              <a:t>Open </a:t>
            </a:r>
            <a:r>
              <a:rPr dirty="0" lang="en-GB">
                <a:latin typeface="Times New Roman" pitchFamily="18" charset="0"/>
                <a:cs typeface="Times New Roman" pitchFamily="18" charset="0"/>
              </a:rPr>
              <a:t>your mind to new perspectives </a:t>
            </a:r>
          </a:p>
          <a:p>
            <a:pPr indent="-266700" marL="717550">
              <a:buFont typeface="Wingdings" pitchFamily="2" charset="2"/>
              <a:buChar char="v"/>
            </a:pPr>
            <a:r>
              <a:rPr dirty="0" lang="en-GB" smtClean="0">
                <a:latin typeface="Times New Roman" pitchFamily="18" charset="0"/>
                <a:cs typeface="Times New Roman" pitchFamily="18" charset="0"/>
              </a:rPr>
              <a:t>Develop </a:t>
            </a:r>
            <a:r>
              <a:rPr dirty="0" lang="en-GB">
                <a:latin typeface="Times New Roman" pitchFamily="18" charset="0"/>
                <a:cs typeface="Times New Roman" pitchFamily="18" charset="0"/>
              </a:rPr>
              <a:t>self-esteem </a:t>
            </a:r>
          </a:p>
          <a:p>
            <a:pPr indent="-266700" marL="717550">
              <a:buFont typeface="Wingdings" pitchFamily="2" charset="2"/>
              <a:buChar char="v"/>
            </a:pPr>
            <a:r>
              <a:rPr dirty="0" lang="en-GB" smtClean="0">
                <a:latin typeface="Times New Roman" pitchFamily="18" charset="0"/>
                <a:cs typeface="Times New Roman" pitchFamily="18" charset="0"/>
              </a:rPr>
              <a:t>Look </a:t>
            </a:r>
            <a:r>
              <a:rPr dirty="0" lang="en-GB">
                <a:latin typeface="Times New Roman" pitchFamily="18" charset="0"/>
                <a:cs typeface="Times New Roman" pitchFamily="18" charset="0"/>
              </a:rPr>
              <a:t>at yourself objectively </a:t>
            </a:r>
          </a:p>
          <a:p>
            <a:pPr indent="-266700" marL="717550">
              <a:buFont typeface="Wingdings" pitchFamily="2" charset="2"/>
              <a:buChar char="v"/>
            </a:pPr>
            <a:r>
              <a:rPr dirty="0" lang="en-GB" smtClean="0">
                <a:latin typeface="Times New Roman" pitchFamily="18" charset="0"/>
                <a:cs typeface="Times New Roman" pitchFamily="18" charset="0"/>
              </a:rPr>
              <a:t>Take </a:t>
            </a:r>
            <a:r>
              <a:rPr dirty="0" lang="en-GB">
                <a:latin typeface="Times New Roman" pitchFamily="18" charset="0"/>
                <a:cs typeface="Times New Roman" pitchFamily="18" charset="0"/>
              </a:rPr>
              <a:t>feedback from others </a:t>
            </a:r>
          </a:p>
          <a:p>
            <a:pPr indent="-266700" marL="717550">
              <a:buFont typeface="Wingdings" pitchFamily="2" charset="2"/>
              <a:buChar char="v"/>
            </a:pPr>
            <a:r>
              <a:rPr dirty="0" lang="en-GB" smtClean="0">
                <a:latin typeface="Times New Roman" pitchFamily="18" charset="0"/>
                <a:cs typeface="Times New Roman" pitchFamily="18" charset="0"/>
              </a:rPr>
              <a:t>Know </a:t>
            </a:r>
            <a:r>
              <a:rPr dirty="0" lang="en-GB">
                <a:latin typeface="Times New Roman" pitchFamily="18" charset="0"/>
                <a:cs typeface="Times New Roman" pitchFamily="18" charset="0"/>
              </a:rPr>
              <a:t>your strengths and weaknesses </a:t>
            </a:r>
          </a:p>
          <a:p>
            <a:pPr indent="-266700" marL="717550">
              <a:buFont typeface="Wingdings" pitchFamily="2" charset="2"/>
              <a:buChar char="v"/>
            </a:pPr>
            <a:r>
              <a:rPr dirty="0" lang="en-GB" smtClean="0">
                <a:latin typeface="Times New Roman" pitchFamily="18" charset="0"/>
                <a:cs typeface="Times New Roman" pitchFamily="18" charset="0"/>
              </a:rPr>
              <a:t>Set </a:t>
            </a:r>
            <a:r>
              <a:rPr dirty="0" lang="en-GB">
                <a:latin typeface="Times New Roman" pitchFamily="18" charset="0"/>
                <a:cs typeface="Times New Roman" pitchFamily="18" charset="0"/>
              </a:rPr>
              <a:t>intentions and goals</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287" name=""/>
        <p:cNvGrpSpPr/>
        <p:nvPr/>
      </p:nvGrpSpPr>
      <p:grpSpPr>
        <a:xfrm>
          <a:off x="0" y="0"/>
          <a:ext cx="0" cy="0"/>
          <a:chOff x="0" y="0"/>
          <a:chExt cx="0" cy="0"/>
        </a:xfrm>
      </p:grpSpPr>
      <p:sp>
        <p:nvSpPr>
          <p:cNvPr id="1048623" name="Title 1"/>
          <p:cNvSpPr>
            <a:spLocks noGrp="1"/>
          </p:cNvSpPr>
          <p:nvPr>
            <p:ph type="title"/>
          </p:nvPr>
        </p:nvSpPr>
        <p:spPr>
          <a:xfrm>
            <a:off x="457200" y="76200"/>
            <a:ext cx="8534400" cy="762000"/>
          </a:xfrm>
        </p:spPr>
        <p:txBody>
          <a:bodyPr>
            <a:normAutofit/>
          </a:bodyPr>
          <a:p>
            <a:r>
              <a:rPr dirty="0" lang="en-US">
                <a:solidFill>
                  <a:srgbClr val="FF0000"/>
                </a:solidFill>
                <a:latin typeface="Times New Roman" panose="02020603050405020304" pitchFamily="18" charset="0"/>
                <a:cs typeface="Times New Roman" panose="02020603050405020304" pitchFamily="18" charset="0"/>
              </a:rPr>
              <a:t>Major types of research method</a:t>
            </a:r>
            <a:endParaRPr dirty="0" lang="am-ET">
              <a:solidFill>
                <a:srgbClr val="FF0000"/>
              </a:solidFill>
              <a:cs typeface="Times New Roman" panose="02020603050405020304" pitchFamily="18" charset="0"/>
            </a:endParaRPr>
          </a:p>
        </p:txBody>
      </p:sp>
      <p:sp>
        <p:nvSpPr>
          <p:cNvPr id="1048624" name="Content Placeholder 2"/>
          <p:cNvSpPr>
            <a:spLocks noGrp="1"/>
          </p:cNvSpPr>
          <p:nvPr>
            <p:ph idx="1"/>
          </p:nvPr>
        </p:nvSpPr>
        <p:spPr>
          <a:xfrm>
            <a:off x="76200" y="838200"/>
            <a:ext cx="8991600" cy="5867400"/>
          </a:xfrm>
        </p:spPr>
        <p:txBody>
          <a:bodyPr>
            <a:normAutofit fontScale="84375" lnSpcReduction="20000"/>
          </a:bodyPr>
          <a:p>
            <a:pPr indent="0" marL="0">
              <a:buNone/>
            </a:pPr>
            <a:r>
              <a:rPr b="1" dirty="0" lang="en-US" smtClean="0">
                <a:latin typeface="Times New Roman" panose="02020603050405020304" pitchFamily="18" charset="0"/>
                <a:cs typeface="Times New Roman" panose="02020603050405020304" pitchFamily="18" charset="0"/>
              </a:rPr>
              <a:t>Descriptive research </a:t>
            </a:r>
          </a:p>
          <a:p>
            <a:pPr>
              <a:buFont typeface="Wingdings" panose="05000000000000000000" pitchFamily="2" charset="2"/>
              <a:buChar char="ü"/>
            </a:pPr>
            <a:r>
              <a:rPr dirty="0" lang="en-US" smtClean="0">
                <a:latin typeface="Times New Roman" panose="02020603050405020304" pitchFamily="18" charset="0"/>
                <a:cs typeface="Times New Roman" panose="02020603050405020304" pitchFamily="18" charset="0"/>
              </a:rPr>
              <a:t>The </a:t>
            </a:r>
            <a:r>
              <a:rPr dirty="0" lang="en-US">
                <a:latin typeface="Times New Roman" panose="02020603050405020304" pitchFamily="18" charset="0"/>
                <a:cs typeface="Times New Roman" panose="02020603050405020304" pitchFamily="18" charset="0"/>
              </a:rPr>
              <a:t>researcher simply records what she/he has systematically observed</a:t>
            </a:r>
            <a:r>
              <a:rPr dirty="0" lang="en-US" smtClean="0">
                <a:latin typeface="Times New Roman" panose="02020603050405020304" pitchFamily="18" charset="0"/>
                <a:cs typeface="Times New Roman" panose="02020603050405020304" pitchFamily="18" charset="0"/>
              </a:rPr>
              <a:t>.</a:t>
            </a:r>
          </a:p>
          <a:p>
            <a:pPr indent="0" marL="0">
              <a:buNone/>
            </a:pPr>
            <a:r>
              <a:rPr dirty="0" lang="en-US" smtClean="0">
                <a:latin typeface="Times New Roman" panose="02020603050405020304" pitchFamily="18" charset="0"/>
                <a:cs typeface="Times New Roman" panose="02020603050405020304" pitchFamily="18" charset="0"/>
              </a:rPr>
              <a:t>It includes </a:t>
            </a:r>
          </a:p>
          <a:p>
            <a:pPr>
              <a:buFont typeface="Wingdings" panose="05000000000000000000" pitchFamily="2" charset="2"/>
              <a:buChar char="Ø"/>
            </a:pPr>
            <a:r>
              <a:rPr dirty="0" i="1" lang="en-US">
                <a:solidFill>
                  <a:srgbClr val="00B0F0"/>
                </a:solidFill>
                <a:latin typeface="Times New Roman" panose="02020603050405020304" pitchFamily="18" charset="0"/>
                <a:cs typeface="Times New Roman" panose="02020603050405020304" pitchFamily="18" charset="0"/>
              </a:rPr>
              <a:t>Naturalistic observation</a:t>
            </a:r>
            <a:r>
              <a:rPr dirty="0" i="1" lang="en-US" smtClean="0">
                <a:latin typeface="Times New Roman" panose="02020603050405020304" pitchFamily="18" charset="0"/>
                <a:cs typeface="Times New Roman" panose="02020603050405020304" pitchFamily="18" charset="0"/>
              </a:rPr>
              <a:t>: </a:t>
            </a:r>
            <a:r>
              <a:rPr dirty="0" lang="en-US" smtClean="0">
                <a:latin typeface="Times New Roman" panose="02020603050405020304" pitchFamily="18" charset="0"/>
                <a:cs typeface="Times New Roman" panose="02020603050405020304" pitchFamily="18" charset="0"/>
              </a:rPr>
              <a:t>subjects </a:t>
            </a:r>
            <a:r>
              <a:rPr dirty="0" lang="en-US">
                <a:latin typeface="Times New Roman" panose="02020603050405020304" pitchFamily="18" charset="0"/>
                <a:cs typeface="Times New Roman" panose="02020603050405020304" pitchFamily="18" charset="0"/>
              </a:rPr>
              <a:t>are observed in their natural environment to get a real (not artificial) picture of how behavior occurs. </a:t>
            </a:r>
            <a:r>
              <a:rPr dirty="0" lang="en-US" smtClean="0">
                <a:latin typeface="Times New Roman" panose="02020603050405020304" pitchFamily="18" charset="0"/>
                <a:cs typeface="Times New Roman" panose="02020603050405020304" pitchFamily="18" charset="0"/>
              </a:rPr>
              <a:t>Limitations : </a:t>
            </a:r>
            <a:r>
              <a:rPr dirty="0" lang="en-US" smtClean="0">
                <a:solidFill>
                  <a:srgbClr val="FF0000"/>
                </a:solidFill>
                <a:latin typeface="Times New Roman" panose="02020603050405020304" pitchFamily="18" charset="0"/>
                <a:cs typeface="Times New Roman" panose="02020603050405020304" pitchFamily="18" charset="0"/>
              </a:rPr>
              <a:t>observer effect </a:t>
            </a:r>
            <a:r>
              <a:rPr dirty="0" lang="en-US" smtClean="0">
                <a:latin typeface="Times New Roman" panose="02020603050405020304" pitchFamily="18" charset="0"/>
                <a:cs typeface="Times New Roman" panose="02020603050405020304" pitchFamily="18" charset="0"/>
              </a:rPr>
              <a:t>and </a:t>
            </a:r>
            <a:r>
              <a:rPr dirty="0" lang="en-US" smtClean="0">
                <a:solidFill>
                  <a:srgbClr val="FF0000"/>
                </a:solidFill>
                <a:latin typeface="Times New Roman" panose="02020603050405020304" pitchFamily="18" charset="0"/>
                <a:cs typeface="Times New Roman" panose="02020603050405020304" pitchFamily="18" charset="0"/>
              </a:rPr>
              <a:t>observer bias</a:t>
            </a:r>
            <a:r>
              <a:rPr dirty="0" lang="en-US" smtClean="0">
                <a:latin typeface="Times New Roman" panose="02020603050405020304" pitchFamily="18" charset="0"/>
                <a:cs typeface="Times New Roman" panose="02020603050405020304" pitchFamily="18" charset="0"/>
              </a:rPr>
              <a:t>.</a:t>
            </a:r>
          </a:p>
          <a:p>
            <a:pPr>
              <a:buFont typeface="Wingdings" panose="05000000000000000000" pitchFamily="2" charset="2"/>
              <a:buChar char="Ø"/>
            </a:pPr>
            <a:r>
              <a:rPr dirty="0" i="1" lang="en-US" smtClean="0">
                <a:solidFill>
                  <a:srgbClr val="00B0F0"/>
                </a:solidFill>
                <a:latin typeface="Times New Roman" panose="02020603050405020304" pitchFamily="18" charset="0"/>
                <a:cs typeface="Times New Roman" panose="02020603050405020304" pitchFamily="18" charset="0"/>
              </a:rPr>
              <a:t>Case </a:t>
            </a:r>
            <a:r>
              <a:rPr dirty="0" i="1" lang="en-US">
                <a:solidFill>
                  <a:srgbClr val="00B0F0"/>
                </a:solidFill>
                <a:latin typeface="Times New Roman" panose="02020603050405020304" pitchFamily="18" charset="0"/>
                <a:cs typeface="Times New Roman" panose="02020603050405020304" pitchFamily="18" charset="0"/>
              </a:rPr>
              <a:t>study </a:t>
            </a:r>
            <a:r>
              <a:rPr dirty="0" i="1" lang="en-US">
                <a:latin typeface="Times New Roman" panose="02020603050405020304" pitchFamily="18" charset="0"/>
                <a:cs typeface="Times New Roman" panose="02020603050405020304" pitchFamily="18" charset="0"/>
              </a:rPr>
              <a:t>: </a:t>
            </a:r>
            <a:r>
              <a:rPr dirty="0" lang="en-US" smtClean="0">
                <a:latin typeface="Times New Roman" panose="02020603050405020304" pitchFamily="18" charset="0"/>
                <a:cs typeface="Times New Roman" panose="02020603050405020304" pitchFamily="18" charset="0"/>
              </a:rPr>
              <a:t>A technique </a:t>
            </a:r>
            <a:r>
              <a:rPr dirty="0" lang="en-US">
                <a:latin typeface="Times New Roman" panose="02020603050405020304" pitchFamily="18" charset="0"/>
                <a:cs typeface="Times New Roman" panose="02020603050405020304" pitchFamily="18" charset="0"/>
              </a:rPr>
              <a:t>in which an individual is studied in great detail. </a:t>
            </a:r>
            <a:r>
              <a:rPr dirty="0" lang="en-US" err="1" smtClean="0">
                <a:latin typeface="Times New Roman" panose="02020603050405020304" pitchFamily="18" charset="0"/>
                <a:cs typeface="Times New Roman" panose="02020603050405020304" pitchFamily="18" charset="0"/>
              </a:rPr>
              <a:t>Adv</a:t>
            </a:r>
            <a:r>
              <a:rPr dirty="0" lang="en-US" smtClean="0">
                <a:latin typeface="Times New Roman" panose="02020603050405020304" pitchFamily="18" charset="0"/>
                <a:cs typeface="Times New Roman" panose="02020603050405020304" pitchFamily="18" charset="0"/>
              </a:rPr>
              <a:t> (in-depth study), dis </a:t>
            </a:r>
            <a:r>
              <a:rPr dirty="0" lang="en-US" err="1" smtClean="0">
                <a:latin typeface="Times New Roman" panose="02020603050405020304" pitchFamily="18" charset="0"/>
                <a:cs typeface="Times New Roman" panose="02020603050405020304" pitchFamily="18" charset="0"/>
              </a:rPr>
              <a:t>adv</a:t>
            </a:r>
            <a:r>
              <a:rPr dirty="0" lang="en-US" smtClean="0">
                <a:latin typeface="Times New Roman" panose="02020603050405020304" pitchFamily="18" charset="0"/>
                <a:cs typeface="Times New Roman" panose="02020603050405020304" pitchFamily="18" charset="0"/>
              </a:rPr>
              <a:t> (lack of generalization</a:t>
            </a:r>
            <a:r>
              <a:rPr dirty="0" i="1" lang="en-US" smtClean="0">
                <a:latin typeface="Times New Roman" panose="02020603050405020304" pitchFamily="18" charset="0"/>
                <a:cs typeface="Times New Roman" panose="02020603050405020304" pitchFamily="18" charset="0"/>
              </a:rPr>
              <a:t>)</a:t>
            </a:r>
          </a:p>
          <a:p>
            <a:pPr>
              <a:buFont typeface="Wingdings" panose="05000000000000000000" pitchFamily="2" charset="2"/>
              <a:buChar char="Ø"/>
            </a:pPr>
            <a:r>
              <a:rPr dirty="0" i="1" lang="en-US">
                <a:solidFill>
                  <a:srgbClr val="00B0F0"/>
                </a:solidFill>
                <a:latin typeface="Times New Roman" panose="02020603050405020304" pitchFamily="18" charset="0"/>
                <a:cs typeface="Times New Roman" panose="02020603050405020304" pitchFamily="18" charset="0"/>
              </a:rPr>
              <a:t>Survey</a:t>
            </a:r>
            <a:r>
              <a:rPr dirty="0" i="1" lang="en-US">
                <a:latin typeface="Times New Roman" panose="02020603050405020304" pitchFamily="18" charset="0"/>
                <a:cs typeface="Times New Roman" panose="02020603050405020304" pitchFamily="18" charset="0"/>
              </a:rPr>
              <a:t>:</a:t>
            </a:r>
            <a:r>
              <a:rPr dirty="0" lang="en-US">
                <a:latin typeface="Times New Roman" panose="02020603050405020304" pitchFamily="18" charset="0"/>
                <a:cs typeface="Times New Roman" panose="02020603050405020304" pitchFamily="18" charset="0"/>
              </a:rPr>
              <a:t> </a:t>
            </a:r>
            <a:r>
              <a:rPr dirty="0" lang="en-US" smtClean="0">
                <a:latin typeface="Times New Roman" panose="02020603050405020304" pitchFamily="18" charset="0"/>
                <a:cs typeface="Times New Roman" panose="02020603050405020304" pitchFamily="18" charset="0"/>
              </a:rPr>
              <a:t>Used </a:t>
            </a:r>
            <a:r>
              <a:rPr dirty="0" lang="en-US">
                <a:latin typeface="Times New Roman" panose="02020603050405020304" pitchFamily="18" charset="0"/>
                <a:cs typeface="Times New Roman" panose="02020603050405020304" pitchFamily="18" charset="0"/>
              </a:rPr>
              <a:t>to collect data </a:t>
            </a:r>
            <a:r>
              <a:rPr dirty="0" lang="en-US">
                <a:solidFill>
                  <a:srgbClr val="FF0000"/>
                </a:solidFill>
                <a:latin typeface="Times New Roman" panose="02020603050405020304" pitchFamily="18" charset="0"/>
                <a:cs typeface="Times New Roman" panose="02020603050405020304" pitchFamily="18" charset="0"/>
              </a:rPr>
              <a:t>from a very large group of people</a:t>
            </a:r>
            <a:r>
              <a:rPr dirty="0" lang="en-US">
                <a:latin typeface="Times New Roman" panose="02020603050405020304" pitchFamily="18" charset="0"/>
                <a:cs typeface="Times New Roman" panose="02020603050405020304" pitchFamily="18" charset="0"/>
              </a:rPr>
              <a:t>. It is useful to get information on </a:t>
            </a:r>
            <a:r>
              <a:rPr dirty="0" lang="en-US">
                <a:solidFill>
                  <a:srgbClr val="00B0F0"/>
                </a:solidFill>
                <a:latin typeface="Times New Roman" panose="02020603050405020304" pitchFamily="18" charset="0"/>
                <a:cs typeface="Times New Roman" panose="02020603050405020304" pitchFamily="18" charset="0"/>
              </a:rPr>
              <a:t>private (covert) behaviors</a:t>
            </a:r>
            <a:r>
              <a:rPr dirty="0" lang="en-US">
                <a:latin typeface="Times New Roman" panose="02020603050405020304" pitchFamily="18" charset="0"/>
                <a:cs typeface="Times New Roman" panose="02020603050405020304" pitchFamily="18" charset="0"/>
              </a:rPr>
              <a:t> and </a:t>
            </a:r>
            <a:r>
              <a:rPr dirty="0" lang="en-US">
                <a:solidFill>
                  <a:srgbClr val="00B0F0"/>
                </a:solidFill>
                <a:latin typeface="Times New Roman" panose="02020603050405020304" pitchFamily="18" charset="0"/>
                <a:cs typeface="Times New Roman" panose="02020603050405020304" pitchFamily="18" charset="0"/>
              </a:rPr>
              <a:t>it addresses hundreds of people </a:t>
            </a:r>
            <a:r>
              <a:rPr dirty="0" lang="en-US" smtClean="0">
                <a:latin typeface="Times New Roman" panose="02020603050405020304" pitchFamily="18" charset="0"/>
                <a:cs typeface="Times New Roman" panose="02020603050405020304" pitchFamily="18" charset="0"/>
              </a:rPr>
              <a:t>. Its </a:t>
            </a:r>
            <a:r>
              <a:rPr dirty="0" lang="en-US">
                <a:latin typeface="Times New Roman" panose="02020603050405020304" pitchFamily="18" charset="0"/>
                <a:cs typeface="Times New Roman" panose="02020603050405020304" pitchFamily="18" charset="0"/>
              </a:rPr>
              <a:t>disadvantage is that it </a:t>
            </a:r>
            <a:r>
              <a:rPr dirty="0" lang="en-US">
                <a:solidFill>
                  <a:srgbClr val="FF0000"/>
                </a:solidFill>
                <a:latin typeface="Times New Roman" panose="02020603050405020304" pitchFamily="18" charset="0"/>
                <a:cs typeface="Times New Roman" panose="02020603050405020304" pitchFamily="18" charset="0"/>
              </a:rPr>
              <a:t>needs a careful selection of a representative sample </a:t>
            </a:r>
            <a:r>
              <a:rPr dirty="0" lang="en-US">
                <a:latin typeface="Times New Roman" panose="02020603050405020304" pitchFamily="18" charset="0"/>
                <a:cs typeface="Times New Roman" panose="02020603050405020304" pitchFamily="18" charset="0"/>
              </a:rPr>
              <a:t>of the actual population. </a:t>
            </a:r>
            <a:endParaRPr dirty="0" lang="en-US" smtClean="0">
              <a:latin typeface="Times New Roman" panose="02020603050405020304" pitchFamily="18" charset="0"/>
              <a:cs typeface="Times New Roman" panose="02020603050405020304" pitchFamily="18" charset="0"/>
            </a:endParaRPr>
          </a:p>
          <a:p>
            <a:pPr indent="0" marL="0">
              <a:buNone/>
            </a:pPr>
            <a:endParaRPr dirty="0" i="1" lang="am-ET">
              <a:cs typeface="Times New Roman" panose="02020603050405020304" pitchFamily="18" charset="0"/>
            </a:endParaRPr>
          </a:p>
        </p:txBody>
      </p:sp>
    </p:spTree>
  </p:cSld>
  <p:clrMapOvr>
    <a:masterClrMapping/>
  </p:clrMapOvr>
  <p:timing/>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494" name=""/>
        <p:cNvGrpSpPr/>
        <p:nvPr/>
      </p:nvGrpSpPr>
      <p:grpSpPr>
        <a:xfrm>
          <a:off x="0" y="0"/>
          <a:ext cx="0" cy="0"/>
          <a:chOff x="0" y="0"/>
          <a:chExt cx="0" cy="0"/>
        </a:xfrm>
      </p:grpSpPr>
      <p:sp>
        <p:nvSpPr>
          <p:cNvPr id="1048908" name="Title 1"/>
          <p:cNvSpPr>
            <a:spLocks noGrp="1"/>
          </p:cNvSpPr>
          <p:nvPr>
            <p:ph type="title"/>
          </p:nvPr>
        </p:nvSpPr>
        <p:spPr>
          <a:xfrm>
            <a:off x="76200" y="0"/>
            <a:ext cx="8991600" cy="838200"/>
          </a:xfrm>
        </p:spPr>
        <p:txBody>
          <a:bodyPr/>
          <a:p>
            <a:r>
              <a:rPr dirty="0" lang="en-GB" smtClean="0">
                <a:latin typeface="Times New Roman" pitchFamily="18" charset="0"/>
                <a:cs typeface="Times New Roman" pitchFamily="18" charset="0"/>
              </a:rPr>
              <a:t>Self-esteem and self-confidence</a:t>
            </a:r>
            <a:endParaRPr dirty="0" lang="en-GB">
              <a:latin typeface="Times New Roman" pitchFamily="18" charset="0"/>
              <a:cs typeface="Times New Roman" pitchFamily="18" charset="0"/>
            </a:endParaRPr>
          </a:p>
        </p:txBody>
      </p:sp>
      <p:sp>
        <p:nvSpPr>
          <p:cNvPr id="1048909" name="Content Placeholder 2"/>
          <p:cNvSpPr>
            <a:spLocks noGrp="1"/>
          </p:cNvSpPr>
          <p:nvPr>
            <p:ph idx="1"/>
          </p:nvPr>
        </p:nvSpPr>
        <p:spPr>
          <a:xfrm>
            <a:off x="76200" y="685800"/>
            <a:ext cx="8991600" cy="6019800"/>
          </a:xfrm>
        </p:spPr>
        <p:txBody>
          <a:bodyPr>
            <a:normAutofit fontScale="85000" lnSpcReduction="10000"/>
          </a:bodyPr>
          <a:p>
            <a:pPr indent="-514350" marL="514350">
              <a:buAutoNum type="alphaUcPeriod"/>
            </a:pPr>
            <a:r>
              <a:rPr dirty="0" lang="en-GB" smtClean="0">
                <a:solidFill>
                  <a:srgbClr val="FF0000"/>
                </a:solidFill>
                <a:latin typeface="Times New Roman" pitchFamily="18" charset="0"/>
                <a:cs typeface="Times New Roman" pitchFamily="18" charset="0"/>
              </a:rPr>
              <a:t>Self-esteem </a:t>
            </a:r>
          </a:p>
          <a:p>
            <a:pPr>
              <a:buFont typeface="Wingdings" pitchFamily="2" charset="2"/>
              <a:buChar char="ü"/>
            </a:pPr>
            <a:r>
              <a:rPr dirty="0" lang="en-GB">
                <a:latin typeface="Times New Roman" pitchFamily="18" charset="0"/>
                <a:cs typeface="Times New Roman" pitchFamily="18" charset="0"/>
              </a:rPr>
              <a:t>"Esteem" is derived from the Latin </a:t>
            </a:r>
            <a:r>
              <a:rPr dirty="0" lang="en-GB" err="1">
                <a:latin typeface="Times New Roman" pitchFamily="18" charset="0"/>
                <a:cs typeface="Times New Roman" pitchFamily="18" charset="0"/>
              </a:rPr>
              <a:t>aestimare</a:t>
            </a:r>
            <a:r>
              <a:rPr dirty="0" lang="en-GB">
                <a:latin typeface="Times New Roman" pitchFamily="18" charset="0"/>
                <a:cs typeface="Times New Roman" pitchFamily="18" charset="0"/>
              </a:rPr>
              <a:t>, meaning "to appraise, value, rate, weigh, </a:t>
            </a:r>
            <a:r>
              <a:rPr dirty="0" lang="en-GB" smtClean="0">
                <a:latin typeface="Times New Roman" pitchFamily="18" charset="0"/>
                <a:cs typeface="Times New Roman" pitchFamily="18" charset="0"/>
              </a:rPr>
              <a:t>and estimate,’’</a:t>
            </a:r>
          </a:p>
          <a:p>
            <a:pPr>
              <a:buFont typeface="Wingdings" pitchFamily="2" charset="2"/>
              <a:buChar char="ü"/>
            </a:pPr>
            <a:r>
              <a:rPr dirty="0" lang="en-GB">
                <a:latin typeface="Times New Roman" pitchFamily="18" charset="0"/>
                <a:cs typeface="Times New Roman" pitchFamily="18" charset="0"/>
              </a:rPr>
              <a:t>S</a:t>
            </a:r>
            <a:r>
              <a:rPr dirty="0" lang="en-GB" smtClean="0">
                <a:latin typeface="Times New Roman" pitchFamily="18" charset="0"/>
                <a:cs typeface="Times New Roman" pitchFamily="18" charset="0"/>
              </a:rPr>
              <a:t>elf-esteem </a:t>
            </a:r>
            <a:r>
              <a:rPr dirty="0" lang="en-GB">
                <a:latin typeface="Times New Roman" pitchFamily="18" charset="0"/>
                <a:cs typeface="Times New Roman" pitchFamily="18" charset="0"/>
              </a:rPr>
              <a:t>is our </a:t>
            </a:r>
            <a:r>
              <a:rPr dirty="0" lang="en-GB">
                <a:solidFill>
                  <a:srgbClr val="00B050"/>
                </a:solidFill>
                <a:latin typeface="Times New Roman" pitchFamily="18" charset="0"/>
                <a:cs typeface="Times New Roman" pitchFamily="18" charset="0"/>
              </a:rPr>
              <a:t>cognitive</a:t>
            </a:r>
            <a:r>
              <a:rPr dirty="0" lang="en-GB">
                <a:latin typeface="Times New Roman" pitchFamily="18" charset="0"/>
                <a:cs typeface="Times New Roman" pitchFamily="18" charset="0"/>
              </a:rPr>
              <a:t> and, above all, </a:t>
            </a:r>
            <a:r>
              <a:rPr dirty="0" lang="en-GB">
                <a:solidFill>
                  <a:srgbClr val="FF0000"/>
                </a:solidFill>
                <a:latin typeface="Times New Roman" pitchFamily="18" charset="0"/>
                <a:cs typeface="Times New Roman" pitchFamily="18" charset="0"/>
              </a:rPr>
              <a:t>emotional appraisal</a:t>
            </a:r>
            <a:r>
              <a:rPr dirty="0" lang="en-GB">
                <a:latin typeface="Times New Roman" pitchFamily="18" charset="0"/>
                <a:cs typeface="Times New Roman" pitchFamily="18" charset="0"/>
              </a:rPr>
              <a:t> of our own worth. </a:t>
            </a:r>
            <a:endParaRPr dirty="0" lang="en-GB" smtClean="0">
              <a:latin typeface="Times New Roman" pitchFamily="18" charset="0"/>
              <a:cs typeface="Times New Roman" pitchFamily="18" charset="0"/>
            </a:endParaRPr>
          </a:p>
          <a:p>
            <a:pPr>
              <a:buFont typeface="Wingdings" pitchFamily="2" charset="2"/>
              <a:buChar char="ü"/>
            </a:pPr>
            <a:r>
              <a:rPr dirty="0" lang="en-GB" smtClean="0">
                <a:latin typeface="Times New Roman" pitchFamily="18" charset="0"/>
                <a:cs typeface="Times New Roman" pitchFamily="18" charset="0"/>
              </a:rPr>
              <a:t>It </a:t>
            </a:r>
            <a:r>
              <a:rPr dirty="0" lang="en-GB">
                <a:latin typeface="Times New Roman" pitchFamily="18" charset="0"/>
                <a:cs typeface="Times New Roman" pitchFamily="18" charset="0"/>
              </a:rPr>
              <a:t>is the matrix through which we think, feel, and act, reflects and determines our relation to ourselves, to others, and to the world. </a:t>
            </a:r>
            <a:endParaRPr dirty="0" lang="en-GB" smtClean="0">
              <a:latin typeface="Times New Roman" pitchFamily="18" charset="0"/>
              <a:cs typeface="Times New Roman" pitchFamily="18" charset="0"/>
            </a:endParaRPr>
          </a:p>
          <a:p>
            <a:pPr>
              <a:buFont typeface="Wingdings" pitchFamily="2" charset="2"/>
              <a:buChar char="ü"/>
            </a:pPr>
            <a:r>
              <a:rPr dirty="0" lang="en-GB" smtClean="0">
                <a:latin typeface="Times New Roman" pitchFamily="18" charset="0"/>
                <a:cs typeface="Times New Roman" pitchFamily="18" charset="0"/>
              </a:rPr>
              <a:t>Self-esteem </a:t>
            </a:r>
            <a:r>
              <a:rPr dirty="0" lang="en-GB">
                <a:latin typeface="Times New Roman" pitchFamily="18" charset="0"/>
                <a:cs typeface="Times New Roman" pitchFamily="18" charset="0"/>
              </a:rPr>
              <a:t>deals with the </a:t>
            </a:r>
            <a:r>
              <a:rPr dirty="0" lang="en-GB">
                <a:solidFill>
                  <a:srgbClr val="7030A0"/>
                </a:solidFill>
                <a:latin typeface="Times New Roman" pitchFamily="18" charset="0"/>
                <a:cs typeface="Times New Roman" pitchFamily="18" charset="0"/>
              </a:rPr>
              <a:t>evaluative and </a:t>
            </a:r>
            <a:r>
              <a:rPr dirty="0" lang="en-GB" smtClean="0">
                <a:solidFill>
                  <a:srgbClr val="7030A0"/>
                </a:solidFill>
                <a:latin typeface="Times New Roman" pitchFamily="18" charset="0"/>
                <a:cs typeface="Times New Roman" pitchFamily="18" charset="0"/>
              </a:rPr>
              <a:t>emotional/affective  </a:t>
            </a:r>
            <a:r>
              <a:rPr dirty="0" lang="en-GB">
                <a:latin typeface="Times New Roman" pitchFamily="18" charset="0"/>
                <a:cs typeface="Times New Roman" pitchFamily="18" charset="0"/>
              </a:rPr>
              <a:t>dimensions of the self-concept</a:t>
            </a:r>
            <a:r>
              <a:rPr dirty="0" lang="en-GB" smtClean="0">
                <a:latin typeface="Times New Roman" pitchFamily="18" charset="0"/>
                <a:cs typeface="Times New Roman" pitchFamily="18" charset="0"/>
              </a:rPr>
              <a:t>.</a:t>
            </a:r>
          </a:p>
          <a:p>
            <a:pPr>
              <a:buFont typeface="Wingdings" pitchFamily="2" charset="2"/>
              <a:buChar char="ü"/>
            </a:pPr>
            <a:r>
              <a:rPr dirty="0" i="1" lang="en-GB">
                <a:latin typeface="Times New Roman" pitchFamily="18" charset="0"/>
                <a:cs typeface="Times New Roman" pitchFamily="18" charset="0"/>
              </a:rPr>
              <a:t>Self-esteem refers to an individual's overall self-evaluation. </a:t>
            </a:r>
            <a:endParaRPr dirty="0" i="1" lang="en-GB" smtClean="0">
              <a:latin typeface="Times New Roman" pitchFamily="18" charset="0"/>
              <a:cs typeface="Times New Roman" pitchFamily="18" charset="0"/>
            </a:endParaRPr>
          </a:p>
          <a:p>
            <a:pPr>
              <a:buFont typeface="Wingdings" pitchFamily="2" charset="2"/>
              <a:buChar char="ü"/>
            </a:pPr>
            <a:r>
              <a:rPr dirty="0" i="1" lang="en-GB" smtClean="0">
                <a:latin typeface="Times New Roman" pitchFamily="18" charset="0"/>
                <a:cs typeface="Times New Roman" pitchFamily="18" charset="0"/>
              </a:rPr>
              <a:t>It </a:t>
            </a:r>
            <a:r>
              <a:rPr dirty="0" i="1" lang="en-GB">
                <a:latin typeface="Times New Roman" pitchFamily="18" charset="0"/>
                <a:cs typeface="Times New Roman" pitchFamily="18" charset="0"/>
              </a:rPr>
              <a:t>is the judgment or opinion we hold about ourselves.  </a:t>
            </a:r>
            <a:endParaRPr dirty="0" i="1" lang="en-GB" smtClean="0">
              <a:latin typeface="Times New Roman" pitchFamily="18" charset="0"/>
              <a:cs typeface="Times New Roman" pitchFamily="18" charset="0"/>
            </a:endParaRPr>
          </a:p>
          <a:p>
            <a:pPr>
              <a:buFont typeface="Wingdings" pitchFamily="2" charset="2"/>
              <a:buChar char="ü"/>
            </a:pPr>
            <a:r>
              <a:rPr dirty="0" i="1" lang="en-GB" smtClean="0">
                <a:latin typeface="Times New Roman" pitchFamily="18" charset="0"/>
                <a:cs typeface="Times New Roman" pitchFamily="18" charset="0"/>
              </a:rPr>
              <a:t>Its </a:t>
            </a:r>
            <a:r>
              <a:rPr dirty="0" i="1" lang="en-GB">
                <a:latin typeface="Times New Roman" pitchFamily="18" charset="0"/>
                <a:cs typeface="Times New Roman" pitchFamily="18" charset="0"/>
              </a:rPr>
              <a:t>the extent to which we perceive ourselves to be worthwhile and capable human beings. </a:t>
            </a:r>
          </a:p>
        </p:txBody>
      </p:sp>
    </p:spTree>
  </p:cSld>
  <p:clrMapOvr>
    <a:masterClrMapping/>
  </p:clrMapOvr>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495" name=""/>
        <p:cNvGrpSpPr/>
        <p:nvPr/>
      </p:nvGrpSpPr>
      <p:grpSpPr>
        <a:xfrm>
          <a:off x="0" y="0"/>
          <a:ext cx="0" cy="0"/>
          <a:chOff x="0" y="0"/>
          <a:chExt cx="0" cy="0"/>
        </a:xfrm>
      </p:grpSpPr>
      <p:sp>
        <p:nvSpPr>
          <p:cNvPr id="1048910" name="Title 1"/>
          <p:cNvSpPr>
            <a:spLocks noGrp="1"/>
          </p:cNvSpPr>
          <p:nvPr>
            <p:ph type="title"/>
          </p:nvPr>
        </p:nvSpPr>
        <p:spPr>
          <a:xfrm>
            <a:off x="76200" y="76200"/>
            <a:ext cx="8991600" cy="533400"/>
          </a:xfrm>
        </p:spPr>
        <p:txBody>
          <a:bodyPr>
            <a:normAutofit fontScale="90000"/>
          </a:bodyPr>
          <a:p>
            <a:r>
              <a:rPr dirty="0" lang="en-GB" smtClean="0">
                <a:solidFill>
                  <a:srgbClr val="FF0000"/>
                </a:solidFill>
                <a:latin typeface="Times New Roman" pitchFamily="18" charset="0"/>
                <a:cs typeface="Times New Roman" pitchFamily="18" charset="0"/>
              </a:rPr>
              <a:t>Bases of self-esteem </a:t>
            </a:r>
            <a:endParaRPr dirty="0" lang="en-GB">
              <a:solidFill>
                <a:srgbClr val="FF0000"/>
              </a:solidFill>
              <a:latin typeface="Times New Roman" pitchFamily="18" charset="0"/>
              <a:cs typeface="Times New Roman" pitchFamily="18" charset="0"/>
            </a:endParaRPr>
          </a:p>
        </p:txBody>
      </p:sp>
      <p:sp>
        <p:nvSpPr>
          <p:cNvPr id="1048911" name="Content Placeholder 2"/>
          <p:cNvSpPr>
            <a:spLocks noGrp="1"/>
          </p:cNvSpPr>
          <p:nvPr>
            <p:ph idx="1"/>
          </p:nvPr>
        </p:nvSpPr>
        <p:spPr>
          <a:xfrm>
            <a:off x="76200" y="609600"/>
            <a:ext cx="8991600" cy="6248400"/>
          </a:xfrm>
        </p:spPr>
        <p:txBody>
          <a:bodyPr>
            <a:normAutofit fontScale="85000" lnSpcReduction="10000"/>
          </a:bodyPr>
          <a:p>
            <a:pPr indent="-514350" marL="514350">
              <a:buAutoNum type="alphaUcPeriod"/>
            </a:pPr>
            <a:r>
              <a:rPr dirty="0" lang="en-GB" smtClean="0">
                <a:solidFill>
                  <a:srgbClr val="00B0F0"/>
                </a:solidFill>
                <a:latin typeface="Times New Roman" pitchFamily="18" charset="0"/>
                <a:cs typeface="Times New Roman" pitchFamily="18" charset="0"/>
              </a:rPr>
              <a:t>Self-esteem </a:t>
            </a:r>
            <a:r>
              <a:rPr dirty="0" lang="en-GB">
                <a:solidFill>
                  <a:srgbClr val="00B0F0"/>
                </a:solidFill>
                <a:latin typeface="Times New Roman" pitchFamily="18" charset="0"/>
                <a:cs typeface="Times New Roman" pitchFamily="18" charset="0"/>
              </a:rPr>
              <a:t>based on a sense of competence, power, or efficacy </a:t>
            </a:r>
            <a:r>
              <a:rPr dirty="0" lang="en-GB" smtClean="0">
                <a:solidFill>
                  <a:srgbClr val="00B0F0"/>
                </a:solidFill>
                <a:latin typeface="Times New Roman" pitchFamily="18" charset="0"/>
                <a:cs typeface="Times New Roman" pitchFamily="18" charset="0"/>
              </a:rPr>
              <a:t>and</a:t>
            </a:r>
          </a:p>
          <a:p>
            <a:pPr indent="-514350" marL="514350">
              <a:buAutoNum type="alphaUcPeriod"/>
            </a:pPr>
            <a:r>
              <a:rPr dirty="0" lang="en-GB" smtClean="0">
                <a:solidFill>
                  <a:srgbClr val="00B0F0"/>
                </a:solidFill>
                <a:latin typeface="Times New Roman" pitchFamily="18" charset="0"/>
                <a:cs typeface="Times New Roman" pitchFamily="18" charset="0"/>
              </a:rPr>
              <a:t>Self-esteem </a:t>
            </a:r>
            <a:r>
              <a:rPr dirty="0" lang="en-GB">
                <a:solidFill>
                  <a:srgbClr val="00B0F0"/>
                </a:solidFill>
                <a:latin typeface="Times New Roman" pitchFamily="18" charset="0"/>
                <a:cs typeface="Times New Roman" pitchFamily="18" charset="0"/>
              </a:rPr>
              <a:t>based on a sense of virtue or moral worth. </a:t>
            </a:r>
            <a:endParaRPr dirty="0" lang="en-GB" smtClean="0">
              <a:solidFill>
                <a:srgbClr val="00B0F0"/>
              </a:solidFill>
              <a:latin typeface="Times New Roman" pitchFamily="18" charset="0"/>
              <a:cs typeface="Times New Roman" pitchFamily="18" charset="0"/>
            </a:endParaRPr>
          </a:p>
          <a:p>
            <a:pPr>
              <a:buFont typeface="Wingdings" pitchFamily="2" charset="2"/>
              <a:buChar char="ü"/>
            </a:pPr>
            <a:r>
              <a:rPr dirty="0" lang="en-GB">
                <a:latin typeface="Times New Roman" pitchFamily="18" charset="0"/>
                <a:cs typeface="Times New Roman" pitchFamily="18" charset="0"/>
              </a:rPr>
              <a:t>The importance of this distinction lies in the suggestion that these two bases of self-esteem may be a function of different processes of self-concept formation and that they constitute different sources of motivation</a:t>
            </a:r>
            <a:r>
              <a:rPr dirty="0" lang="en-GB" smtClean="0">
                <a:latin typeface="Times New Roman" pitchFamily="18" charset="0"/>
                <a:cs typeface="Times New Roman" pitchFamily="18" charset="0"/>
              </a:rPr>
              <a:t>.</a:t>
            </a:r>
          </a:p>
          <a:p>
            <a:pPr>
              <a:buFont typeface="Wingdings" pitchFamily="2" charset="2"/>
              <a:buChar char="ü"/>
            </a:pPr>
            <a:r>
              <a:rPr dirty="0" lang="en-GB">
                <a:latin typeface="Times New Roman" pitchFamily="18" charset="0"/>
                <a:cs typeface="Times New Roman" pitchFamily="18" charset="0"/>
              </a:rPr>
              <a:t> Briefly, </a:t>
            </a:r>
            <a:r>
              <a:rPr dirty="0" lang="en-GB">
                <a:solidFill>
                  <a:srgbClr val="7030A0"/>
                </a:solidFill>
                <a:latin typeface="Times New Roman" pitchFamily="18" charset="0"/>
                <a:cs typeface="Times New Roman" pitchFamily="18" charset="0"/>
              </a:rPr>
              <a:t>competency-based self-esteem </a:t>
            </a:r>
            <a:r>
              <a:rPr dirty="0" lang="en-GB">
                <a:latin typeface="Times New Roman" pitchFamily="18" charset="0"/>
                <a:cs typeface="Times New Roman" pitchFamily="18" charset="0"/>
              </a:rPr>
              <a:t>is tied closely to effective performance. </a:t>
            </a:r>
            <a:endParaRPr dirty="0" lang="en-GB" smtClean="0">
              <a:latin typeface="Times New Roman" pitchFamily="18" charset="0"/>
              <a:cs typeface="Times New Roman" pitchFamily="18" charset="0"/>
            </a:endParaRPr>
          </a:p>
          <a:p>
            <a:pPr>
              <a:buFont typeface="Wingdings" pitchFamily="2" charset="2"/>
              <a:buChar char="ü"/>
            </a:pPr>
            <a:r>
              <a:rPr dirty="0" lang="en-GB" smtClean="0">
                <a:latin typeface="Times New Roman" pitchFamily="18" charset="0"/>
                <a:cs typeface="Times New Roman" pitchFamily="18" charset="0"/>
              </a:rPr>
              <a:t>As </a:t>
            </a:r>
            <a:r>
              <a:rPr dirty="0" lang="en-GB">
                <a:latin typeface="Times New Roman" pitchFamily="18" charset="0"/>
                <a:cs typeface="Times New Roman" pitchFamily="18" charset="0"/>
              </a:rPr>
              <a:t>a result, it is associated with self-attribution and social comparison processes. </a:t>
            </a:r>
            <a:endParaRPr dirty="0" lang="en-GB" smtClean="0">
              <a:latin typeface="Times New Roman" pitchFamily="18" charset="0"/>
              <a:cs typeface="Times New Roman" pitchFamily="18" charset="0"/>
            </a:endParaRPr>
          </a:p>
          <a:p>
            <a:pPr>
              <a:buFont typeface="Wingdings" pitchFamily="2" charset="2"/>
              <a:buChar char="ü"/>
            </a:pPr>
            <a:r>
              <a:rPr dirty="0" lang="en-GB" smtClean="0">
                <a:solidFill>
                  <a:srgbClr val="7030A0"/>
                </a:solidFill>
                <a:latin typeface="Times New Roman" pitchFamily="18" charset="0"/>
                <a:cs typeface="Times New Roman" pitchFamily="18" charset="0"/>
              </a:rPr>
              <a:t>Self-esteem </a:t>
            </a:r>
            <a:r>
              <a:rPr dirty="0" lang="en-GB">
                <a:solidFill>
                  <a:srgbClr val="7030A0"/>
                </a:solidFill>
                <a:latin typeface="Times New Roman" pitchFamily="18" charset="0"/>
                <a:cs typeface="Times New Roman" pitchFamily="18" charset="0"/>
              </a:rPr>
              <a:t>based on virtue </a:t>
            </a:r>
            <a:r>
              <a:rPr dirty="0" lang="en-GB">
                <a:latin typeface="Times New Roman" pitchFamily="18" charset="0"/>
                <a:cs typeface="Times New Roman" pitchFamily="18" charset="0"/>
              </a:rPr>
              <a:t>(termed self-worth) is grounded in norms and values concerning personal and interpersonal conduct e.g. justice, reciprocity, and </a:t>
            </a:r>
            <a:r>
              <a:rPr dirty="0" lang="en-GB" smtClean="0">
                <a:latin typeface="Times New Roman" pitchFamily="18" charset="0"/>
                <a:cs typeface="Times New Roman" pitchFamily="18" charset="0"/>
              </a:rPr>
              <a:t>honour. </a:t>
            </a:r>
            <a:endParaRPr dirty="0" lang="en-GB">
              <a:latin typeface="Times New Roman" pitchFamily="18" charset="0"/>
              <a:cs typeface="Times New Roman" pitchFamily="18" charset="0"/>
            </a:endParaRPr>
          </a:p>
        </p:txBody>
      </p:sp>
    </p:spTree>
  </p:cSld>
  <p:clrMapOvr>
    <a:masterClrMapping/>
  </p:clrMapOvr>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496" name=""/>
        <p:cNvGrpSpPr/>
        <p:nvPr/>
      </p:nvGrpSpPr>
      <p:grpSpPr>
        <a:xfrm>
          <a:off x="0" y="0"/>
          <a:ext cx="0" cy="0"/>
          <a:chOff x="0" y="0"/>
          <a:chExt cx="0" cy="0"/>
        </a:xfrm>
      </p:grpSpPr>
      <p:sp>
        <p:nvSpPr>
          <p:cNvPr id="1048912" name="Content Placeholder 2"/>
          <p:cNvSpPr>
            <a:spLocks noGrp="1"/>
          </p:cNvSpPr>
          <p:nvPr>
            <p:ph idx="1"/>
          </p:nvPr>
        </p:nvSpPr>
        <p:spPr>
          <a:xfrm>
            <a:off x="76200" y="76200"/>
            <a:ext cx="8915400" cy="6705600"/>
          </a:xfrm>
        </p:spPr>
        <p:txBody>
          <a:bodyPr>
            <a:normAutofit lnSpcReduction="10000"/>
          </a:bodyPr>
          <a:p>
            <a:pPr indent="0" marL="0">
              <a:buNone/>
            </a:pPr>
            <a:r>
              <a:rPr dirty="0" lang="en-GB" smtClean="0">
                <a:solidFill>
                  <a:srgbClr val="FF0000"/>
                </a:solidFill>
                <a:latin typeface="Times New Roman" pitchFamily="18" charset="0"/>
                <a:cs typeface="Times New Roman" pitchFamily="18" charset="0"/>
              </a:rPr>
              <a:t>B. Self-confidence </a:t>
            </a:r>
          </a:p>
          <a:p>
            <a:pPr>
              <a:buFont typeface="Wingdings" pitchFamily="2" charset="2"/>
              <a:buChar char="ü"/>
            </a:pPr>
            <a:r>
              <a:rPr dirty="0" lang="en-GB">
                <a:latin typeface="Times New Roman" pitchFamily="18" charset="0"/>
                <a:cs typeface="Times New Roman" pitchFamily="18" charset="0"/>
              </a:rPr>
              <a:t>The term confidence comes from the Latin </a:t>
            </a:r>
            <a:r>
              <a:rPr dirty="0" lang="en-GB" smtClean="0">
                <a:latin typeface="Times New Roman" pitchFamily="18" charset="0"/>
                <a:cs typeface="Times New Roman" pitchFamily="18" charset="0"/>
              </a:rPr>
              <a:t>‘</a:t>
            </a:r>
            <a:r>
              <a:rPr dirty="0" i="1" lang="en-GB" err="1" smtClean="0">
                <a:latin typeface="Times New Roman" pitchFamily="18" charset="0"/>
                <a:cs typeface="Times New Roman" pitchFamily="18" charset="0"/>
              </a:rPr>
              <a:t>fidere</a:t>
            </a:r>
            <a:r>
              <a:rPr dirty="0" i="1" lang="en-GB" smtClean="0">
                <a:latin typeface="Times New Roman" pitchFamily="18" charset="0"/>
                <a:cs typeface="Times New Roman" pitchFamily="18" charset="0"/>
              </a:rPr>
              <a:t>’</a:t>
            </a:r>
            <a:r>
              <a:rPr dirty="0" lang="en-GB" smtClean="0">
                <a:latin typeface="Times New Roman" pitchFamily="18" charset="0"/>
                <a:cs typeface="Times New Roman" pitchFamily="18" charset="0"/>
              </a:rPr>
              <a:t>, </a:t>
            </a:r>
            <a:r>
              <a:rPr dirty="0" lang="en-GB">
                <a:latin typeface="Times New Roman" pitchFamily="18" charset="0"/>
                <a:cs typeface="Times New Roman" pitchFamily="18" charset="0"/>
              </a:rPr>
              <a:t>"to trust." </a:t>
            </a:r>
            <a:endParaRPr dirty="0" lang="en-GB" smtClean="0">
              <a:latin typeface="Times New Roman" pitchFamily="18" charset="0"/>
              <a:cs typeface="Times New Roman" pitchFamily="18" charset="0"/>
            </a:endParaRPr>
          </a:p>
          <a:p>
            <a:pPr>
              <a:buFont typeface="Wingdings" pitchFamily="2" charset="2"/>
              <a:buChar char="ü"/>
            </a:pPr>
            <a:r>
              <a:rPr dirty="0" lang="en-GB" smtClean="0">
                <a:latin typeface="Times New Roman" pitchFamily="18" charset="0"/>
                <a:cs typeface="Times New Roman" pitchFamily="18" charset="0"/>
              </a:rPr>
              <a:t>To </a:t>
            </a:r>
            <a:r>
              <a:rPr dirty="0" lang="en-GB">
                <a:latin typeface="Times New Roman" pitchFamily="18" charset="0"/>
                <a:cs typeface="Times New Roman" pitchFamily="18" charset="0"/>
              </a:rPr>
              <a:t>be self-confident is to </a:t>
            </a:r>
            <a:r>
              <a:rPr dirty="0" lang="en-GB">
                <a:solidFill>
                  <a:srgbClr val="7030A0"/>
                </a:solidFill>
                <a:latin typeface="Times New Roman" pitchFamily="18" charset="0"/>
                <a:cs typeface="Times New Roman" pitchFamily="18" charset="0"/>
              </a:rPr>
              <a:t>trust in oneself</a:t>
            </a:r>
            <a:r>
              <a:rPr dirty="0" lang="en-GB">
                <a:latin typeface="Times New Roman" pitchFamily="18" charset="0"/>
                <a:cs typeface="Times New Roman" pitchFamily="18" charset="0"/>
              </a:rPr>
              <a:t>, and, in particular, in one‘s ability or aptitude to engage successfully or at least adequately with the world</a:t>
            </a:r>
            <a:r>
              <a:rPr dirty="0" lang="en-GB" smtClean="0">
                <a:latin typeface="Times New Roman" pitchFamily="18" charset="0"/>
                <a:cs typeface="Times New Roman" pitchFamily="18" charset="0"/>
              </a:rPr>
              <a:t>.</a:t>
            </a:r>
          </a:p>
          <a:p>
            <a:pPr>
              <a:buFont typeface="Wingdings" pitchFamily="2" charset="2"/>
              <a:buChar char="ü"/>
            </a:pPr>
            <a:r>
              <a:rPr dirty="0" lang="en-GB">
                <a:latin typeface="Times New Roman" pitchFamily="18" charset="0"/>
                <a:cs typeface="Times New Roman" pitchFamily="18" charset="0"/>
              </a:rPr>
              <a:t> Just as self-confidence leads to successful experience, successful experience leads to </a:t>
            </a:r>
            <a:r>
              <a:rPr dirty="0" lang="en-GB" smtClean="0">
                <a:latin typeface="Times New Roman" pitchFamily="18" charset="0"/>
                <a:cs typeface="Times New Roman" pitchFamily="18" charset="0"/>
              </a:rPr>
              <a:t>self-confidence.</a:t>
            </a:r>
          </a:p>
          <a:p>
            <a:pPr>
              <a:buFont typeface="Wingdings" pitchFamily="2" charset="2"/>
              <a:buChar char="ü"/>
            </a:pPr>
            <a:r>
              <a:rPr dirty="0" lang="en-GB">
                <a:latin typeface="Times New Roman" pitchFamily="18" charset="0"/>
                <a:cs typeface="Times New Roman" pitchFamily="18" charset="0"/>
              </a:rPr>
              <a:t>Although any successful experience contributes to our overall confidence, it is, of course, possible to be highly confident in one area, such as cooking or dancing, but very insecure in another, such as mathematics or public speaking.</a:t>
            </a:r>
            <a:endParaRPr dirty="0" lang="en-GB" smtClean="0">
              <a:latin typeface="Times New Roman" pitchFamily="18" charset="0"/>
              <a:cs typeface="Times New Roman" pitchFamily="18" charset="0"/>
            </a:endParaRPr>
          </a:p>
          <a:p>
            <a:pPr>
              <a:buFont typeface="Wingdings" pitchFamily="2" charset="2"/>
              <a:buChar char="ü"/>
            </a:pPr>
            <a:endParaRPr dirty="0" lang="en-GB">
              <a:latin typeface="Times New Roman" pitchFamily="18" charset="0"/>
              <a:cs typeface="Times New Roman" pitchFamily="18" charset="0"/>
            </a:endParaRPr>
          </a:p>
        </p:txBody>
      </p:sp>
    </p:spTree>
  </p:cSld>
  <p:clrMapOvr>
    <a:masterClrMapping/>
  </p:clrMapOvr>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497" name=""/>
        <p:cNvGrpSpPr/>
        <p:nvPr/>
      </p:nvGrpSpPr>
      <p:grpSpPr>
        <a:xfrm>
          <a:off x="0" y="0"/>
          <a:ext cx="0" cy="0"/>
          <a:chOff x="0" y="0"/>
          <a:chExt cx="0" cy="0"/>
        </a:xfrm>
      </p:grpSpPr>
      <p:sp>
        <p:nvSpPr>
          <p:cNvPr id="1048913" name="Content Placeholder 2"/>
          <p:cNvSpPr>
            <a:spLocks noGrp="1"/>
          </p:cNvSpPr>
          <p:nvPr>
            <p:ph idx="1"/>
          </p:nvPr>
        </p:nvSpPr>
        <p:spPr>
          <a:xfrm>
            <a:off x="76200" y="152400"/>
            <a:ext cx="8991600" cy="6553200"/>
          </a:xfrm>
        </p:spPr>
        <p:txBody>
          <a:bodyPr>
            <a:normAutofit fontScale="92500" lnSpcReduction="20000"/>
          </a:bodyPr>
          <a:p>
            <a:pPr>
              <a:buFont typeface="Wingdings" pitchFamily="2" charset="2"/>
              <a:buChar char="ü"/>
            </a:pPr>
            <a:r>
              <a:rPr b="1" dirty="0" lang="en-GB">
                <a:latin typeface="Times New Roman" pitchFamily="18" charset="0"/>
                <a:cs typeface="Times New Roman" pitchFamily="18" charset="0"/>
              </a:rPr>
              <a:t>Self-confidence</a:t>
            </a:r>
            <a:r>
              <a:rPr dirty="0" i="1" lang="en-GB">
                <a:latin typeface="Times New Roman" pitchFamily="18" charset="0"/>
                <a:cs typeface="Times New Roman" pitchFamily="18" charset="0"/>
              </a:rPr>
              <a:t> is the belief in oneself and abilities, which describes an internal state made up of what we think and feel about ourselves. </a:t>
            </a:r>
            <a:endParaRPr dirty="0" i="1" lang="en-GB" smtClean="0">
              <a:latin typeface="Times New Roman" pitchFamily="18" charset="0"/>
              <a:cs typeface="Times New Roman" pitchFamily="18" charset="0"/>
            </a:endParaRPr>
          </a:p>
          <a:p>
            <a:pPr>
              <a:buFont typeface="Wingdings" pitchFamily="2" charset="2"/>
              <a:buChar char="ü"/>
            </a:pPr>
            <a:r>
              <a:rPr dirty="0" lang="en-GB">
                <a:latin typeface="Times New Roman" pitchFamily="18" charset="0"/>
                <a:cs typeface="Times New Roman" pitchFamily="18" charset="0"/>
              </a:rPr>
              <a:t>Sometimes, people use </a:t>
            </a:r>
            <a:r>
              <a:rPr dirty="0" lang="en-GB">
                <a:solidFill>
                  <a:srgbClr val="FF0000"/>
                </a:solidFill>
                <a:latin typeface="Times New Roman" pitchFamily="18" charset="0"/>
                <a:cs typeface="Times New Roman" pitchFamily="18" charset="0"/>
              </a:rPr>
              <a:t>self-confidence and courage </a:t>
            </a:r>
            <a:r>
              <a:rPr dirty="0" lang="en-GB">
                <a:latin typeface="Times New Roman" pitchFamily="18" charset="0"/>
                <a:cs typeface="Times New Roman" pitchFamily="18" charset="0"/>
              </a:rPr>
              <a:t>interchangeably. </a:t>
            </a:r>
            <a:endParaRPr dirty="0" lang="en-GB" smtClean="0">
              <a:latin typeface="Times New Roman" pitchFamily="18" charset="0"/>
              <a:cs typeface="Times New Roman" pitchFamily="18" charset="0"/>
            </a:endParaRPr>
          </a:p>
          <a:p>
            <a:pPr>
              <a:buFont typeface="Wingdings" pitchFamily="2" charset="2"/>
              <a:buChar char="ü"/>
            </a:pPr>
            <a:r>
              <a:rPr dirty="0" lang="en-GB" smtClean="0">
                <a:latin typeface="Times New Roman" pitchFamily="18" charset="0"/>
                <a:cs typeface="Times New Roman" pitchFamily="18" charset="0"/>
              </a:rPr>
              <a:t>However</a:t>
            </a:r>
            <a:r>
              <a:rPr dirty="0" lang="en-GB">
                <a:latin typeface="Times New Roman" pitchFamily="18" charset="0"/>
                <a:cs typeface="Times New Roman" pitchFamily="18" charset="0"/>
              </a:rPr>
              <a:t>, they have differences. In the absence of confidence, courage takes over. </a:t>
            </a:r>
            <a:endParaRPr dirty="0" lang="en-GB" smtClean="0">
              <a:latin typeface="Times New Roman" pitchFamily="18" charset="0"/>
              <a:cs typeface="Times New Roman" pitchFamily="18" charset="0"/>
            </a:endParaRPr>
          </a:p>
          <a:p>
            <a:pPr>
              <a:buFont typeface="Wingdings" pitchFamily="2" charset="2"/>
              <a:buChar char="ü"/>
            </a:pPr>
            <a:r>
              <a:rPr dirty="0" lang="en-GB" smtClean="0">
                <a:latin typeface="Times New Roman" pitchFamily="18" charset="0"/>
                <a:cs typeface="Times New Roman" pitchFamily="18" charset="0"/>
              </a:rPr>
              <a:t>Confidence </a:t>
            </a:r>
            <a:r>
              <a:rPr dirty="0" lang="en-GB">
                <a:latin typeface="Times New Roman" pitchFamily="18" charset="0"/>
                <a:cs typeface="Times New Roman" pitchFamily="18" charset="0"/>
              </a:rPr>
              <a:t>operates in the realm of the known, whereas courage in that of the unknown, the uncertain, and the fearsome</a:t>
            </a:r>
            <a:r>
              <a:rPr dirty="0" lang="en-GB" smtClean="0">
                <a:latin typeface="Times New Roman" pitchFamily="18" charset="0"/>
                <a:cs typeface="Times New Roman" pitchFamily="18" charset="0"/>
              </a:rPr>
              <a:t>.</a:t>
            </a:r>
          </a:p>
          <a:p>
            <a:pPr>
              <a:buFont typeface="Wingdings" pitchFamily="2" charset="2"/>
              <a:buChar char="ü"/>
            </a:pPr>
            <a:r>
              <a:rPr dirty="0" lang="en-GB">
                <a:latin typeface="Times New Roman" pitchFamily="18" charset="0"/>
                <a:cs typeface="Times New Roman" pitchFamily="18" charset="0"/>
              </a:rPr>
              <a:t>S</a:t>
            </a:r>
            <a:r>
              <a:rPr dirty="0" lang="en-GB" smtClean="0">
                <a:latin typeface="Times New Roman" pitchFamily="18" charset="0"/>
                <a:cs typeface="Times New Roman" pitchFamily="18" charset="0"/>
              </a:rPr>
              <a:t>trategies </a:t>
            </a:r>
            <a:r>
              <a:rPr dirty="0" lang="en-GB">
                <a:latin typeface="Times New Roman" pitchFamily="18" charset="0"/>
                <a:cs typeface="Times New Roman" pitchFamily="18" charset="0"/>
              </a:rPr>
              <a:t>help to improve </a:t>
            </a:r>
            <a:r>
              <a:rPr dirty="0" lang="en-GB" smtClean="0">
                <a:latin typeface="Times New Roman" pitchFamily="18" charset="0"/>
                <a:cs typeface="Times New Roman" pitchFamily="18" charset="0"/>
              </a:rPr>
              <a:t>self-confidence are </a:t>
            </a:r>
            <a:r>
              <a:rPr dirty="0" lang="en-GB" smtClean="0">
                <a:solidFill>
                  <a:srgbClr val="FF0000"/>
                </a:solidFill>
                <a:latin typeface="Times New Roman" pitchFamily="18" charset="0"/>
                <a:cs typeface="Times New Roman" pitchFamily="18" charset="0"/>
              </a:rPr>
              <a:t>practicing self-acceptance</a:t>
            </a:r>
            <a:r>
              <a:rPr dirty="0" lang="en-GB" smtClean="0">
                <a:latin typeface="Times New Roman" pitchFamily="18" charset="0"/>
                <a:cs typeface="Times New Roman" pitchFamily="18" charset="0"/>
              </a:rPr>
              <a:t>, </a:t>
            </a:r>
            <a:r>
              <a:rPr dirty="0" lang="en-GB" smtClean="0">
                <a:solidFill>
                  <a:srgbClr val="00B050"/>
                </a:solidFill>
                <a:latin typeface="Times New Roman" pitchFamily="18" charset="0"/>
                <a:cs typeface="Times New Roman" pitchFamily="18" charset="0"/>
              </a:rPr>
              <a:t>focus </a:t>
            </a:r>
            <a:r>
              <a:rPr dirty="0" lang="en-GB">
                <a:solidFill>
                  <a:srgbClr val="00B050"/>
                </a:solidFill>
                <a:latin typeface="Times New Roman" pitchFamily="18" charset="0"/>
                <a:cs typeface="Times New Roman" pitchFamily="18" charset="0"/>
              </a:rPr>
              <a:t>on your </a:t>
            </a:r>
            <a:r>
              <a:rPr dirty="0" lang="en-GB" smtClean="0">
                <a:solidFill>
                  <a:srgbClr val="00B050"/>
                </a:solidFill>
                <a:latin typeface="Times New Roman" pitchFamily="18" charset="0"/>
                <a:cs typeface="Times New Roman" pitchFamily="18" charset="0"/>
              </a:rPr>
              <a:t>achievements</a:t>
            </a:r>
            <a:r>
              <a:rPr dirty="0" lang="en-GB" smtClean="0">
                <a:latin typeface="Times New Roman" pitchFamily="18" charset="0"/>
                <a:cs typeface="Times New Roman" pitchFamily="18" charset="0"/>
              </a:rPr>
              <a:t>, </a:t>
            </a:r>
            <a:r>
              <a:rPr dirty="0" lang="en-GB" smtClean="0">
                <a:solidFill>
                  <a:srgbClr val="00B0F0"/>
                </a:solidFill>
                <a:latin typeface="Times New Roman" pitchFamily="18" charset="0"/>
                <a:cs typeface="Times New Roman" pitchFamily="18" charset="0"/>
              </a:rPr>
              <a:t>making </a:t>
            </a:r>
            <a:r>
              <a:rPr dirty="0" lang="en-GB">
                <a:solidFill>
                  <a:srgbClr val="00B0F0"/>
                </a:solidFill>
                <a:latin typeface="Times New Roman" pitchFamily="18" charset="0"/>
                <a:cs typeface="Times New Roman" pitchFamily="18" charset="0"/>
              </a:rPr>
              <a:t>personal </a:t>
            </a:r>
            <a:r>
              <a:rPr dirty="0" lang="en-GB" smtClean="0">
                <a:solidFill>
                  <a:srgbClr val="00B0F0"/>
                </a:solidFill>
                <a:latin typeface="Times New Roman" pitchFamily="18" charset="0"/>
                <a:cs typeface="Times New Roman" pitchFamily="18" charset="0"/>
              </a:rPr>
              <a:t>changes</a:t>
            </a:r>
            <a:r>
              <a:rPr dirty="0" lang="en-GB" smtClean="0">
                <a:latin typeface="Times New Roman" pitchFamily="18" charset="0"/>
                <a:cs typeface="Times New Roman" pitchFamily="18" charset="0"/>
              </a:rPr>
              <a:t>, </a:t>
            </a:r>
            <a:r>
              <a:rPr dirty="0" lang="en-GB" smtClean="0">
                <a:solidFill>
                  <a:srgbClr val="C00000"/>
                </a:solidFill>
                <a:latin typeface="Times New Roman" pitchFamily="18" charset="0"/>
                <a:cs typeface="Times New Roman" pitchFamily="18" charset="0"/>
              </a:rPr>
              <a:t>seeking </a:t>
            </a:r>
            <a:r>
              <a:rPr dirty="0" lang="en-GB">
                <a:solidFill>
                  <a:srgbClr val="C00000"/>
                </a:solidFill>
                <a:latin typeface="Times New Roman" pitchFamily="18" charset="0"/>
                <a:cs typeface="Times New Roman" pitchFamily="18" charset="0"/>
              </a:rPr>
              <a:t>out positive experiences and </a:t>
            </a:r>
            <a:r>
              <a:rPr dirty="0" lang="en-GB" smtClean="0">
                <a:solidFill>
                  <a:srgbClr val="C00000"/>
                </a:solidFill>
                <a:latin typeface="Times New Roman" pitchFamily="18" charset="0"/>
                <a:cs typeface="Times New Roman" pitchFamily="18" charset="0"/>
              </a:rPr>
              <a:t>people</a:t>
            </a:r>
            <a:r>
              <a:rPr dirty="0" lang="en-GB" smtClean="0">
                <a:latin typeface="Times New Roman" pitchFamily="18" charset="0"/>
                <a:cs typeface="Times New Roman" pitchFamily="18" charset="0"/>
              </a:rPr>
              <a:t>, </a:t>
            </a:r>
            <a:r>
              <a:rPr dirty="0" lang="en-GB" smtClean="0">
                <a:solidFill>
                  <a:schemeClr val="accent6">
                    <a:lumMod val="50000"/>
                  </a:schemeClr>
                </a:solidFill>
                <a:latin typeface="Times New Roman" pitchFamily="18" charset="0"/>
                <a:cs typeface="Times New Roman" pitchFamily="18" charset="0"/>
              </a:rPr>
              <a:t>positive affirmations, and rewards </a:t>
            </a:r>
            <a:r>
              <a:rPr dirty="0" lang="en-GB">
                <a:solidFill>
                  <a:schemeClr val="accent6">
                    <a:lumMod val="50000"/>
                  </a:schemeClr>
                </a:solidFill>
                <a:latin typeface="Times New Roman" pitchFamily="18" charset="0"/>
                <a:cs typeface="Times New Roman" pitchFamily="18" charset="0"/>
              </a:rPr>
              <a:t>and support  </a:t>
            </a:r>
          </a:p>
        </p:txBody>
      </p:sp>
    </p:spTree>
  </p:cSld>
  <p:clrMapOvr>
    <a:masterClrMapping/>
  </p:clrMapOvr>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498" name=""/>
        <p:cNvGrpSpPr/>
        <p:nvPr/>
      </p:nvGrpSpPr>
      <p:grpSpPr>
        <a:xfrm>
          <a:off x="0" y="0"/>
          <a:ext cx="0" cy="0"/>
          <a:chOff x="0" y="0"/>
          <a:chExt cx="0" cy="0"/>
        </a:xfrm>
      </p:grpSpPr>
      <p:sp>
        <p:nvSpPr>
          <p:cNvPr id="1048914" name="Title 1"/>
          <p:cNvSpPr>
            <a:spLocks noGrp="1"/>
          </p:cNvSpPr>
          <p:nvPr>
            <p:ph type="title"/>
          </p:nvPr>
        </p:nvSpPr>
        <p:spPr>
          <a:xfrm>
            <a:off x="76200" y="0"/>
            <a:ext cx="8991600" cy="685800"/>
          </a:xfrm>
        </p:spPr>
        <p:txBody>
          <a:bodyPr>
            <a:normAutofit fontScale="90000"/>
          </a:bodyPr>
          <a:p>
            <a:r>
              <a:rPr dirty="0" lang="en-GB" smtClean="0">
                <a:latin typeface="Times New Roman" pitchFamily="18" charset="0"/>
                <a:cs typeface="Times New Roman" pitchFamily="18" charset="0"/>
              </a:rPr>
              <a:t>Self-control</a:t>
            </a:r>
            <a:r>
              <a:rPr dirty="0" lang="en-GB" smtClean="0"/>
              <a:t> </a:t>
            </a:r>
            <a:endParaRPr dirty="0" lang="en-GB"/>
          </a:p>
        </p:txBody>
      </p:sp>
      <p:sp>
        <p:nvSpPr>
          <p:cNvPr id="1048915" name="Content Placeholder 2"/>
          <p:cNvSpPr>
            <a:spLocks noGrp="1"/>
          </p:cNvSpPr>
          <p:nvPr>
            <p:ph idx="1"/>
          </p:nvPr>
        </p:nvSpPr>
        <p:spPr>
          <a:xfrm>
            <a:off x="152400" y="533400"/>
            <a:ext cx="8915400" cy="6172200"/>
          </a:xfrm>
        </p:spPr>
        <p:txBody>
          <a:bodyPr>
            <a:normAutofit fontScale="77500" lnSpcReduction="20000"/>
          </a:bodyPr>
          <a:p>
            <a:r>
              <a:rPr dirty="0" lang="en-GB">
                <a:latin typeface="Times New Roman" pitchFamily="18" charset="0"/>
                <a:cs typeface="Times New Roman" pitchFamily="18" charset="0"/>
              </a:rPr>
              <a:t>Self-control is achieved by </a:t>
            </a:r>
            <a:r>
              <a:rPr dirty="0" lang="en-GB">
                <a:solidFill>
                  <a:srgbClr val="FF0000"/>
                </a:solidFill>
                <a:latin typeface="Times New Roman" pitchFamily="18" charset="0"/>
                <a:cs typeface="Times New Roman" pitchFamily="18" charset="0"/>
              </a:rPr>
              <a:t>refraining from actions we like </a:t>
            </a:r>
            <a:r>
              <a:rPr dirty="0" lang="en-GB">
                <a:latin typeface="Times New Roman" pitchFamily="18" charset="0"/>
                <a:cs typeface="Times New Roman" pitchFamily="18" charset="0"/>
              </a:rPr>
              <a:t>and instead performing actions we prefer not to do as a means of </a:t>
            </a:r>
            <a:r>
              <a:rPr dirty="0" lang="en-GB">
                <a:solidFill>
                  <a:srgbClr val="FF0000"/>
                </a:solidFill>
                <a:latin typeface="Times New Roman" pitchFamily="18" charset="0"/>
                <a:cs typeface="Times New Roman" pitchFamily="18" charset="0"/>
              </a:rPr>
              <a:t>achieving a long-term goal</a:t>
            </a:r>
            <a:r>
              <a:rPr dirty="0" lang="en-GB" smtClean="0">
                <a:solidFill>
                  <a:srgbClr val="FF0000"/>
                </a:solidFill>
                <a:latin typeface="Times New Roman" pitchFamily="18" charset="0"/>
                <a:cs typeface="Times New Roman" pitchFamily="18" charset="0"/>
              </a:rPr>
              <a:t>.</a:t>
            </a:r>
          </a:p>
          <a:p>
            <a:pPr algn="ctr" indent="0" marL="0">
              <a:buNone/>
            </a:pPr>
            <a:r>
              <a:rPr dirty="0" sz="3600" lang="en-GB" smtClean="0">
                <a:latin typeface="Times New Roman" pitchFamily="18" charset="0"/>
                <a:cs typeface="Times New Roman" pitchFamily="18" charset="0"/>
              </a:rPr>
              <a:t>Anger management</a:t>
            </a:r>
          </a:p>
          <a:p>
            <a:pPr>
              <a:buFont typeface="Wingdings" pitchFamily="2" charset="2"/>
              <a:buChar char="Ø"/>
            </a:pPr>
            <a:r>
              <a:rPr dirty="0" sz="3600" lang="en-GB">
                <a:latin typeface="Times New Roman" pitchFamily="18" charset="0"/>
                <a:cs typeface="Times New Roman" pitchFamily="18" charset="0"/>
              </a:rPr>
              <a:t> Anger is a state of emotion where a person is irritated by block of interests, loss of possession or threats to personality</a:t>
            </a:r>
            <a:r>
              <a:rPr dirty="0" sz="3600" lang="en-GB" smtClean="0">
                <a:latin typeface="Times New Roman" pitchFamily="18" charset="0"/>
                <a:cs typeface="Times New Roman" pitchFamily="18" charset="0"/>
              </a:rPr>
              <a:t>.</a:t>
            </a:r>
          </a:p>
          <a:p>
            <a:pPr>
              <a:buFont typeface="Wingdings" pitchFamily="2" charset="2"/>
              <a:buChar char="Ø"/>
            </a:pPr>
            <a:r>
              <a:rPr dirty="0" sz="3600" lang="en-GB" smtClean="0">
                <a:latin typeface="Times New Roman" pitchFamily="18" charset="0"/>
                <a:cs typeface="Times New Roman" pitchFamily="18" charset="0"/>
              </a:rPr>
              <a:t>Techniques </a:t>
            </a:r>
            <a:r>
              <a:rPr dirty="0" sz="3600" lang="en-GB">
                <a:latin typeface="Times New Roman" pitchFamily="18" charset="0"/>
                <a:cs typeface="Times New Roman" pitchFamily="18" charset="0"/>
              </a:rPr>
              <a:t>for </a:t>
            </a:r>
            <a:r>
              <a:rPr dirty="0" sz="3600" lang="en-GB" smtClean="0">
                <a:latin typeface="Times New Roman" pitchFamily="18" charset="0"/>
                <a:cs typeface="Times New Roman" pitchFamily="18" charset="0"/>
              </a:rPr>
              <a:t>managing </a:t>
            </a:r>
            <a:r>
              <a:rPr dirty="0" sz="3600" lang="en-GB">
                <a:latin typeface="Times New Roman" pitchFamily="18" charset="0"/>
                <a:cs typeface="Times New Roman" pitchFamily="18" charset="0"/>
              </a:rPr>
              <a:t>anger: </a:t>
            </a:r>
            <a:endParaRPr dirty="0" sz="3600" lang="en-GB" smtClean="0">
              <a:latin typeface="Times New Roman" pitchFamily="18" charset="0"/>
              <a:cs typeface="Times New Roman" pitchFamily="18" charset="0"/>
            </a:endParaRPr>
          </a:p>
          <a:p>
            <a:pPr indent="-365125" marL="900113">
              <a:buFont typeface="Wingdings" pitchFamily="2" charset="2"/>
              <a:buChar char="ü"/>
            </a:pPr>
            <a:r>
              <a:rPr dirty="0" sz="3600" lang="en-GB">
                <a:latin typeface="Times New Roman" pitchFamily="18" charset="0"/>
                <a:cs typeface="Times New Roman" pitchFamily="18" charset="0"/>
              </a:rPr>
              <a:t>Recognize anger as a signal of vulnerability - you feel devalued in some way. </a:t>
            </a:r>
            <a:endParaRPr dirty="0" sz="3600" lang="en-GB" smtClean="0">
              <a:latin typeface="Times New Roman" pitchFamily="18" charset="0"/>
              <a:cs typeface="Times New Roman" pitchFamily="18" charset="0"/>
            </a:endParaRPr>
          </a:p>
          <a:p>
            <a:pPr indent="-365125" marL="900113">
              <a:buFont typeface="Wingdings" pitchFamily="2" charset="2"/>
              <a:buChar char="ü"/>
            </a:pPr>
            <a:r>
              <a:rPr dirty="0" sz="3600" lang="en-GB">
                <a:latin typeface="Times New Roman" pitchFamily="18" charset="0"/>
                <a:cs typeface="Times New Roman" pitchFamily="18" charset="0"/>
              </a:rPr>
              <a:t>When angry, think or do something that will make you feel more valuable, i.e., worthy of appreciation. </a:t>
            </a:r>
            <a:endParaRPr dirty="0" sz="3600" lang="en-GB" smtClean="0">
              <a:latin typeface="Times New Roman" pitchFamily="18" charset="0"/>
              <a:cs typeface="Times New Roman" pitchFamily="18" charset="0"/>
            </a:endParaRPr>
          </a:p>
          <a:p>
            <a:pPr indent="-365125" marL="900113">
              <a:buFont typeface="Wingdings" pitchFamily="2" charset="2"/>
              <a:buChar char="ü"/>
            </a:pPr>
            <a:r>
              <a:rPr dirty="0" sz="3600" lang="en-GB">
                <a:latin typeface="Times New Roman" pitchFamily="18" charset="0"/>
                <a:cs typeface="Times New Roman" pitchFamily="18" charset="0"/>
              </a:rPr>
              <a:t>Do not trust your judgment when angry. Anger magnifies and amplifies only the negative aspects of an issue, distorting realistic appraisal. </a:t>
            </a:r>
          </a:p>
        </p:txBody>
      </p:sp>
    </p:spTree>
  </p:cSld>
  <p:clrMapOvr>
    <a:masterClrMapping/>
  </p:clrMapOvr>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499" name=""/>
        <p:cNvGrpSpPr/>
        <p:nvPr/>
      </p:nvGrpSpPr>
      <p:grpSpPr>
        <a:xfrm>
          <a:off x="0" y="0"/>
          <a:ext cx="0" cy="0"/>
          <a:chOff x="0" y="0"/>
          <a:chExt cx="0" cy="0"/>
        </a:xfrm>
      </p:grpSpPr>
      <p:sp>
        <p:nvSpPr>
          <p:cNvPr id="1048916" name="Content Placeholder 2"/>
          <p:cNvSpPr>
            <a:spLocks noGrp="1"/>
          </p:cNvSpPr>
          <p:nvPr>
            <p:ph idx="1"/>
          </p:nvPr>
        </p:nvSpPr>
        <p:spPr>
          <a:xfrm>
            <a:off x="76200" y="0"/>
            <a:ext cx="8915400" cy="6858000"/>
          </a:xfrm>
        </p:spPr>
        <p:txBody>
          <a:bodyPr>
            <a:noAutofit/>
          </a:bodyPr>
          <a:p>
            <a:pPr indent="-350838" marL="801688">
              <a:buFont typeface="Wingdings" pitchFamily="2" charset="2"/>
              <a:buChar char="ü"/>
            </a:pPr>
            <a:r>
              <a:rPr dirty="0" sz="2800" lang="en-GB">
                <a:latin typeface="Times New Roman" pitchFamily="18" charset="0"/>
                <a:cs typeface="Times New Roman" pitchFamily="18" charset="0"/>
              </a:rPr>
              <a:t>Try to see the complexity of the issue. Anger requires narrow and rigid focus that ignores or oversimplifies context. </a:t>
            </a:r>
            <a:endParaRPr dirty="0" sz="2800" lang="en-GB" smtClean="0">
              <a:latin typeface="Times New Roman" pitchFamily="18" charset="0"/>
              <a:cs typeface="Times New Roman" pitchFamily="18" charset="0"/>
            </a:endParaRPr>
          </a:p>
          <a:p>
            <a:pPr indent="-350838" marL="801688">
              <a:buFont typeface="Wingdings" pitchFamily="2" charset="2"/>
              <a:buChar char="ü"/>
            </a:pPr>
            <a:r>
              <a:rPr dirty="0" sz="2800" lang="en-GB">
                <a:latin typeface="Times New Roman" pitchFamily="18" charset="0"/>
                <a:cs typeface="Times New Roman" pitchFamily="18" charset="0"/>
              </a:rPr>
              <a:t>Strive to understand other people's perspectives. </a:t>
            </a:r>
            <a:endParaRPr dirty="0" sz="2800" lang="en-GB" smtClean="0">
              <a:latin typeface="Times New Roman" pitchFamily="18" charset="0"/>
              <a:cs typeface="Times New Roman" pitchFamily="18" charset="0"/>
            </a:endParaRPr>
          </a:p>
          <a:p>
            <a:pPr indent="-350838" marL="801688">
              <a:buFont typeface="Wingdings" pitchFamily="2" charset="2"/>
              <a:buChar char="ü"/>
            </a:pPr>
            <a:r>
              <a:rPr dirty="0" sz="2800" lang="en-GB">
                <a:latin typeface="Times New Roman" pitchFamily="18" charset="0"/>
                <a:cs typeface="Times New Roman" pitchFamily="18" charset="0"/>
              </a:rPr>
              <a:t>Do not justify your anger. Instead, consider whether it will help you act in your long-term best interest. </a:t>
            </a:r>
            <a:endParaRPr dirty="0" sz="2800" lang="en-GB" smtClean="0">
              <a:latin typeface="Times New Roman" pitchFamily="18" charset="0"/>
              <a:cs typeface="Times New Roman" pitchFamily="18" charset="0"/>
            </a:endParaRPr>
          </a:p>
          <a:p>
            <a:pPr indent="-350838" marL="801688">
              <a:buFont typeface="Wingdings" pitchFamily="2" charset="2"/>
              <a:buChar char="ü"/>
            </a:pPr>
            <a:r>
              <a:rPr dirty="0" sz="2800" lang="en-GB">
                <a:latin typeface="Times New Roman" pitchFamily="18" charset="0"/>
                <a:cs typeface="Times New Roman" pitchFamily="18" charset="0"/>
              </a:rPr>
              <a:t> Know your physical and mental resources. Anger is more likely to occur when tired, hungry, sick, confused, anxious, preoccupied, distracted, or overwhelmed. </a:t>
            </a:r>
            <a:endParaRPr dirty="0" sz="2800" lang="en-GB" smtClean="0">
              <a:latin typeface="Times New Roman" pitchFamily="18" charset="0"/>
              <a:cs typeface="Times New Roman" pitchFamily="18" charset="0"/>
            </a:endParaRPr>
          </a:p>
          <a:p>
            <a:pPr indent="-350838" marL="801688">
              <a:buFont typeface="Wingdings" pitchFamily="2" charset="2"/>
              <a:buChar char="ü"/>
            </a:pPr>
            <a:r>
              <a:rPr dirty="0" sz="2800" lang="en-GB">
                <a:latin typeface="Times New Roman" pitchFamily="18" charset="0"/>
                <a:cs typeface="Times New Roman" pitchFamily="18" charset="0"/>
              </a:rPr>
              <a:t>Focus on improving and repairing rather than blaming. It's hard to stay angry without blaming and it's harder to </a:t>
            </a:r>
            <a:r>
              <a:rPr dirty="0" sz="2800" lang="en-GB" smtClean="0">
                <a:latin typeface="Times New Roman" pitchFamily="18" charset="0"/>
                <a:cs typeface="Times New Roman" pitchFamily="18" charset="0"/>
              </a:rPr>
              <a:t>blame </a:t>
            </a:r>
            <a:r>
              <a:rPr dirty="0" sz="2800" lang="en-GB">
                <a:latin typeface="Times New Roman" pitchFamily="18" charset="0"/>
                <a:cs typeface="Times New Roman" pitchFamily="18" charset="0"/>
              </a:rPr>
              <a:t>when focused on repairing and improving. </a:t>
            </a:r>
            <a:endParaRPr dirty="0" sz="2800" lang="en-GB" smtClean="0">
              <a:latin typeface="Times New Roman" pitchFamily="18" charset="0"/>
              <a:cs typeface="Times New Roman" pitchFamily="18" charset="0"/>
            </a:endParaRPr>
          </a:p>
          <a:p>
            <a:pPr indent="-350838" marL="801688">
              <a:buFont typeface="Wingdings" pitchFamily="2" charset="2"/>
              <a:buChar char="ü"/>
            </a:pPr>
            <a:r>
              <a:rPr dirty="0" sz="2800" lang="en-GB">
                <a:latin typeface="Times New Roman" pitchFamily="18" charset="0"/>
                <a:cs typeface="Times New Roman" pitchFamily="18" charset="0"/>
              </a:rPr>
              <a:t>When angry, remember your deepest values. </a:t>
            </a:r>
            <a:endParaRPr dirty="0" sz="2800" lang="en-GB" smtClean="0">
              <a:latin typeface="Times New Roman" pitchFamily="18" charset="0"/>
              <a:cs typeface="Times New Roman" pitchFamily="18" charset="0"/>
            </a:endParaRPr>
          </a:p>
        </p:txBody>
      </p:sp>
    </p:spTree>
  </p:cSld>
  <p:clrMapOvr>
    <a:masterClrMapping/>
  </p:clrMapOvr>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500" name=""/>
        <p:cNvGrpSpPr/>
        <p:nvPr/>
      </p:nvGrpSpPr>
      <p:grpSpPr>
        <a:xfrm>
          <a:off x="0" y="0"/>
          <a:ext cx="0" cy="0"/>
          <a:chOff x="0" y="0"/>
          <a:chExt cx="0" cy="0"/>
        </a:xfrm>
      </p:grpSpPr>
      <p:sp>
        <p:nvSpPr>
          <p:cNvPr id="1048917" name="Title 1"/>
          <p:cNvSpPr>
            <a:spLocks noGrp="1"/>
          </p:cNvSpPr>
          <p:nvPr>
            <p:ph type="title"/>
          </p:nvPr>
        </p:nvSpPr>
        <p:spPr>
          <a:xfrm>
            <a:off x="76200" y="76200"/>
            <a:ext cx="8991600" cy="533400"/>
          </a:xfrm>
        </p:spPr>
        <p:txBody>
          <a:bodyPr>
            <a:noAutofit/>
          </a:bodyPr>
          <a:p>
            <a:r>
              <a:rPr b="1" dirty="0" sz="3200" lang="en-GB" smtClean="0">
                <a:latin typeface="Times New Roman" pitchFamily="18" charset="0"/>
                <a:cs typeface="Times New Roman" pitchFamily="18" charset="0"/>
              </a:rPr>
              <a:t>Emotional intelligence and managing emotion </a:t>
            </a:r>
            <a:endParaRPr b="1" dirty="0" sz="3200" lang="en-GB">
              <a:latin typeface="Times New Roman" pitchFamily="18" charset="0"/>
              <a:cs typeface="Times New Roman" pitchFamily="18" charset="0"/>
            </a:endParaRPr>
          </a:p>
        </p:txBody>
      </p:sp>
      <p:sp>
        <p:nvSpPr>
          <p:cNvPr id="1048918" name="Content Placeholder 2"/>
          <p:cNvSpPr>
            <a:spLocks noGrp="1"/>
          </p:cNvSpPr>
          <p:nvPr>
            <p:ph idx="1"/>
          </p:nvPr>
        </p:nvSpPr>
        <p:spPr>
          <a:xfrm>
            <a:off x="25791" y="685800"/>
            <a:ext cx="8991600" cy="6019800"/>
          </a:xfrm>
        </p:spPr>
        <p:txBody>
          <a:bodyPr>
            <a:normAutofit fontScale="85000" lnSpcReduction="10000"/>
          </a:bodyPr>
          <a:p>
            <a:r>
              <a:rPr dirty="0" lang="en-GB">
                <a:latin typeface="Times New Roman" pitchFamily="18" charset="0"/>
                <a:cs typeface="Times New Roman" pitchFamily="18" charset="0"/>
              </a:rPr>
              <a:t>Emotional intelligence refers to the ability to identify and manage one‘s own emotions, as well as the emotions of others. </a:t>
            </a:r>
            <a:endParaRPr dirty="0" lang="en-GB" smtClean="0">
              <a:latin typeface="Times New Roman" pitchFamily="18" charset="0"/>
              <a:cs typeface="Times New Roman" pitchFamily="18" charset="0"/>
            </a:endParaRPr>
          </a:p>
          <a:p>
            <a:r>
              <a:rPr dirty="0" lang="en-GB" smtClean="0">
                <a:latin typeface="Times New Roman" pitchFamily="18" charset="0"/>
                <a:cs typeface="Times New Roman" pitchFamily="18" charset="0"/>
              </a:rPr>
              <a:t>It includes at least three skills</a:t>
            </a:r>
          </a:p>
          <a:p>
            <a:pPr indent="-350838" marL="801688">
              <a:buFont typeface="Wingdings" pitchFamily="2" charset="2"/>
              <a:buChar char="ü"/>
            </a:pPr>
            <a:r>
              <a:rPr dirty="0" lang="en-GB" smtClean="0">
                <a:latin typeface="Times New Roman" pitchFamily="18" charset="0"/>
                <a:cs typeface="Times New Roman" pitchFamily="18" charset="0"/>
              </a:rPr>
              <a:t>emotional awareness</a:t>
            </a:r>
            <a:r>
              <a:rPr dirty="0" lang="en-GB">
                <a:latin typeface="Times New Roman" pitchFamily="18" charset="0"/>
                <a:cs typeface="Times New Roman" pitchFamily="18" charset="0"/>
              </a:rPr>
              <a:t>, or the ability to identify and name one‘s own emotions</a:t>
            </a:r>
            <a:r>
              <a:rPr dirty="0" lang="en-GB" smtClean="0">
                <a:latin typeface="Times New Roman" pitchFamily="18" charset="0"/>
                <a:cs typeface="Times New Roman" pitchFamily="18" charset="0"/>
              </a:rPr>
              <a:t>;</a:t>
            </a:r>
          </a:p>
          <a:p>
            <a:pPr indent="-350838" marL="801688">
              <a:buFont typeface="Wingdings" pitchFamily="2" charset="2"/>
              <a:buChar char="ü"/>
            </a:pPr>
            <a:r>
              <a:rPr dirty="0" lang="en-GB">
                <a:latin typeface="Times New Roman" pitchFamily="18" charset="0"/>
                <a:cs typeface="Times New Roman" pitchFamily="18" charset="0"/>
              </a:rPr>
              <a:t>the ability to harness those emotions and apply them to tasks like thinking and problem </a:t>
            </a:r>
            <a:r>
              <a:rPr dirty="0" lang="en-GB" smtClean="0">
                <a:latin typeface="Times New Roman" pitchFamily="18" charset="0"/>
                <a:cs typeface="Times New Roman" pitchFamily="18" charset="0"/>
              </a:rPr>
              <a:t>solving</a:t>
            </a:r>
          </a:p>
          <a:p>
            <a:pPr indent="-350838" marL="801688">
              <a:buFont typeface="Wingdings" pitchFamily="2" charset="2"/>
              <a:buChar char="ü"/>
            </a:pPr>
            <a:r>
              <a:rPr dirty="0" lang="en-GB">
                <a:latin typeface="Times New Roman" pitchFamily="18" charset="0"/>
                <a:cs typeface="Times New Roman" pitchFamily="18" charset="0"/>
              </a:rPr>
              <a:t>the ability to manage emotions, which includes both regulating one‘s own emotions when necessary and helping others to do the same</a:t>
            </a:r>
            <a:r>
              <a:rPr dirty="0" lang="en-GB" smtClean="0">
                <a:latin typeface="Times New Roman" pitchFamily="18" charset="0"/>
                <a:cs typeface="Times New Roman" pitchFamily="18" charset="0"/>
              </a:rPr>
              <a:t>.</a:t>
            </a:r>
          </a:p>
          <a:p>
            <a:pPr indent="-365125" marL="365125"/>
            <a:r>
              <a:rPr dirty="0" i="1" lang="en-GB">
                <a:latin typeface="Times New Roman" pitchFamily="18" charset="0"/>
                <a:cs typeface="Times New Roman" pitchFamily="18" charset="0"/>
              </a:rPr>
              <a:t>Emotional intelligence describes the ability, capacity, skill, or self- perceived ability to identify, assess, and manage the emotions of </a:t>
            </a:r>
            <a:r>
              <a:rPr dirty="0" i="1" lang="en-GB" smtClean="0">
                <a:latin typeface="Times New Roman" pitchFamily="18" charset="0"/>
                <a:cs typeface="Times New Roman" pitchFamily="18" charset="0"/>
              </a:rPr>
              <a:t>one’s </a:t>
            </a:r>
            <a:r>
              <a:rPr dirty="0" i="1" lang="en-GB">
                <a:latin typeface="Times New Roman" pitchFamily="18" charset="0"/>
                <a:cs typeface="Times New Roman" pitchFamily="18" charset="0"/>
              </a:rPr>
              <a:t>self, of others, and of groups.</a:t>
            </a:r>
          </a:p>
        </p:txBody>
      </p:sp>
    </p:spTree>
  </p:cSld>
  <p:clrMapOvr>
    <a:masterClrMapping/>
  </p:clrMapOvr>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501" name=""/>
        <p:cNvGrpSpPr/>
        <p:nvPr/>
      </p:nvGrpSpPr>
      <p:grpSpPr>
        <a:xfrm>
          <a:off x="0" y="0"/>
          <a:ext cx="0" cy="0"/>
          <a:chOff x="0" y="0"/>
          <a:chExt cx="0" cy="0"/>
        </a:xfrm>
      </p:grpSpPr>
      <p:sp>
        <p:nvSpPr>
          <p:cNvPr id="1048919" name="Content Placeholder 2"/>
          <p:cNvSpPr>
            <a:spLocks noGrp="1"/>
          </p:cNvSpPr>
          <p:nvPr>
            <p:ph idx="1"/>
          </p:nvPr>
        </p:nvSpPr>
        <p:spPr>
          <a:xfrm>
            <a:off x="76200" y="76200"/>
            <a:ext cx="8997462" cy="6705600"/>
          </a:xfrm>
        </p:spPr>
        <p:txBody>
          <a:bodyPr/>
          <a:p>
            <a:r>
              <a:rPr dirty="0" lang="en-GB">
                <a:latin typeface="Times New Roman" pitchFamily="18" charset="0"/>
                <a:cs typeface="Times New Roman" pitchFamily="18" charset="0"/>
              </a:rPr>
              <a:t>People who possess a high degree of emotional intelligence know themselves very well and are also able to sense the emotions of others. They are affable, resilient, and optimistic</a:t>
            </a:r>
            <a:r>
              <a:rPr dirty="0" lang="en-GB" smtClean="0">
                <a:latin typeface="Times New Roman" pitchFamily="18" charset="0"/>
                <a:cs typeface="Times New Roman" pitchFamily="18" charset="0"/>
              </a:rPr>
              <a:t>.</a:t>
            </a:r>
          </a:p>
          <a:p>
            <a:r>
              <a:rPr dirty="0" lang="en-GB">
                <a:latin typeface="Times New Roman" pitchFamily="18" charset="0"/>
                <a:cs typeface="Times New Roman" pitchFamily="18" charset="0"/>
              </a:rPr>
              <a:t>Individuals have different personalities, wants, needs, and ways of showing their emotions. </a:t>
            </a:r>
            <a:endParaRPr dirty="0" lang="en-GB" smtClean="0">
              <a:latin typeface="Times New Roman" pitchFamily="18" charset="0"/>
              <a:cs typeface="Times New Roman" pitchFamily="18" charset="0"/>
            </a:endParaRPr>
          </a:p>
          <a:p>
            <a:r>
              <a:rPr dirty="0" lang="en-GB" smtClean="0">
                <a:latin typeface="Times New Roman" pitchFamily="18" charset="0"/>
                <a:cs typeface="Times New Roman" pitchFamily="18" charset="0"/>
              </a:rPr>
              <a:t>In </a:t>
            </a:r>
            <a:r>
              <a:rPr dirty="0" lang="en-GB">
                <a:latin typeface="Times New Roman" pitchFamily="18" charset="0"/>
                <a:cs typeface="Times New Roman" pitchFamily="18" charset="0"/>
              </a:rPr>
              <a:t>the most generic framework, five domains of emotional intelligence are divided into personal (self-awareness, self-regulation, and self-motivation) and social (social awareness and social skills) competences.</a:t>
            </a:r>
          </a:p>
        </p:txBody>
      </p:sp>
    </p:spTree>
  </p:cSld>
  <p:clrMapOvr>
    <a:masterClrMapping/>
  </p:clrMapOvr>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502" name=""/>
        <p:cNvGrpSpPr/>
        <p:nvPr/>
      </p:nvGrpSpPr>
      <p:grpSpPr>
        <a:xfrm>
          <a:off x="0" y="0"/>
          <a:ext cx="0" cy="0"/>
          <a:chOff x="0" y="0"/>
          <a:chExt cx="0" cy="0"/>
        </a:xfrm>
      </p:grpSpPr>
      <p:sp>
        <p:nvSpPr>
          <p:cNvPr id="1048920" name="Title 1"/>
          <p:cNvSpPr>
            <a:spLocks noGrp="1"/>
          </p:cNvSpPr>
          <p:nvPr>
            <p:ph type="title"/>
          </p:nvPr>
        </p:nvSpPr>
        <p:spPr>
          <a:xfrm>
            <a:off x="76200" y="0"/>
            <a:ext cx="8991600" cy="685800"/>
          </a:xfrm>
        </p:spPr>
        <p:txBody>
          <a:bodyPr>
            <a:normAutofit/>
          </a:bodyPr>
          <a:p>
            <a:r>
              <a:rPr b="1" dirty="0" sz="3600" lang="en-GB">
                <a:latin typeface="Times New Roman" pitchFamily="18" charset="0"/>
                <a:cs typeface="Times New Roman" pitchFamily="18" charset="0"/>
              </a:rPr>
              <a:t>Stress, Coping with Stress and Resilience</a:t>
            </a:r>
          </a:p>
        </p:txBody>
      </p:sp>
      <p:sp>
        <p:nvSpPr>
          <p:cNvPr id="1048921" name="Content Placeholder 2"/>
          <p:cNvSpPr>
            <a:spLocks noGrp="1"/>
          </p:cNvSpPr>
          <p:nvPr>
            <p:ph idx="1"/>
          </p:nvPr>
        </p:nvSpPr>
        <p:spPr>
          <a:xfrm>
            <a:off x="76200" y="762000"/>
            <a:ext cx="8991600" cy="5943600"/>
          </a:xfrm>
        </p:spPr>
        <p:txBody>
          <a:bodyPr>
            <a:normAutofit fontScale="92500" lnSpcReduction="10000"/>
          </a:bodyPr>
          <a:p>
            <a:r>
              <a:rPr dirty="0" i="1" lang="en-GB">
                <a:latin typeface="Times New Roman" pitchFamily="18" charset="0"/>
                <a:cs typeface="Times New Roman" pitchFamily="18" charset="0"/>
              </a:rPr>
              <a:t>Stress generally refers to two things: </a:t>
            </a:r>
            <a:endParaRPr dirty="0" i="1" lang="en-GB" smtClean="0">
              <a:latin typeface="Times New Roman" pitchFamily="18" charset="0"/>
              <a:cs typeface="Times New Roman" pitchFamily="18" charset="0"/>
            </a:endParaRPr>
          </a:p>
          <a:p>
            <a:pPr>
              <a:buFont typeface="Wingdings" pitchFamily="2" charset="2"/>
              <a:buChar char="ü"/>
            </a:pPr>
            <a:r>
              <a:rPr dirty="0" i="1" lang="en-GB">
                <a:latin typeface="Times New Roman" pitchFamily="18" charset="0"/>
                <a:cs typeface="Times New Roman" pitchFamily="18" charset="0"/>
              </a:rPr>
              <a:t>T</a:t>
            </a:r>
            <a:r>
              <a:rPr dirty="0" i="1" lang="en-GB" smtClean="0">
                <a:latin typeface="Times New Roman" pitchFamily="18" charset="0"/>
                <a:cs typeface="Times New Roman" pitchFamily="18" charset="0"/>
              </a:rPr>
              <a:t>he </a:t>
            </a:r>
            <a:r>
              <a:rPr dirty="0" i="1" lang="en-GB">
                <a:latin typeface="Times New Roman" pitchFamily="18" charset="0"/>
                <a:cs typeface="Times New Roman" pitchFamily="18" charset="0"/>
              </a:rPr>
              <a:t>psychological perception of pressure, on the one hand, and </a:t>
            </a:r>
            <a:endParaRPr dirty="0" i="1" lang="en-GB" smtClean="0">
              <a:latin typeface="Times New Roman" pitchFamily="18" charset="0"/>
              <a:cs typeface="Times New Roman" pitchFamily="18" charset="0"/>
            </a:endParaRPr>
          </a:p>
          <a:p>
            <a:pPr>
              <a:buFont typeface="Wingdings" pitchFamily="2" charset="2"/>
              <a:buChar char="ü"/>
            </a:pPr>
            <a:r>
              <a:rPr dirty="0" i="1" lang="en-GB">
                <a:latin typeface="Times New Roman" pitchFamily="18" charset="0"/>
                <a:cs typeface="Times New Roman" pitchFamily="18" charset="0"/>
              </a:rPr>
              <a:t>T</a:t>
            </a:r>
            <a:r>
              <a:rPr dirty="0" i="1" lang="en-GB" smtClean="0">
                <a:latin typeface="Times New Roman" pitchFamily="18" charset="0"/>
                <a:cs typeface="Times New Roman" pitchFamily="18" charset="0"/>
              </a:rPr>
              <a:t>he </a:t>
            </a:r>
            <a:r>
              <a:rPr dirty="0" i="1" lang="en-GB">
                <a:latin typeface="Times New Roman" pitchFamily="18" charset="0"/>
                <a:cs typeface="Times New Roman" pitchFamily="18" charset="0"/>
              </a:rPr>
              <a:t>body's response to it, on the other, which involves multiple systems from metabolism to muscles and memory</a:t>
            </a:r>
            <a:r>
              <a:rPr dirty="0" i="1" lang="en-GB" smtClean="0">
                <a:latin typeface="Times New Roman" pitchFamily="18" charset="0"/>
                <a:cs typeface="Times New Roman" pitchFamily="18" charset="0"/>
              </a:rPr>
              <a:t>.</a:t>
            </a:r>
          </a:p>
          <a:p>
            <a:r>
              <a:rPr dirty="0" lang="en-GB">
                <a:latin typeface="Times New Roman" pitchFamily="18" charset="0"/>
                <a:cs typeface="Times New Roman" pitchFamily="18" charset="0"/>
              </a:rPr>
              <a:t>Some stress is necessary for all living systems as it is the means by which you encounter and respond to the challenges and uncertainties of existence. </a:t>
            </a:r>
            <a:endParaRPr dirty="0" lang="en-GB" smtClean="0">
              <a:latin typeface="Times New Roman" pitchFamily="18" charset="0"/>
              <a:cs typeface="Times New Roman" pitchFamily="18" charset="0"/>
            </a:endParaRPr>
          </a:p>
          <a:p>
            <a:r>
              <a:rPr dirty="0" lang="en-GB">
                <a:latin typeface="Times New Roman" pitchFamily="18" charset="0"/>
                <a:cs typeface="Times New Roman" pitchFamily="18" charset="0"/>
              </a:rPr>
              <a:t>However, prolonged or repeated arousal of the stress </a:t>
            </a:r>
            <a:r>
              <a:rPr dirty="0" lang="en-GB" smtClean="0">
                <a:latin typeface="Times New Roman" pitchFamily="18" charset="0"/>
                <a:cs typeface="Times New Roman" pitchFamily="18" charset="0"/>
              </a:rPr>
              <a:t>response, </a:t>
            </a:r>
            <a:r>
              <a:rPr dirty="0" lang="en-GB">
                <a:latin typeface="Times New Roman" pitchFamily="18" charset="0"/>
                <a:cs typeface="Times New Roman" pitchFamily="18" charset="0"/>
              </a:rPr>
              <a:t>can have harmful physical and psychological consequences, including heart disease, diabetes, anxiety, and depression. </a:t>
            </a:r>
          </a:p>
        </p:txBody>
      </p:sp>
    </p:spTree>
  </p:cSld>
  <p:clrMapOvr>
    <a:masterClrMapping/>
  </p:clrMapOvr>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503" name=""/>
        <p:cNvGrpSpPr/>
        <p:nvPr/>
      </p:nvGrpSpPr>
      <p:grpSpPr>
        <a:xfrm>
          <a:off x="0" y="0"/>
          <a:ext cx="0" cy="0"/>
          <a:chOff x="0" y="0"/>
          <a:chExt cx="0" cy="0"/>
        </a:xfrm>
      </p:grpSpPr>
      <p:sp>
        <p:nvSpPr>
          <p:cNvPr id="1048922" name="Content Placeholder 2"/>
          <p:cNvSpPr>
            <a:spLocks noGrp="1"/>
          </p:cNvSpPr>
          <p:nvPr>
            <p:ph idx="1"/>
          </p:nvPr>
        </p:nvSpPr>
        <p:spPr>
          <a:xfrm>
            <a:off x="76200" y="76200"/>
            <a:ext cx="8991600" cy="6629400"/>
          </a:xfrm>
        </p:spPr>
        <p:txBody>
          <a:bodyPr>
            <a:normAutofit fontScale="92500" lnSpcReduction="20000"/>
          </a:bodyPr>
          <a:p>
            <a:r>
              <a:rPr dirty="0" lang="en-GB">
                <a:latin typeface="Times New Roman" pitchFamily="18" charset="0"/>
                <a:cs typeface="Times New Roman" pitchFamily="18" charset="0"/>
              </a:rPr>
              <a:t>Mainly, stress comes from three categories of stressors: catastrophes, significant life changes, and daily hassles</a:t>
            </a:r>
            <a:r>
              <a:rPr dirty="0" lang="en-GB" smtClean="0">
                <a:latin typeface="Times New Roman" pitchFamily="18" charset="0"/>
                <a:cs typeface="Times New Roman" pitchFamily="18" charset="0"/>
              </a:rPr>
              <a:t>.</a:t>
            </a:r>
          </a:p>
          <a:p>
            <a:pPr algn="ctr" indent="0" marL="0">
              <a:buNone/>
            </a:pPr>
            <a:r>
              <a:rPr b="1" dirty="0" lang="en-GB" smtClean="0">
                <a:latin typeface="Times New Roman" pitchFamily="18" charset="0"/>
                <a:cs typeface="Times New Roman" pitchFamily="18" charset="0"/>
              </a:rPr>
              <a:t>Coping with stress </a:t>
            </a:r>
          </a:p>
          <a:p>
            <a:pPr>
              <a:buFont typeface="Wingdings" pitchFamily="2" charset="2"/>
              <a:buChar char="ü"/>
            </a:pPr>
            <a:r>
              <a:rPr dirty="0" lang="en-GB">
                <a:latin typeface="Times New Roman" pitchFamily="18" charset="0"/>
                <a:cs typeface="Times New Roman" pitchFamily="18" charset="0"/>
              </a:rPr>
              <a:t>There are two ways of dealing with stress: problem focused and emotion-focused. </a:t>
            </a:r>
            <a:endParaRPr dirty="0" lang="en-GB" smtClean="0">
              <a:latin typeface="Times New Roman" pitchFamily="18" charset="0"/>
              <a:cs typeface="Times New Roman" pitchFamily="18" charset="0"/>
            </a:endParaRPr>
          </a:p>
          <a:p>
            <a:pPr>
              <a:buFont typeface="Wingdings" pitchFamily="2" charset="2"/>
              <a:buChar char="ü"/>
            </a:pPr>
            <a:r>
              <a:rPr b="1" dirty="0" lang="en-GB">
                <a:latin typeface="Times New Roman" pitchFamily="18" charset="0"/>
                <a:cs typeface="Times New Roman" pitchFamily="18" charset="0"/>
              </a:rPr>
              <a:t>Problem </a:t>
            </a:r>
            <a:r>
              <a:rPr b="1" dirty="0" lang="en-GB" smtClean="0">
                <a:latin typeface="Times New Roman" pitchFamily="18" charset="0"/>
                <a:cs typeface="Times New Roman" pitchFamily="18" charset="0"/>
              </a:rPr>
              <a:t>focused- </a:t>
            </a:r>
            <a:r>
              <a:rPr dirty="0" lang="en-GB" smtClean="0">
                <a:latin typeface="Times New Roman" pitchFamily="18" charset="0"/>
                <a:cs typeface="Times New Roman" pitchFamily="18" charset="0"/>
              </a:rPr>
              <a:t>when </a:t>
            </a:r>
            <a:r>
              <a:rPr dirty="0" lang="en-GB">
                <a:latin typeface="Times New Roman" pitchFamily="18" charset="0"/>
                <a:cs typeface="Times New Roman" pitchFamily="18" charset="0"/>
              </a:rPr>
              <a:t>we feel a sense of control over a situation and think we can change the circumstances or change ourselves, we may address stressors directly, with problem - focused coping</a:t>
            </a:r>
            <a:r>
              <a:rPr dirty="0" lang="en-GB" smtClean="0">
                <a:latin typeface="Times New Roman" pitchFamily="18" charset="0"/>
                <a:cs typeface="Times New Roman" pitchFamily="18" charset="0"/>
              </a:rPr>
              <a:t>.</a:t>
            </a:r>
          </a:p>
          <a:p>
            <a:pPr>
              <a:buFont typeface="Wingdings" pitchFamily="2" charset="2"/>
              <a:buChar char="ü"/>
            </a:pPr>
            <a:r>
              <a:rPr b="1" dirty="0" lang="en-GB">
                <a:latin typeface="Times New Roman" pitchFamily="18" charset="0"/>
                <a:cs typeface="Times New Roman" pitchFamily="18" charset="0"/>
              </a:rPr>
              <a:t>Emotion-focused</a:t>
            </a:r>
            <a:r>
              <a:rPr dirty="0" lang="en-GB">
                <a:latin typeface="Times New Roman" pitchFamily="18" charset="0"/>
                <a:cs typeface="Times New Roman" pitchFamily="18" charset="0"/>
              </a:rPr>
              <a:t> - When we cannot handle the problem or believe that we cannot change a situation, we may turn to emotion-focused coping</a:t>
            </a:r>
            <a:r>
              <a:rPr dirty="0" lang="en-GB" smtClean="0">
                <a:latin typeface="Times New Roman" pitchFamily="18" charset="0"/>
                <a:cs typeface="Times New Roman" pitchFamily="18" charset="0"/>
              </a:rPr>
              <a:t>.</a:t>
            </a:r>
          </a:p>
          <a:p>
            <a:pPr>
              <a:buFont typeface="Wingdings" pitchFamily="2" charset="2"/>
              <a:buChar char="ü"/>
            </a:pPr>
            <a:r>
              <a:rPr dirty="0" lang="en-GB">
                <a:latin typeface="Times New Roman" pitchFamily="18" charset="0"/>
                <a:cs typeface="Times New Roman" pitchFamily="18" charset="0"/>
              </a:rPr>
              <a:t>Several factors affect the ability to cope successfully, including feelings of personal control, outlook, and supportive connections. </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288" name=""/>
        <p:cNvGrpSpPr/>
        <p:nvPr/>
      </p:nvGrpSpPr>
      <p:grpSpPr>
        <a:xfrm>
          <a:off x="0" y="0"/>
          <a:ext cx="0" cy="0"/>
          <a:chOff x="0" y="0"/>
          <a:chExt cx="0" cy="0"/>
        </a:xfrm>
      </p:grpSpPr>
      <p:sp>
        <p:nvSpPr>
          <p:cNvPr id="1048625" name="Content Placeholder 2"/>
          <p:cNvSpPr>
            <a:spLocks noGrp="1"/>
          </p:cNvSpPr>
          <p:nvPr>
            <p:ph idx="1"/>
          </p:nvPr>
        </p:nvSpPr>
        <p:spPr>
          <a:xfrm>
            <a:off x="76200" y="152400"/>
            <a:ext cx="8991600" cy="6553200"/>
          </a:xfrm>
        </p:spPr>
        <p:txBody>
          <a:bodyPr>
            <a:normAutofit fontScale="81250" lnSpcReduction="20000"/>
          </a:bodyPr>
          <a:p>
            <a:pPr indent="0" marL="0">
              <a:buNone/>
            </a:pPr>
            <a:r>
              <a:rPr b="1" dirty="0" lang="en-US">
                <a:latin typeface="Times New Roman" panose="02020603050405020304" pitchFamily="18" charset="0"/>
                <a:cs typeface="Times New Roman" panose="02020603050405020304" pitchFamily="18" charset="0"/>
              </a:rPr>
              <a:t>Correlational </a:t>
            </a:r>
            <a:r>
              <a:rPr b="1" dirty="0" lang="en-US" smtClean="0">
                <a:latin typeface="Times New Roman" panose="02020603050405020304" pitchFamily="18" charset="0"/>
                <a:cs typeface="Times New Roman" panose="02020603050405020304" pitchFamily="18" charset="0"/>
              </a:rPr>
              <a:t>research</a:t>
            </a:r>
          </a:p>
          <a:p>
            <a:pPr>
              <a:buFont typeface="Courier New" panose="02070309020205020404" pitchFamily="49" charset="0"/>
              <a:buChar char="o"/>
            </a:pPr>
            <a:r>
              <a:rPr dirty="0" lang="en-US" smtClean="0">
                <a:latin typeface="Times New Roman" panose="02020603050405020304" pitchFamily="18" charset="0"/>
                <a:cs typeface="Times New Roman" panose="02020603050405020304" pitchFamily="18" charset="0"/>
              </a:rPr>
              <a:t>Is </a:t>
            </a:r>
            <a:r>
              <a:rPr dirty="0" lang="en-US">
                <a:latin typeface="Times New Roman" panose="02020603050405020304" pitchFamily="18" charset="0"/>
                <a:cs typeface="Times New Roman" panose="02020603050405020304" pitchFamily="18" charset="0"/>
              </a:rPr>
              <a:t>a research method that measures the relationship between </a:t>
            </a:r>
            <a:r>
              <a:rPr dirty="0" lang="en-US">
                <a:solidFill>
                  <a:srgbClr val="00B0F0"/>
                </a:solidFill>
                <a:latin typeface="Times New Roman" panose="02020603050405020304" pitchFamily="18" charset="0"/>
                <a:cs typeface="Times New Roman" panose="02020603050405020304" pitchFamily="18" charset="0"/>
              </a:rPr>
              <a:t>two or more variables</a:t>
            </a:r>
            <a:r>
              <a:rPr dirty="0" lang="en-US" smtClean="0">
                <a:latin typeface="Times New Roman" panose="02020603050405020304" pitchFamily="18" charset="0"/>
                <a:cs typeface="Times New Roman" panose="02020603050405020304" pitchFamily="18" charset="0"/>
              </a:rPr>
              <a:t>.</a:t>
            </a:r>
          </a:p>
          <a:p>
            <a:pPr>
              <a:buFont typeface="Courier New" panose="02070309020205020404" pitchFamily="49" charset="0"/>
              <a:buChar char="o"/>
            </a:pPr>
            <a:r>
              <a:rPr dirty="0" lang="en-US">
                <a:latin typeface="Times New Roman" panose="02020603050405020304" pitchFamily="18" charset="0"/>
                <a:cs typeface="Times New Roman" panose="02020603050405020304" pitchFamily="18" charset="0"/>
              </a:rPr>
              <a:t>A variable is anything that can change or </a:t>
            </a:r>
            <a:r>
              <a:rPr dirty="0" lang="en-US" smtClean="0">
                <a:latin typeface="Times New Roman" panose="02020603050405020304" pitchFamily="18" charset="0"/>
                <a:cs typeface="Times New Roman" panose="02020603050405020304" pitchFamily="18" charset="0"/>
              </a:rPr>
              <a:t>vary </a:t>
            </a:r>
            <a:r>
              <a:rPr dirty="0" lang="en-US" err="1" smtClean="0">
                <a:latin typeface="Times New Roman" panose="02020603050405020304" pitchFamily="18" charset="0"/>
                <a:cs typeface="Times New Roman" panose="02020603050405020304" pitchFamily="18" charset="0"/>
              </a:rPr>
              <a:t>i.e</a:t>
            </a:r>
            <a:r>
              <a:rPr dirty="0" lang="en-US" smtClean="0">
                <a:latin typeface="Times New Roman" panose="02020603050405020304" pitchFamily="18" charset="0"/>
                <a:cs typeface="Times New Roman" panose="02020603050405020304" pitchFamily="18" charset="0"/>
              </a:rPr>
              <a:t>, scores </a:t>
            </a:r>
            <a:r>
              <a:rPr dirty="0" lang="en-US">
                <a:latin typeface="Times New Roman" panose="02020603050405020304" pitchFamily="18" charset="0"/>
                <a:cs typeface="Times New Roman" panose="02020603050405020304" pitchFamily="18" charset="0"/>
              </a:rPr>
              <a:t>on a test, the temperature in a room, gender, and so on</a:t>
            </a:r>
            <a:r>
              <a:rPr dirty="0" lang="en-US" smtClean="0">
                <a:latin typeface="Times New Roman" panose="02020603050405020304" pitchFamily="18" charset="0"/>
                <a:cs typeface="Times New Roman" panose="02020603050405020304" pitchFamily="18" charset="0"/>
              </a:rPr>
              <a:t>.</a:t>
            </a:r>
          </a:p>
          <a:p>
            <a:pPr>
              <a:buFont typeface="Courier New" panose="02070309020205020404" pitchFamily="49" charset="0"/>
              <a:buChar char="o"/>
            </a:pPr>
            <a:r>
              <a:rPr dirty="0" lang="en-US" smtClean="0">
                <a:latin typeface="Times New Roman" panose="02020603050405020304" pitchFamily="18" charset="0"/>
                <a:cs typeface="Times New Roman" panose="02020603050405020304" pitchFamily="18" charset="0"/>
              </a:rPr>
              <a:t>It tells the </a:t>
            </a:r>
            <a:r>
              <a:rPr dirty="0" lang="en-US" smtClean="0">
                <a:solidFill>
                  <a:srgbClr val="FF0000"/>
                </a:solidFill>
                <a:latin typeface="Times New Roman" panose="02020603050405020304" pitchFamily="18" charset="0"/>
                <a:cs typeface="Times New Roman" panose="02020603050405020304" pitchFamily="18" charset="0"/>
              </a:rPr>
              <a:t>strength</a:t>
            </a:r>
            <a:r>
              <a:rPr dirty="0" lang="en-US" smtClean="0">
                <a:latin typeface="Times New Roman" panose="02020603050405020304" pitchFamily="18" charset="0"/>
                <a:cs typeface="Times New Roman" panose="02020603050405020304" pitchFamily="18" charset="0"/>
              </a:rPr>
              <a:t> and </a:t>
            </a:r>
            <a:r>
              <a:rPr dirty="0" lang="en-US" smtClean="0">
                <a:solidFill>
                  <a:srgbClr val="7030A0"/>
                </a:solidFill>
                <a:latin typeface="Times New Roman" panose="02020603050405020304" pitchFamily="18" charset="0"/>
                <a:cs typeface="Times New Roman" panose="02020603050405020304" pitchFamily="18" charset="0"/>
              </a:rPr>
              <a:t>direction of the relationship</a:t>
            </a:r>
            <a:r>
              <a:rPr dirty="0" lang="en-US">
                <a:latin typeface="Times New Roman" panose="02020603050405020304" pitchFamily="18" charset="0"/>
                <a:cs typeface="Times New Roman" panose="02020603050405020304" pitchFamily="18" charset="0"/>
              </a:rPr>
              <a:t>, however, </a:t>
            </a:r>
            <a:r>
              <a:rPr dirty="0" lang="en-US">
                <a:solidFill>
                  <a:srgbClr val="00B0F0"/>
                </a:solidFill>
                <a:latin typeface="Times New Roman" panose="02020603050405020304" pitchFamily="18" charset="0"/>
                <a:cs typeface="Times New Roman" panose="02020603050405020304" pitchFamily="18" charset="0"/>
              </a:rPr>
              <a:t>it doesn‘t prove causation </a:t>
            </a:r>
            <a:r>
              <a:rPr dirty="0" lang="en-US">
                <a:latin typeface="Times New Roman" panose="02020603050405020304" pitchFamily="18" charset="0"/>
                <a:cs typeface="Times New Roman" panose="02020603050405020304" pitchFamily="18" charset="0"/>
              </a:rPr>
              <a:t>(which means it doesn‘t show the cause and effect </a:t>
            </a:r>
            <a:r>
              <a:rPr dirty="0" lang="en-US" smtClean="0">
                <a:latin typeface="Times New Roman" panose="02020603050405020304" pitchFamily="18" charset="0"/>
                <a:cs typeface="Times New Roman" panose="02020603050405020304" pitchFamily="18" charset="0"/>
              </a:rPr>
              <a:t>relationship).</a:t>
            </a:r>
          </a:p>
          <a:p>
            <a:pPr indent="0" marL="0">
              <a:buNone/>
            </a:pPr>
            <a:r>
              <a:rPr b="1" dirty="0" lang="en-US">
                <a:latin typeface="Times New Roman" panose="02020603050405020304" pitchFamily="18" charset="0"/>
                <a:cs typeface="Times New Roman" panose="02020603050405020304" pitchFamily="18" charset="0"/>
              </a:rPr>
              <a:t>Experimental </a:t>
            </a:r>
            <a:r>
              <a:rPr b="1" dirty="0" lang="en-US" smtClean="0">
                <a:latin typeface="Times New Roman" panose="02020603050405020304" pitchFamily="18" charset="0"/>
                <a:cs typeface="Times New Roman" panose="02020603050405020304" pitchFamily="18" charset="0"/>
              </a:rPr>
              <a:t>Research</a:t>
            </a:r>
          </a:p>
          <a:p>
            <a:pPr>
              <a:buFont typeface="Wingdings" panose="05000000000000000000" pitchFamily="2" charset="2"/>
              <a:buChar char="ü"/>
            </a:pPr>
            <a:r>
              <a:rPr dirty="0" lang="en-US" smtClean="0">
                <a:latin typeface="Times New Roman" panose="02020603050405020304" pitchFamily="18" charset="0"/>
                <a:cs typeface="Times New Roman" panose="02020603050405020304" pitchFamily="18" charset="0"/>
              </a:rPr>
              <a:t>Studies </a:t>
            </a:r>
            <a:r>
              <a:rPr dirty="0" lang="en-US" smtClean="0">
                <a:solidFill>
                  <a:srgbClr val="FF0000"/>
                </a:solidFill>
                <a:latin typeface="Times New Roman" panose="02020603050405020304" pitchFamily="18" charset="0"/>
                <a:cs typeface="Times New Roman" panose="02020603050405020304" pitchFamily="18" charset="0"/>
              </a:rPr>
              <a:t>cause effect relationship </a:t>
            </a:r>
            <a:r>
              <a:rPr dirty="0" lang="en-US" smtClean="0">
                <a:latin typeface="Times New Roman" panose="02020603050405020304" pitchFamily="18" charset="0"/>
                <a:cs typeface="Times New Roman" panose="02020603050405020304" pitchFamily="18" charset="0"/>
              </a:rPr>
              <a:t>between variables</a:t>
            </a:r>
          </a:p>
          <a:p>
            <a:pPr>
              <a:buFont typeface="Wingdings" panose="05000000000000000000" pitchFamily="2" charset="2"/>
              <a:buChar char="ü"/>
            </a:pPr>
            <a:r>
              <a:rPr dirty="0" lang="en-US" smtClean="0">
                <a:latin typeface="Times New Roman" panose="02020603050405020304" pitchFamily="18" charset="0"/>
                <a:cs typeface="Times New Roman" panose="02020603050405020304" pitchFamily="18" charset="0"/>
              </a:rPr>
              <a:t>It involve </a:t>
            </a:r>
            <a:r>
              <a:rPr dirty="0" lang="en-US">
                <a:latin typeface="Times New Roman" panose="02020603050405020304" pitchFamily="18" charset="0"/>
                <a:cs typeface="Times New Roman" panose="02020603050405020304" pitchFamily="18" charset="0"/>
              </a:rPr>
              <a:t>at least </a:t>
            </a:r>
            <a:r>
              <a:rPr dirty="0" lang="en-US">
                <a:solidFill>
                  <a:srgbClr val="00B0F0"/>
                </a:solidFill>
                <a:latin typeface="Times New Roman" panose="02020603050405020304" pitchFamily="18" charset="0"/>
                <a:cs typeface="Times New Roman" panose="02020603050405020304" pitchFamily="18" charset="0"/>
              </a:rPr>
              <a:t>one independent variable </a:t>
            </a:r>
            <a:r>
              <a:rPr dirty="0" lang="en-US">
                <a:latin typeface="Times New Roman" panose="02020603050405020304" pitchFamily="18" charset="0"/>
                <a:cs typeface="Times New Roman" panose="02020603050405020304" pitchFamily="18" charset="0"/>
              </a:rPr>
              <a:t>and </a:t>
            </a:r>
            <a:r>
              <a:rPr dirty="0" lang="en-US">
                <a:solidFill>
                  <a:srgbClr val="FF0000"/>
                </a:solidFill>
                <a:latin typeface="Times New Roman" panose="02020603050405020304" pitchFamily="18" charset="0"/>
                <a:cs typeface="Times New Roman" panose="02020603050405020304" pitchFamily="18" charset="0"/>
              </a:rPr>
              <a:t>one dependent </a:t>
            </a:r>
            <a:r>
              <a:rPr dirty="0" lang="en-US" smtClean="0">
                <a:solidFill>
                  <a:srgbClr val="FF0000"/>
                </a:solidFill>
                <a:latin typeface="Times New Roman" panose="02020603050405020304" pitchFamily="18" charset="0"/>
                <a:cs typeface="Times New Roman" panose="02020603050405020304" pitchFamily="18" charset="0"/>
              </a:rPr>
              <a:t>variable</a:t>
            </a:r>
          </a:p>
          <a:p>
            <a:pPr>
              <a:buFont typeface="Wingdings" panose="05000000000000000000" pitchFamily="2" charset="2"/>
              <a:buChar char="ü"/>
            </a:pPr>
            <a:r>
              <a:rPr dirty="0" lang="en-US">
                <a:latin typeface="Times New Roman" panose="02020603050405020304" pitchFamily="18" charset="0"/>
                <a:cs typeface="Times New Roman" panose="02020603050405020304" pitchFamily="18" charset="0"/>
              </a:rPr>
              <a:t>The independent variable is the </a:t>
            </a:r>
            <a:r>
              <a:rPr dirty="0" lang="en-US">
                <a:solidFill>
                  <a:srgbClr val="0070C0"/>
                </a:solidFill>
                <a:latin typeface="Times New Roman" panose="02020603050405020304" pitchFamily="18" charset="0"/>
                <a:cs typeface="Times New Roman" panose="02020603050405020304" pitchFamily="18" charset="0"/>
              </a:rPr>
              <a:t>manipulated, influential, experimental factor</a:t>
            </a:r>
            <a:r>
              <a:rPr dirty="0" lang="en-US" smtClean="0">
                <a:solidFill>
                  <a:srgbClr val="0070C0"/>
                </a:solidFill>
                <a:latin typeface="Times New Roman" panose="02020603050405020304" pitchFamily="18" charset="0"/>
                <a:cs typeface="Times New Roman" panose="02020603050405020304" pitchFamily="18" charset="0"/>
              </a:rPr>
              <a:t>.</a:t>
            </a:r>
          </a:p>
          <a:p>
            <a:pPr>
              <a:buFont typeface="Wingdings" panose="05000000000000000000" pitchFamily="2" charset="2"/>
              <a:buChar char="ü"/>
            </a:pPr>
            <a:r>
              <a:rPr dirty="0" lang="en-US">
                <a:latin typeface="Times New Roman" panose="02020603050405020304" pitchFamily="18" charset="0"/>
                <a:cs typeface="Times New Roman" panose="02020603050405020304" pitchFamily="18" charset="0"/>
              </a:rPr>
              <a:t> The dependent variable is the factor (behavior) that is measured in an experiment. It can change as the independent variable is manipulated. </a:t>
            </a:r>
            <a:endParaRPr dirty="0" lang="am-ET">
              <a:cs typeface="Times New Roman" panose="02020603050405020304" pitchFamily="18" charset="0"/>
            </a:endParaRPr>
          </a:p>
        </p:txBody>
      </p:sp>
    </p:spTree>
  </p:cSld>
  <p:clrMapOvr>
    <a:masterClrMapping/>
  </p:clrMapOvr>
  <p:timing/>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504" name=""/>
        <p:cNvGrpSpPr/>
        <p:nvPr/>
      </p:nvGrpSpPr>
      <p:grpSpPr>
        <a:xfrm>
          <a:off x="0" y="0"/>
          <a:ext cx="0" cy="0"/>
          <a:chOff x="0" y="0"/>
          <a:chExt cx="0" cy="0"/>
        </a:xfrm>
      </p:grpSpPr>
      <p:sp>
        <p:nvSpPr>
          <p:cNvPr id="1048923" name="Title 1"/>
          <p:cNvSpPr>
            <a:spLocks noGrp="1"/>
          </p:cNvSpPr>
          <p:nvPr>
            <p:ph type="title"/>
          </p:nvPr>
        </p:nvSpPr>
        <p:spPr>
          <a:xfrm>
            <a:off x="457200" y="0"/>
            <a:ext cx="8229600" cy="609600"/>
          </a:xfrm>
        </p:spPr>
        <p:txBody>
          <a:bodyPr>
            <a:normAutofit fontScale="90000"/>
          </a:bodyPr>
          <a:p>
            <a:r>
              <a:rPr dirty="0" lang="en-GB" smtClean="0">
                <a:latin typeface="Times New Roman" pitchFamily="18" charset="0"/>
                <a:cs typeface="Times New Roman" pitchFamily="18" charset="0"/>
              </a:rPr>
              <a:t>Resilience </a:t>
            </a:r>
            <a:endParaRPr dirty="0" lang="en-GB">
              <a:latin typeface="Times New Roman" pitchFamily="18" charset="0"/>
              <a:cs typeface="Times New Roman" pitchFamily="18" charset="0"/>
            </a:endParaRPr>
          </a:p>
        </p:txBody>
      </p:sp>
      <p:sp>
        <p:nvSpPr>
          <p:cNvPr id="1048924" name="Content Placeholder 2"/>
          <p:cNvSpPr>
            <a:spLocks noGrp="1"/>
          </p:cNvSpPr>
          <p:nvPr>
            <p:ph idx="1"/>
          </p:nvPr>
        </p:nvSpPr>
        <p:spPr>
          <a:xfrm>
            <a:off x="76200" y="685800"/>
            <a:ext cx="8991600" cy="6019800"/>
          </a:xfrm>
        </p:spPr>
        <p:txBody>
          <a:bodyPr>
            <a:normAutofit fontScale="92500" lnSpcReduction="10000"/>
          </a:bodyPr>
          <a:p>
            <a:r>
              <a:rPr dirty="0" lang="en-GB">
                <a:latin typeface="Times New Roman" pitchFamily="18" charset="0"/>
                <a:cs typeface="Times New Roman" pitchFamily="18" charset="0"/>
              </a:rPr>
              <a:t>Resilience is about getting through pain and disappointment without letting them crush your spirit. </a:t>
            </a:r>
            <a:endParaRPr dirty="0" lang="en-GB" smtClean="0">
              <a:latin typeface="Times New Roman" pitchFamily="18" charset="0"/>
              <a:cs typeface="Times New Roman" pitchFamily="18" charset="0"/>
            </a:endParaRPr>
          </a:p>
          <a:p>
            <a:r>
              <a:rPr dirty="0" lang="en-GB" smtClean="0">
                <a:latin typeface="Times New Roman" pitchFamily="18" charset="0"/>
                <a:cs typeface="Times New Roman" pitchFamily="18" charset="0"/>
              </a:rPr>
              <a:t>In </a:t>
            </a:r>
            <a:r>
              <a:rPr dirty="0" lang="en-GB">
                <a:latin typeface="Times New Roman" pitchFamily="18" charset="0"/>
                <a:cs typeface="Times New Roman" pitchFamily="18" charset="0"/>
              </a:rPr>
              <a:t>other language, </a:t>
            </a:r>
            <a:r>
              <a:rPr dirty="0" lang="en-GB">
                <a:solidFill>
                  <a:srgbClr val="FF0000"/>
                </a:solidFill>
                <a:latin typeface="Times New Roman" pitchFamily="18" charset="0"/>
                <a:cs typeface="Times New Roman" pitchFamily="18" charset="0"/>
              </a:rPr>
              <a:t>resilience is the quality to come back at least as strong as before after being knocked down by adversity</a:t>
            </a:r>
            <a:r>
              <a:rPr dirty="0" lang="en-GB" smtClean="0">
                <a:latin typeface="Times New Roman" pitchFamily="18" charset="0"/>
                <a:cs typeface="Times New Roman" pitchFamily="18" charset="0"/>
              </a:rPr>
              <a:t>.</a:t>
            </a:r>
          </a:p>
          <a:p>
            <a:r>
              <a:rPr dirty="0" lang="en-GB">
                <a:latin typeface="Times New Roman" pitchFamily="18" charset="0"/>
                <a:cs typeface="Times New Roman" pitchFamily="18" charset="0"/>
              </a:rPr>
              <a:t>In the process of resilience, individuals focus on finding a way to rise from the failure rather than letting difficulties or failure overcome them. </a:t>
            </a:r>
            <a:endParaRPr dirty="0" lang="en-GB" smtClean="0">
              <a:latin typeface="Times New Roman" pitchFamily="18" charset="0"/>
              <a:cs typeface="Times New Roman" pitchFamily="18" charset="0"/>
            </a:endParaRPr>
          </a:p>
          <a:p>
            <a:r>
              <a:rPr dirty="0" lang="en-GB">
                <a:latin typeface="Times New Roman" pitchFamily="18" charset="0"/>
                <a:cs typeface="Times New Roman" pitchFamily="18" charset="0"/>
              </a:rPr>
              <a:t>It means "bouncing back" from difficult experiences (APA definition</a:t>
            </a:r>
            <a:r>
              <a:rPr dirty="0" lang="en-GB" smtClean="0">
                <a:latin typeface="Times New Roman" pitchFamily="18" charset="0"/>
                <a:cs typeface="Times New Roman" pitchFamily="18" charset="0"/>
              </a:rPr>
              <a:t>).</a:t>
            </a:r>
          </a:p>
          <a:p>
            <a:r>
              <a:rPr dirty="0" i="1" lang="en-GB">
                <a:solidFill>
                  <a:srgbClr val="FF0000"/>
                </a:solidFill>
                <a:latin typeface="Times New Roman" pitchFamily="18" charset="0"/>
                <a:cs typeface="Times New Roman" pitchFamily="18" charset="0"/>
              </a:rPr>
              <a:t>A positive attitude, optimism, the ability to regulate emotions, and the ability to see failure as a form of helpful feedback are resilience strategies</a:t>
            </a:r>
            <a:r>
              <a:rPr dirty="0" lang="en-GB">
                <a:latin typeface="Times New Roman" pitchFamily="18" charset="0"/>
                <a:cs typeface="Times New Roman" pitchFamily="18" charset="0"/>
              </a:rPr>
              <a:t>. </a:t>
            </a:r>
          </a:p>
        </p:txBody>
      </p:sp>
    </p:spTree>
  </p:cSld>
  <p:clrMapOvr>
    <a:masterClrMapping/>
  </p:clrMapOvr>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505" name=""/>
        <p:cNvGrpSpPr/>
        <p:nvPr/>
      </p:nvGrpSpPr>
      <p:grpSpPr>
        <a:xfrm>
          <a:off x="0" y="0"/>
          <a:ext cx="0" cy="0"/>
          <a:chOff x="0" y="0"/>
          <a:chExt cx="0" cy="0"/>
        </a:xfrm>
      </p:grpSpPr>
      <p:sp>
        <p:nvSpPr>
          <p:cNvPr id="1048925" name="Content Placeholder 2"/>
          <p:cNvSpPr>
            <a:spLocks noGrp="1"/>
          </p:cNvSpPr>
          <p:nvPr>
            <p:ph idx="1"/>
          </p:nvPr>
        </p:nvSpPr>
        <p:spPr>
          <a:xfrm>
            <a:off x="76200" y="152400"/>
            <a:ext cx="8991600" cy="6553200"/>
          </a:xfrm>
        </p:spPr>
        <p:txBody>
          <a:bodyPr>
            <a:normAutofit/>
          </a:bodyPr>
          <a:p>
            <a:r>
              <a:rPr dirty="0" lang="en-GB">
                <a:latin typeface="Times New Roman" pitchFamily="18" charset="0"/>
                <a:cs typeface="Times New Roman" pitchFamily="18" charset="0"/>
              </a:rPr>
              <a:t>Resilience is not some magical quality but it takes real mental work to transcend hardship. </a:t>
            </a:r>
            <a:endParaRPr dirty="0" lang="en-GB" smtClean="0">
              <a:latin typeface="Times New Roman" pitchFamily="18" charset="0"/>
              <a:cs typeface="Times New Roman" pitchFamily="18" charset="0"/>
            </a:endParaRPr>
          </a:p>
          <a:p>
            <a:r>
              <a:rPr dirty="0" lang="en-GB">
                <a:latin typeface="Times New Roman" pitchFamily="18" charset="0"/>
                <a:cs typeface="Times New Roman" pitchFamily="18" charset="0"/>
              </a:rPr>
              <a:t>Even after misfortune, resilient people are able to change course and move toward achieving their </a:t>
            </a:r>
            <a:r>
              <a:rPr dirty="0" lang="en-GB" smtClean="0">
                <a:latin typeface="Times New Roman" pitchFamily="18" charset="0"/>
                <a:cs typeface="Times New Roman" pitchFamily="18" charset="0"/>
              </a:rPr>
              <a:t>goals</a:t>
            </a:r>
          </a:p>
          <a:p>
            <a:r>
              <a:rPr dirty="0" lang="en-GB">
                <a:latin typeface="Times New Roman" pitchFamily="18" charset="0"/>
                <a:cs typeface="Times New Roman" pitchFamily="18" charset="0"/>
              </a:rPr>
              <a:t>Being resilient does not mean that a person does not experience difficulty or distress</a:t>
            </a:r>
            <a:r>
              <a:rPr dirty="0" lang="en-GB" smtClean="0">
                <a:latin typeface="Times New Roman" pitchFamily="18" charset="0"/>
                <a:cs typeface="Times New Roman" pitchFamily="18" charset="0"/>
              </a:rPr>
              <a:t>.</a:t>
            </a:r>
          </a:p>
          <a:p>
            <a:r>
              <a:rPr dirty="0" lang="en-GB">
                <a:latin typeface="Times New Roman" pitchFamily="18" charset="0"/>
                <a:cs typeface="Times New Roman" pitchFamily="18" charset="0"/>
              </a:rPr>
              <a:t>Resilience is not a trait that people either have or do not have. It involves </a:t>
            </a:r>
            <a:r>
              <a:rPr dirty="0" lang="en-GB" smtClean="0">
                <a:latin typeface="Times New Roman" pitchFamily="18" charset="0"/>
                <a:cs typeface="Times New Roman" pitchFamily="18" charset="0"/>
              </a:rPr>
              <a:t>behaviours, </a:t>
            </a:r>
            <a:r>
              <a:rPr dirty="0" lang="en-GB">
                <a:latin typeface="Times New Roman" pitchFamily="18" charset="0"/>
                <a:cs typeface="Times New Roman" pitchFamily="18" charset="0"/>
              </a:rPr>
              <a:t>thoughts and actions that can be learned and developed in anyone.</a:t>
            </a:r>
          </a:p>
        </p:txBody>
      </p:sp>
    </p:spTree>
  </p:cSld>
  <p:clrMapOvr>
    <a:masterClrMapping/>
  </p:clrMapOvr>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506" name=""/>
        <p:cNvGrpSpPr/>
        <p:nvPr/>
      </p:nvGrpSpPr>
      <p:grpSpPr>
        <a:xfrm>
          <a:off x="0" y="0"/>
          <a:ext cx="0" cy="0"/>
          <a:chOff x="0" y="0"/>
          <a:chExt cx="0" cy="0"/>
        </a:xfrm>
      </p:grpSpPr>
      <p:sp>
        <p:nvSpPr>
          <p:cNvPr id="1048926" name="Title 1"/>
          <p:cNvSpPr>
            <a:spLocks noGrp="1"/>
          </p:cNvSpPr>
          <p:nvPr>
            <p:ph type="title"/>
          </p:nvPr>
        </p:nvSpPr>
        <p:spPr>
          <a:xfrm>
            <a:off x="457200" y="76200"/>
            <a:ext cx="8229600" cy="685800"/>
          </a:xfrm>
        </p:spPr>
        <p:txBody>
          <a:bodyPr>
            <a:normAutofit fontScale="90000"/>
          </a:bodyPr>
          <a:p>
            <a:r>
              <a:rPr b="1" dirty="0" lang="en-GB" smtClean="0">
                <a:latin typeface="Times New Roman" pitchFamily="18" charset="0"/>
                <a:cs typeface="Times New Roman" pitchFamily="18" charset="0"/>
              </a:rPr>
              <a:t>Strategy to build resilience </a:t>
            </a:r>
            <a:endParaRPr b="1" dirty="0" lang="en-GB">
              <a:latin typeface="Times New Roman" pitchFamily="18" charset="0"/>
              <a:cs typeface="Times New Roman" pitchFamily="18" charset="0"/>
            </a:endParaRPr>
          </a:p>
        </p:txBody>
      </p:sp>
      <p:sp>
        <p:nvSpPr>
          <p:cNvPr id="1048927" name="Content Placeholder 2"/>
          <p:cNvSpPr>
            <a:spLocks noGrp="1"/>
          </p:cNvSpPr>
          <p:nvPr>
            <p:ph idx="1"/>
          </p:nvPr>
        </p:nvSpPr>
        <p:spPr>
          <a:xfrm>
            <a:off x="76200" y="685800"/>
            <a:ext cx="9067800" cy="6096000"/>
          </a:xfrm>
        </p:spPr>
        <p:txBody>
          <a:bodyPr>
            <a:normAutofit lnSpcReduction="10000"/>
          </a:bodyPr>
          <a:p>
            <a:pPr indent="-350838" marL="801688"/>
            <a:r>
              <a:rPr dirty="0" lang="en-GB">
                <a:latin typeface="Times New Roman" pitchFamily="18" charset="0"/>
                <a:cs typeface="Times New Roman" pitchFamily="18" charset="0"/>
              </a:rPr>
              <a:t>Making connections with family and </a:t>
            </a:r>
            <a:r>
              <a:rPr dirty="0" lang="en-GB" smtClean="0">
                <a:latin typeface="Times New Roman" pitchFamily="18" charset="0"/>
                <a:cs typeface="Times New Roman" pitchFamily="18" charset="0"/>
              </a:rPr>
              <a:t>friends</a:t>
            </a:r>
          </a:p>
          <a:p>
            <a:pPr indent="-350838" marL="801688"/>
            <a:r>
              <a:rPr dirty="0" lang="en-GB" smtClean="0">
                <a:latin typeface="Times New Roman" pitchFamily="18" charset="0"/>
                <a:cs typeface="Times New Roman" pitchFamily="18" charset="0"/>
              </a:rPr>
              <a:t>Avoiding </a:t>
            </a:r>
            <a:r>
              <a:rPr dirty="0" lang="en-GB">
                <a:latin typeface="Times New Roman" pitchFamily="18" charset="0"/>
                <a:cs typeface="Times New Roman" pitchFamily="18" charset="0"/>
              </a:rPr>
              <a:t>seeing crises as insurmountable </a:t>
            </a:r>
            <a:r>
              <a:rPr dirty="0" lang="en-GB" smtClean="0">
                <a:latin typeface="Times New Roman" pitchFamily="18" charset="0"/>
                <a:cs typeface="Times New Roman" pitchFamily="18" charset="0"/>
              </a:rPr>
              <a:t>problems</a:t>
            </a:r>
          </a:p>
          <a:p>
            <a:pPr indent="-350838" marL="801688"/>
            <a:r>
              <a:rPr dirty="0" lang="en-GB" smtClean="0">
                <a:latin typeface="Times New Roman" pitchFamily="18" charset="0"/>
                <a:cs typeface="Times New Roman" pitchFamily="18" charset="0"/>
              </a:rPr>
              <a:t>Accepting </a:t>
            </a:r>
            <a:r>
              <a:rPr dirty="0" lang="en-GB">
                <a:latin typeface="Times New Roman" pitchFamily="18" charset="0"/>
                <a:cs typeface="Times New Roman" pitchFamily="18" charset="0"/>
              </a:rPr>
              <a:t>that change is a part of living </a:t>
            </a:r>
          </a:p>
          <a:p>
            <a:pPr indent="-350838" marL="801688"/>
            <a:r>
              <a:rPr dirty="0" lang="en-GB" smtClean="0">
                <a:latin typeface="Times New Roman" pitchFamily="18" charset="0"/>
                <a:cs typeface="Times New Roman" pitchFamily="18" charset="0"/>
              </a:rPr>
              <a:t>Moving </a:t>
            </a:r>
            <a:r>
              <a:rPr dirty="0" lang="en-GB">
                <a:latin typeface="Times New Roman" pitchFamily="18" charset="0"/>
                <a:cs typeface="Times New Roman" pitchFamily="18" charset="0"/>
              </a:rPr>
              <a:t>toward your goals </a:t>
            </a:r>
          </a:p>
          <a:p>
            <a:pPr indent="-350838" marL="801688"/>
            <a:r>
              <a:rPr dirty="0" lang="en-GB" smtClean="0">
                <a:latin typeface="Times New Roman" pitchFamily="18" charset="0"/>
                <a:cs typeface="Times New Roman" pitchFamily="18" charset="0"/>
              </a:rPr>
              <a:t>Taking </a:t>
            </a:r>
            <a:r>
              <a:rPr dirty="0" lang="en-GB">
                <a:latin typeface="Times New Roman" pitchFamily="18" charset="0"/>
                <a:cs typeface="Times New Roman" pitchFamily="18" charset="0"/>
              </a:rPr>
              <a:t>decisive actions </a:t>
            </a:r>
          </a:p>
          <a:p>
            <a:pPr indent="-350838" marL="801688"/>
            <a:r>
              <a:rPr dirty="0" lang="en-GB" smtClean="0">
                <a:latin typeface="Times New Roman" pitchFamily="18" charset="0"/>
                <a:cs typeface="Times New Roman" pitchFamily="18" charset="0"/>
              </a:rPr>
              <a:t>Looking </a:t>
            </a:r>
            <a:r>
              <a:rPr dirty="0" lang="en-GB">
                <a:latin typeface="Times New Roman" pitchFamily="18" charset="0"/>
                <a:cs typeface="Times New Roman" pitchFamily="18" charset="0"/>
              </a:rPr>
              <a:t>for opportunities for self-discovery </a:t>
            </a:r>
          </a:p>
          <a:p>
            <a:pPr indent="-350838" marL="801688"/>
            <a:r>
              <a:rPr dirty="0" lang="en-GB" smtClean="0">
                <a:latin typeface="Times New Roman" pitchFamily="18" charset="0"/>
                <a:cs typeface="Times New Roman" pitchFamily="18" charset="0"/>
              </a:rPr>
              <a:t>Nurturing </a:t>
            </a:r>
            <a:r>
              <a:rPr dirty="0" lang="en-GB">
                <a:latin typeface="Times New Roman" pitchFamily="18" charset="0"/>
                <a:cs typeface="Times New Roman" pitchFamily="18" charset="0"/>
              </a:rPr>
              <a:t>a positive view of yourself </a:t>
            </a:r>
          </a:p>
          <a:p>
            <a:pPr indent="-350838" marL="801688"/>
            <a:r>
              <a:rPr dirty="0" lang="en-GB" smtClean="0">
                <a:latin typeface="Times New Roman" pitchFamily="18" charset="0"/>
                <a:cs typeface="Times New Roman" pitchFamily="18" charset="0"/>
              </a:rPr>
              <a:t>Keeping </a:t>
            </a:r>
            <a:r>
              <a:rPr dirty="0" lang="en-GB">
                <a:latin typeface="Times New Roman" pitchFamily="18" charset="0"/>
                <a:cs typeface="Times New Roman" pitchFamily="18" charset="0"/>
              </a:rPr>
              <a:t>things in perspectives </a:t>
            </a:r>
          </a:p>
          <a:p>
            <a:pPr indent="-350838" marL="801688"/>
            <a:r>
              <a:rPr dirty="0" lang="en-GB" smtClean="0">
                <a:latin typeface="Times New Roman" pitchFamily="18" charset="0"/>
                <a:cs typeface="Times New Roman" pitchFamily="18" charset="0"/>
              </a:rPr>
              <a:t>Maintaining </a:t>
            </a:r>
            <a:r>
              <a:rPr dirty="0" lang="en-GB">
                <a:latin typeface="Times New Roman" pitchFamily="18" charset="0"/>
                <a:cs typeface="Times New Roman" pitchFamily="18" charset="0"/>
              </a:rPr>
              <a:t>a hopeful </a:t>
            </a:r>
            <a:r>
              <a:rPr dirty="0" lang="en-GB" smtClean="0">
                <a:latin typeface="Times New Roman" pitchFamily="18" charset="0"/>
                <a:cs typeface="Times New Roman" pitchFamily="18" charset="0"/>
              </a:rPr>
              <a:t>outlook</a:t>
            </a:r>
          </a:p>
          <a:p>
            <a:pPr indent="-350838" marL="801688"/>
            <a:r>
              <a:rPr dirty="0" lang="en-GB" smtClean="0">
                <a:latin typeface="Times New Roman" pitchFamily="18" charset="0"/>
                <a:cs typeface="Times New Roman" pitchFamily="18" charset="0"/>
              </a:rPr>
              <a:t>Taking </a:t>
            </a:r>
            <a:r>
              <a:rPr dirty="0" lang="en-GB">
                <a:latin typeface="Times New Roman" pitchFamily="18" charset="0"/>
                <a:cs typeface="Times New Roman" pitchFamily="18" charset="0"/>
              </a:rPr>
              <a:t>care of yourself. </a:t>
            </a:r>
          </a:p>
        </p:txBody>
      </p:sp>
    </p:spTree>
  </p:cSld>
  <p:clrMapOvr>
    <a:masterClrMapping/>
  </p:clrMapOvr>
  <p:timing/>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507" name=""/>
        <p:cNvGrpSpPr/>
        <p:nvPr/>
      </p:nvGrpSpPr>
      <p:grpSpPr>
        <a:xfrm>
          <a:off x="0" y="0"/>
          <a:ext cx="0" cy="0"/>
          <a:chOff x="0" y="0"/>
          <a:chExt cx="0" cy="0"/>
        </a:xfrm>
      </p:grpSpPr>
      <p:sp>
        <p:nvSpPr>
          <p:cNvPr id="1048928" name="Title 1"/>
          <p:cNvSpPr>
            <a:spLocks noGrp="1"/>
          </p:cNvSpPr>
          <p:nvPr>
            <p:ph type="title"/>
          </p:nvPr>
        </p:nvSpPr>
        <p:spPr>
          <a:xfrm>
            <a:off x="152400" y="76200"/>
            <a:ext cx="8839200" cy="533400"/>
          </a:xfrm>
        </p:spPr>
        <p:txBody>
          <a:bodyPr>
            <a:normAutofit fontScale="90000"/>
          </a:bodyPr>
          <a:p>
            <a:r>
              <a:rPr b="1" dirty="0" lang="en-GB" smtClean="0">
                <a:latin typeface="Times New Roman" pitchFamily="18" charset="0"/>
                <a:cs typeface="Times New Roman" pitchFamily="18" charset="0"/>
              </a:rPr>
              <a:t>Critical thinking and creative thinking </a:t>
            </a:r>
            <a:endParaRPr b="1" dirty="0" lang="en-GB">
              <a:latin typeface="Times New Roman" pitchFamily="18" charset="0"/>
              <a:cs typeface="Times New Roman" pitchFamily="18" charset="0"/>
            </a:endParaRPr>
          </a:p>
        </p:txBody>
      </p:sp>
      <p:sp>
        <p:nvSpPr>
          <p:cNvPr id="1048929" name="Content Placeholder 2"/>
          <p:cNvSpPr>
            <a:spLocks noGrp="1"/>
          </p:cNvSpPr>
          <p:nvPr>
            <p:ph idx="1"/>
          </p:nvPr>
        </p:nvSpPr>
        <p:spPr>
          <a:xfrm>
            <a:off x="76200" y="685800"/>
            <a:ext cx="8915400" cy="6019800"/>
          </a:xfrm>
        </p:spPr>
        <p:txBody>
          <a:bodyPr>
            <a:normAutofit fontScale="85000" lnSpcReduction="20000"/>
          </a:bodyPr>
          <a:p>
            <a:pPr>
              <a:buFont typeface="Wingdings" pitchFamily="2" charset="2"/>
              <a:buChar char="ü"/>
            </a:pPr>
            <a:r>
              <a:rPr dirty="0" lang="en-GB"/>
              <a:t>Critical thinking is "</a:t>
            </a:r>
            <a:r>
              <a:rPr dirty="0" i="1" lang="en-GB"/>
              <a:t>Purposeful, self-regulatory judgment which results </a:t>
            </a:r>
            <a:r>
              <a:rPr dirty="0" i="1" lang="en-GB" smtClean="0"/>
              <a:t>in:</a:t>
            </a:r>
          </a:p>
          <a:p>
            <a:pPr indent="290513"/>
            <a:r>
              <a:rPr dirty="0" i="1" lang="en-GB" smtClean="0"/>
              <a:t> </a:t>
            </a:r>
            <a:r>
              <a:rPr dirty="0" i="1" lang="en-GB"/>
              <a:t>interpretation, </a:t>
            </a:r>
            <a:endParaRPr dirty="0" i="1" lang="en-GB" smtClean="0"/>
          </a:p>
          <a:p>
            <a:pPr indent="290513"/>
            <a:r>
              <a:rPr dirty="0" i="1" lang="en-GB" smtClean="0"/>
              <a:t>analysis</a:t>
            </a:r>
            <a:r>
              <a:rPr dirty="0" i="1" lang="en-GB"/>
              <a:t>, </a:t>
            </a:r>
            <a:endParaRPr dirty="0" i="1" lang="en-GB" smtClean="0"/>
          </a:p>
          <a:p>
            <a:pPr indent="290513"/>
            <a:r>
              <a:rPr dirty="0" i="1" lang="en-GB" smtClean="0"/>
              <a:t>evaluation</a:t>
            </a:r>
            <a:r>
              <a:rPr dirty="0" i="1" lang="en-GB"/>
              <a:t>, and </a:t>
            </a:r>
          </a:p>
          <a:p>
            <a:pPr indent="-268288" marL="633413"/>
            <a:r>
              <a:rPr dirty="0" i="1" lang="en-GB" smtClean="0"/>
              <a:t>inference</a:t>
            </a:r>
            <a:r>
              <a:rPr dirty="0" i="1" lang="en-GB"/>
              <a:t>, as well as explanation of the evidential, conceptual, methodological, contextual considerations upon which judgment is </a:t>
            </a:r>
            <a:r>
              <a:rPr dirty="0" i="1" lang="en-GB" smtClean="0"/>
              <a:t>based’’</a:t>
            </a:r>
          </a:p>
          <a:p>
            <a:pPr>
              <a:buFont typeface="Wingdings" pitchFamily="2" charset="2"/>
              <a:buChar char="ü"/>
            </a:pPr>
            <a:r>
              <a:rPr dirty="0" lang="en-GB" smtClean="0"/>
              <a:t>It is </a:t>
            </a:r>
            <a:r>
              <a:rPr dirty="0" lang="en-GB"/>
              <a:t>also regarded as intellectually engaged, </a:t>
            </a:r>
            <a:r>
              <a:rPr dirty="0" lang="en-GB" smtClean="0"/>
              <a:t>skilful, </a:t>
            </a:r>
            <a:r>
              <a:rPr dirty="0" lang="en-GB"/>
              <a:t>and responsible thinking that facilitates good judgment because it requires the application of assumptions, knowledge, competence, and the ability to challenge one's own thinking. </a:t>
            </a:r>
            <a:endParaRPr dirty="0" lang="en-GB" smtClean="0"/>
          </a:p>
          <a:p>
            <a:pPr>
              <a:buFont typeface="Wingdings" pitchFamily="2" charset="2"/>
              <a:buChar char="ü"/>
            </a:pPr>
            <a:r>
              <a:rPr dirty="0" lang="en-GB"/>
              <a:t>When using critical thinking, individuals step back and reflect on the quality of that thinking </a:t>
            </a:r>
            <a:endParaRPr dirty="0" lang="en-GB" smtClean="0"/>
          </a:p>
        </p:txBody>
      </p:sp>
    </p:spTree>
  </p:cSld>
  <p:clrMapOvr>
    <a:masterClrMapping/>
  </p:clrMapOvr>
  <p:timing/>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508" name=""/>
        <p:cNvGrpSpPr/>
        <p:nvPr/>
      </p:nvGrpSpPr>
      <p:grpSpPr>
        <a:xfrm>
          <a:off x="0" y="0"/>
          <a:ext cx="0" cy="0"/>
          <a:chOff x="0" y="0"/>
          <a:chExt cx="0" cy="0"/>
        </a:xfrm>
      </p:grpSpPr>
      <p:sp>
        <p:nvSpPr>
          <p:cNvPr id="1048930" name="Content Placeholder 2"/>
          <p:cNvSpPr>
            <a:spLocks noGrp="1"/>
          </p:cNvSpPr>
          <p:nvPr>
            <p:ph idx="1"/>
          </p:nvPr>
        </p:nvSpPr>
        <p:spPr>
          <a:xfrm>
            <a:off x="76200" y="76200"/>
            <a:ext cx="8991600" cy="6629400"/>
          </a:xfrm>
        </p:spPr>
        <p:txBody>
          <a:bodyPr/>
          <a:p>
            <a:pPr indent="0" marL="0">
              <a:buNone/>
            </a:pPr>
            <a:r>
              <a:rPr b="1" dirty="0" lang="en-GB" smtClean="0">
                <a:latin typeface="Times New Roman" pitchFamily="18" charset="0"/>
                <a:cs typeface="Times New Roman" pitchFamily="18" charset="0"/>
              </a:rPr>
              <a:t>Creative thinking </a:t>
            </a:r>
          </a:p>
          <a:p>
            <a:pPr>
              <a:buFont typeface="Wingdings" pitchFamily="2" charset="2"/>
              <a:buChar char="ü"/>
            </a:pPr>
            <a:r>
              <a:rPr dirty="0" lang="en-GB">
                <a:latin typeface="Times New Roman" pitchFamily="18" charset="0"/>
                <a:cs typeface="Times New Roman" pitchFamily="18" charset="0"/>
              </a:rPr>
              <a:t>The ability to connect the seemingly unconnected and meld existing knowledge into new insight about some element of how the world works. </a:t>
            </a:r>
            <a:endParaRPr dirty="0" lang="en-GB" smtClean="0">
              <a:latin typeface="Times New Roman" pitchFamily="18" charset="0"/>
              <a:cs typeface="Times New Roman" pitchFamily="18" charset="0"/>
            </a:endParaRPr>
          </a:p>
          <a:p>
            <a:pPr>
              <a:buFont typeface="Wingdings" pitchFamily="2" charset="2"/>
              <a:buChar char="ü"/>
            </a:pPr>
            <a:r>
              <a:rPr dirty="0" lang="en-GB">
                <a:latin typeface="Times New Roman" pitchFamily="18" charset="0"/>
                <a:cs typeface="Times New Roman" pitchFamily="18" charset="0"/>
              </a:rPr>
              <a:t>Creative </a:t>
            </a:r>
            <a:r>
              <a:rPr dirty="0" lang="en-GB" smtClean="0">
                <a:latin typeface="Times New Roman" pitchFamily="18" charset="0"/>
                <a:cs typeface="Times New Roman" pitchFamily="18" charset="0"/>
              </a:rPr>
              <a:t>thinking is </a:t>
            </a:r>
            <a:r>
              <a:rPr dirty="0" lang="en-GB">
                <a:latin typeface="Times New Roman" pitchFamily="18" charset="0"/>
                <a:cs typeface="Times New Roman" pitchFamily="18" charset="0"/>
              </a:rPr>
              <a:t>seen as imaginative, constructive, and </a:t>
            </a:r>
            <a:r>
              <a:rPr dirty="0" lang="en-GB" smtClean="0">
                <a:latin typeface="Times New Roman" pitchFamily="18" charset="0"/>
                <a:cs typeface="Times New Roman" pitchFamily="18" charset="0"/>
              </a:rPr>
              <a:t>generative thinking.</a:t>
            </a:r>
          </a:p>
          <a:p>
            <a:pPr>
              <a:buFont typeface="Wingdings" pitchFamily="2" charset="2"/>
              <a:buChar char="ü"/>
            </a:pPr>
            <a:r>
              <a:rPr dirty="0" lang="en-GB" smtClean="0">
                <a:latin typeface="Times New Roman" pitchFamily="18" charset="0"/>
                <a:cs typeface="Times New Roman" pitchFamily="18" charset="0"/>
              </a:rPr>
              <a:t>Includes </a:t>
            </a:r>
            <a:r>
              <a:rPr dirty="0" lang="en-GB">
                <a:latin typeface="Times New Roman" pitchFamily="18" charset="0"/>
                <a:cs typeface="Times New Roman" pitchFamily="18" charset="0"/>
              </a:rPr>
              <a:t>decision-making/problem solving skills and information gathering skills</a:t>
            </a:r>
            <a:r>
              <a:rPr dirty="0" lang="en-GB" smtClean="0">
                <a:latin typeface="Times New Roman" pitchFamily="18" charset="0"/>
                <a:cs typeface="Times New Roman" pitchFamily="18" charset="0"/>
              </a:rPr>
              <a:t>.</a:t>
            </a:r>
          </a:p>
          <a:p>
            <a:pPr>
              <a:buFont typeface="Wingdings" pitchFamily="2" charset="2"/>
              <a:buChar char="ü"/>
            </a:pPr>
            <a:endParaRPr dirty="0" lang="en-GB">
              <a:latin typeface="Times New Roman" pitchFamily="18" charset="0"/>
              <a:cs typeface="Times New Roman" pitchFamily="18" charset="0"/>
            </a:endParaRPr>
          </a:p>
        </p:txBody>
      </p:sp>
    </p:spTree>
  </p:cSld>
  <p:clrMapOvr>
    <a:masterClrMapping/>
  </p:clrMapOvr>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510" name=""/>
        <p:cNvGrpSpPr/>
        <p:nvPr/>
      </p:nvGrpSpPr>
      <p:grpSpPr>
        <a:xfrm>
          <a:off x="0" y="0"/>
          <a:ext cx="0" cy="0"/>
          <a:chOff x="0" y="0"/>
          <a:chExt cx="0" cy="0"/>
        </a:xfrm>
      </p:grpSpPr>
      <p:sp>
        <p:nvSpPr>
          <p:cNvPr id="1048937" name="Content Placeholder 2"/>
          <p:cNvSpPr>
            <a:spLocks noGrp="1"/>
          </p:cNvSpPr>
          <p:nvPr>
            <p:ph sz="half" idx="1"/>
          </p:nvPr>
        </p:nvSpPr>
        <p:spPr>
          <a:xfrm>
            <a:off x="76200" y="76200"/>
            <a:ext cx="4419600" cy="6705600"/>
          </a:xfrm>
        </p:spPr>
        <p:txBody>
          <a:bodyPr>
            <a:normAutofit lnSpcReduction="10000"/>
          </a:bodyPr>
          <a:p>
            <a:pPr indent="0" marL="0">
              <a:buNone/>
            </a:pPr>
            <a:r>
              <a:rPr b="1" dirty="0" lang="en-GB" smtClean="0">
                <a:latin typeface="Times New Roman" pitchFamily="18" charset="0"/>
                <a:cs typeface="Times New Roman" pitchFamily="18" charset="0"/>
              </a:rPr>
              <a:t>Critical thinking </a:t>
            </a:r>
          </a:p>
          <a:p>
            <a:pPr>
              <a:buFont typeface="Wingdings" pitchFamily="2" charset="2"/>
              <a:buChar char="ü"/>
            </a:pPr>
            <a:r>
              <a:rPr dirty="0" lang="en-GB">
                <a:latin typeface="Times New Roman" pitchFamily="18" charset="0"/>
                <a:cs typeface="Times New Roman" pitchFamily="18" charset="0"/>
              </a:rPr>
              <a:t>Analytic </a:t>
            </a:r>
          </a:p>
          <a:p>
            <a:pPr>
              <a:buFont typeface="Wingdings" pitchFamily="2" charset="2"/>
              <a:buChar char="ü"/>
            </a:pPr>
            <a:r>
              <a:rPr dirty="0" lang="en-GB" smtClean="0">
                <a:latin typeface="Times New Roman" pitchFamily="18" charset="0"/>
                <a:cs typeface="Times New Roman" pitchFamily="18" charset="0"/>
              </a:rPr>
              <a:t>Convergent</a:t>
            </a:r>
            <a:endParaRPr dirty="0" lang="en-GB">
              <a:latin typeface="Times New Roman" pitchFamily="18" charset="0"/>
              <a:cs typeface="Times New Roman" pitchFamily="18" charset="0"/>
            </a:endParaRPr>
          </a:p>
          <a:p>
            <a:pPr>
              <a:buFont typeface="Wingdings" pitchFamily="2" charset="2"/>
              <a:buChar char="ü"/>
            </a:pPr>
            <a:r>
              <a:rPr dirty="0" lang="en-GB" smtClean="0">
                <a:latin typeface="Times New Roman" pitchFamily="18" charset="0"/>
                <a:cs typeface="Times New Roman" pitchFamily="18" charset="0"/>
              </a:rPr>
              <a:t>Vertical </a:t>
            </a:r>
            <a:endParaRPr dirty="0" lang="en-GB">
              <a:latin typeface="Times New Roman" pitchFamily="18" charset="0"/>
              <a:cs typeface="Times New Roman" pitchFamily="18" charset="0"/>
            </a:endParaRPr>
          </a:p>
          <a:p>
            <a:pPr>
              <a:buFont typeface="Wingdings" pitchFamily="2" charset="2"/>
              <a:buChar char="ü"/>
            </a:pPr>
            <a:r>
              <a:rPr dirty="0" lang="en-GB" smtClean="0">
                <a:latin typeface="Times New Roman" pitchFamily="18" charset="0"/>
                <a:cs typeface="Times New Roman" pitchFamily="18" charset="0"/>
              </a:rPr>
              <a:t>Probability</a:t>
            </a:r>
            <a:endParaRPr dirty="0" lang="en-GB">
              <a:latin typeface="Times New Roman" pitchFamily="18" charset="0"/>
              <a:cs typeface="Times New Roman" pitchFamily="18" charset="0"/>
            </a:endParaRPr>
          </a:p>
          <a:p>
            <a:pPr>
              <a:buFont typeface="Wingdings" pitchFamily="2" charset="2"/>
              <a:buChar char="ü"/>
            </a:pPr>
            <a:r>
              <a:rPr dirty="0" lang="en-GB" smtClean="0">
                <a:latin typeface="Times New Roman" pitchFamily="18" charset="0"/>
                <a:cs typeface="Times New Roman" pitchFamily="18" charset="0"/>
              </a:rPr>
              <a:t>Judgment </a:t>
            </a:r>
            <a:endParaRPr dirty="0" lang="en-GB">
              <a:latin typeface="Times New Roman" pitchFamily="18" charset="0"/>
              <a:cs typeface="Times New Roman" pitchFamily="18" charset="0"/>
            </a:endParaRPr>
          </a:p>
          <a:p>
            <a:pPr>
              <a:buFont typeface="Wingdings" pitchFamily="2" charset="2"/>
              <a:buChar char="ü"/>
            </a:pPr>
            <a:r>
              <a:rPr dirty="0" lang="en-GB" smtClean="0">
                <a:latin typeface="Times New Roman" pitchFamily="18" charset="0"/>
                <a:cs typeface="Times New Roman" pitchFamily="18" charset="0"/>
              </a:rPr>
              <a:t>Hypothesis testing</a:t>
            </a:r>
          </a:p>
          <a:p>
            <a:pPr>
              <a:buFont typeface="Wingdings" pitchFamily="2" charset="2"/>
              <a:buChar char="ü"/>
            </a:pPr>
            <a:r>
              <a:rPr dirty="0" lang="en-GB" smtClean="0">
                <a:latin typeface="Times New Roman" pitchFamily="18" charset="0"/>
                <a:cs typeface="Times New Roman" pitchFamily="18" charset="0"/>
              </a:rPr>
              <a:t>Objective</a:t>
            </a:r>
          </a:p>
          <a:p>
            <a:pPr>
              <a:buFont typeface="Wingdings" pitchFamily="2" charset="2"/>
              <a:buChar char="ü"/>
            </a:pPr>
            <a:r>
              <a:rPr dirty="0" lang="en-GB" smtClean="0">
                <a:latin typeface="Times New Roman" pitchFamily="18" charset="0"/>
                <a:cs typeface="Times New Roman" pitchFamily="18" charset="0"/>
              </a:rPr>
              <a:t>Answer</a:t>
            </a:r>
          </a:p>
          <a:p>
            <a:pPr>
              <a:buFont typeface="Wingdings" pitchFamily="2" charset="2"/>
              <a:buChar char="ü"/>
            </a:pPr>
            <a:r>
              <a:rPr dirty="0" lang="en-GB" smtClean="0">
                <a:latin typeface="Times New Roman" pitchFamily="18" charset="0"/>
                <a:cs typeface="Times New Roman" pitchFamily="18" charset="0"/>
              </a:rPr>
              <a:t>Closed</a:t>
            </a:r>
            <a:endParaRPr dirty="0" lang="en-GB">
              <a:latin typeface="Times New Roman" pitchFamily="18" charset="0"/>
              <a:cs typeface="Times New Roman" pitchFamily="18" charset="0"/>
            </a:endParaRPr>
          </a:p>
          <a:p>
            <a:pPr>
              <a:buFont typeface="Wingdings" pitchFamily="2" charset="2"/>
              <a:buChar char="ü"/>
            </a:pPr>
            <a:r>
              <a:rPr dirty="0" lang="en-GB" smtClean="0">
                <a:latin typeface="Times New Roman" pitchFamily="18" charset="0"/>
                <a:cs typeface="Times New Roman" pitchFamily="18" charset="0"/>
              </a:rPr>
              <a:t>Linear</a:t>
            </a:r>
          </a:p>
          <a:p>
            <a:pPr>
              <a:buFont typeface="Wingdings" pitchFamily="2" charset="2"/>
              <a:buChar char="ü"/>
            </a:pPr>
            <a:r>
              <a:rPr dirty="0" lang="en-GB" smtClean="0">
                <a:latin typeface="Times New Roman" pitchFamily="18" charset="0"/>
                <a:cs typeface="Times New Roman" pitchFamily="18" charset="0"/>
              </a:rPr>
              <a:t>Reasoning</a:t>
            </a:r>
          </a:p>
          <a:p>
            <a:pPr>
              <a:buFont typeface="Wingdings" pitchFamily="2" charset="2"/>
              <a:buChar char="ü"/>
            </a:pPr>
            <a:r>
              <a:rPr dirty="0" lang="en-GB" smtClean="0">
                <a:latin typeface="Times New Roman" pitchFamily="18" charset="0"/>
                <a:cs typeface="Times New Roman" pitchFamily="18" charset="0"/>
              </a:rPr>
              <a:t>Logic</a:t>
            </a:r>
            <a:endParaRPr dirty="0" lang="en-GB">
              <a:latin typeface="Times New Roman" pitchFamily="18" charset="0"/>
              <a:cs typeface="Times New Roman" pitchFamily="18" charset="0"/>
            </a:endParaRPr>
          </a:p>
          <a:p>
            <a:pPr>
              <a:buFont typeface="Wingdings" pitchFamily="2" charset="2"/>
              <a:buChar char="ü"/>
            </a:pPr>
            <a:r>
              <a:rPr dirty="0" lang="en-GB" smtClean="0">
                <a:latin typeface="Times New Roman" pitchFamily="18" charset="0"/>
                <a:cs typeface="Times New Roman" pitchFamily="18" charset="0"/>
              </a:rPr>
              <a:t>Yes </a:t>
            </a:r>
            <a:r>
              <a:rPr dirty="0" lang="en-GB">
                <a:latin typeface="Times New Roman" pitchFamily="18" charset="0"/>
                <a:cs typeface="Times New Roman" pitchFamily="18" charset="0"/>
              </a:rPr>
              <a:t>but </a:t>
            </a:r>
          </a:p>
        </p:txBody>
      </p:sp>
      <p:sp>
        <p:nvSpPr>
          <p:cNvPr id="1048938" name="Content Placeholder 3"/>
          <p:cNvSpPr>
            <a:spLocks noGrp="1"/>
          </p:cNvSpPr>
          <p:nvPr>
            <p:ph sz="half" idx="2"/>
          </p:nvPr>
        </p:nvSpPr>
        <p:spPr>
          <a:xfrm>
            <a:off x="4648200" y="0"/>
            <a:ext cx="4419600" cy="6858000"/>
          </a:xfrm>
        </p:spPr>
        <p:txBody>
          <a:bodyPr>
            <a:normAutofit lnSpcReduction="10000"/>
          </a:bodyPr>
          <a:p>
            <a:pPr indent="0" marL="0">
              <a:buNone/>
            </a:pPr>
            <a:r>
              <a:rPr b="1" dirty="0" lang="en-GB" smtClean="0">
                <a:latin typeface="Times New Roman" pitchFamily="18" charset="0"/>
                <a:cs typeface="Times New Roman" pitchFamily="18" charset="0"/>
              </a:rPr>
              <a:t>Creative thinking</a:t>
            </a:r>
          </a:p>
          <a:p>
            <a:pPr>
              <a:buFont typeface="Wingdings" pitchFamily="2" charset="2"/>
              <a:buChar char="ü"/>
            </a:pPr>
            <a:r>
              <a:rPr dirty="0" lang="en-GB" smtClean="0">
                <a:solidFill>
                  <a:prstClr val="black"/>
                </a:solidFill>
                <a:latin typeface="Times New Roman" pitchFamily="18" charset="0"/>
                <a:cs typeface="Times New Roman" pitchFamily="18" charset="0"/>
              </a:rPr>
              <a:t>Generative</a:t>
            </a:r>
            <a:endParaRPr dirty="0" lang="en-GB">
              <a:solidFill>
                <a:prstClr val="black"/>
              </a:solidFill>
              <a:latin typeface="Times New Roman" pitchFamily="18" charset="0"/>
              <a:cs typeface="Times New Roman" pitchFamily="18" charset="0"/>
            </a:endParaRPr>
          </a:p>
          <a:p>
            <a:pPr>
              <a:buFont typeface="Wingdings" pitchFamily="2" charset="2"/>
              <a:buChar char="ü"/>
            </a:pPr>
            <a:r>
              <a:rPr dirty="0" lang="en-GB" smtClean="0">
                <a:solidFill>
                  <a:prstClr val="black"/>
                </a:solidFill>
                <a:latin typeface="Times New Roman" pitchFamily="18" charset="0"/>
                <a:cs typeface="Times New Roman" pitchFamily="18" charset="0"/>
              </a:rPr>
              <a:t>Divergent</a:t>
            </a:r>
            <a:endParaRPr dirty="0" lang="en-GB">
              <a:solidFill>
                <a:prstClr val="black"/>
              </a:solidFill>
              <a:latin typeface="Times New Roman" pitchFamily="18" charset="0"/>
              <a:cs typeface="Times New Roman" pitchFamily="18" charset="0"/>
            </a:endParaRPr>
          </a:p>
          <a:p>
            <a:pPr>
              <a:buFont typeface="Wingdings" pitchFamily="2" charset="2"/>
              <a:buChar char="ü"/>
            </a:pPr>
            <a:r>
              <a:rPr dirty="0" lang="en-GB" smtClean="0">
                <a:solidFill>
                  <a:prstClr val="black"/>
                </a:solidFill>
                <a:latin typeface="Times New Roman" pitchFamily="18" charset="0"/>
                <a:cs typeface="Times New Roman" pitchFamily="18" charset="0"/>
              </a:rPr>
              <a:t>Lateral </a:t>
            </a:r>
            <a:endParaRPr dirty="0" lang="en-GB">
              <a:solidFill>
                <a:prstClr val="black"/>
              </a:solidFill>
              <a:latin typeface="Times New Roman" pitchFamily="18" charset="0"/>
              <a:cs typeface="Times New Roman" pitchFamily="18" charset="0"/>
            </a:endParaRPr>
          </a:p>
          <a:p>
            <a:pPr>
              <a:buFont typeface="Wingdings" pitchFamily="2" charset="2"/>
              <a:buChar char="ü"/>
            </a:pPr>
            <a:r>
              <a:rPr dirty="0" lang="en-GB" smtClean="0">
                <a:solidFill>
                  <a:prstClr val="black"/>
                </a:solidFill>
                <a:latin typeface="Times New Roman" pitchFamily="18" charset="0"/>
                <a:cs typeface="Times New Roman" pitchFamily="18" charset="0"/>
              </a:rPr>
              <a:t>Possibility</a:t>
            </a:r>
            <a:endParaRPr dirty="0" lang="en-GB">
              <a:solidFill>
                <a:prstClr val="black"/>
              </a:solidFill>
              <a:latin typeface="Times New Roman" pitchFamily="18" charset="0"/>
              <a:cs typeface="Times New Roman" pitchFamily="18" charset="0"/>
            </a:endParaRPr>
          </a:p>
          <a:p>
            <a:pPr>
              <a:buFont typeface="Wingdings" pitchFamily="2" charset="2"/>
              <a:buChar char="ü"/>
            </a:pPr>
            <a:r>
              <a:rPr dirty="0" lang="en-GB" smtClean="0">
                <a:solidFill>
                  <a:prstClr val="black"/>
                </a:solidFill>
                <a:latin typeface="Times New Roman" pitchFamily="18" charset="0"/>
                <a:cs typeface="Times New Roman" pitchFamily="18" charset="0"/>
              </a:rPr>
              <a:t>Suspended judgment</a:t>
            </a:r>
          </a:p>
          <a:p>
            <a:pPr>
              <a:buFont typeface="Wingdings" pitchFamily="2" charset="2"/>
              <a:buChar char="ü"/>
            </a:pPr>
            <a:r>
              <a:rPr dirty="0" lang="en-GB" smtClean="0">
                <a:solidFill>
                  <a:prstClr val="black"/>
                </a:solidFill>
                <a:latin typeface="Times New Roman" pitchFamily="18" charset="0"/>
                <a:cs typeface="Times New Roman" pitchFamily="18" charset="0"/>
              </a:rPr>
              <a:t>Hypothesis forming</a:t>
            </a:r>
          </a:p>
          <a:p>
            <a:pPr>
              <a:buFont typeface="Wingdings" pitchFamily="2" charset="2"/>
              <a:buChar char="ü"/>
            </a:pPr>
            <a:r>
              <a:rPr dirty="0" sz="2600" lang="en-GB" smtClean="0">
                <a:solidFill>
                  <a:prstClr val="black"/>
                </a:solidFill>
                <a:latin typeface="Times New Roman" pitchFamily="18" charset="0"/>
                <a:cs typeface="Times New Roman" pitchFamily="18" charset="0"/>
              </a:rPr>
              <a:t>Subjective </a:t>
            </a:r>
            <a:endParaRPr dirty="0" sz="2600" lang="en-GB">
              <a:solidFill>
                <a:prstClr val="black"/>
              </a:solidFill>
              <a:latin typeface="Times New Roman" pitchFamily="18" charset="0"/>
              <a:cs typeface="Times New Roman" pitchFamily="18" charset="0"/>
            </a:endParaRPr>
          </a:p>
          <a:p>
            <a:pPr>
              <a:buFont typeface="Wingdings" pitchFamily="2" charset="2"/>
              <a:buChar char="ü"/>
            </a:pPr>
            <a:r>
              <a:rPr dirty="0" sz="2600" lang="en-GB" smtClean="0">
                <a:solidFill>
                  <a:prstClr val="black"/>
                </a:solidFill>
                <a:latin typeface="Times New Roman" pitchFamily="18" charset="0"/>
                <a:cs typeface="Times New Roman" pitchFamily="18" charset="0"/>
              </a:rPr>
              <a:t>An answer</a:t>
            </a:r>
          </a:p>
          <a:p>
            <a:pPr>
              <a:buFont typeface="Wingdings" pitchFamily="2" charset="2"/>
              <a:buChar char="ü"/>
            </a:pPr>
            <a:r>
              <a:rPr dirty="0" sz="2600" lang="en-GB" smtClean="0">
                <a:solidFill>
                  <a:prstClr val="black"/>
                </a:solidFill>
                <a:latin typeface="Times New Roman" pitchFamily="18" charset="0"/>
                <a:cs typeface="Times New Roman" pitchFamily="18" charset="0"/>
              </a:rPr>
              <a:t>Open-ended</a:t>
            </a:r>
            <a:endParaRPr dirty="0" sz="2600" lang="en-GB">
              <a:solidFill>
                <a:prstClr val="black"/>
              </a:solidFill>
              <a:latin typeface="Times New Roman" pitchFamily="18" charset="0"/>
              <a:cs typeface="Times New Roman" pitchFamily="18" charset="0"/>
            </a:endParaRPr>
          </a:p>
          <a:p>
            <a:pPr>
              <a:buFont typeface="Wingdings" pitchFamily="2" charset="2"/>
              <a:buChar char="ü"/>
            </a:pPr>
            <a:r>
              <a:rPr dirty="0" sz="2600" lang="en-GB" smtClean="0">
                <a:solidFill>
                  <a:prstClr val="black"/>
                </a:solidFill>
                <a:latin typeface="Times New Roman" pitchFamily="18" charset="0"/>
                <a:cs typeface="Times New Roman" pitchFamily="18" charset="0"/>
              </a:rPr>
              <a:t>Associative</a:t>
            </a:r>
            <a:endParaRPr dirty="0" sz="2600" lang="en-GB">
              <a:solidFill>
                <a:prstClr val="black"/>
              </a:solidFill>
              <a:latin typeface="Times New Roman" pitchFamily="18" charset="0"/>
              <a:cs typeface="Times New Roman" pitchFamily="18" charset="0"/>
            </a:endParaRPr>
          </a:p>
          <a:p>
            <a:pPr>
              <a:buFont typeface="Wingdings" pitchFamily="2" charset="2"/>
              <a:buChar char="ü"/>
            </a:pPr>
            <a:r>
              <a:rPr dirty="0" lang="en-GB" smtClean="0">
                <a:solidFill>
                  <a:prstClr val="black"/>
                </a:solidFill>
                <a:latin typeface="Times New Roman" pitchFamily="18" charset="0"/>
                <a:cs typeface="Times New Roman" pitchFamily="18" charset="0"/>
              </a:rPr>
              <a:t>Speculating</a:t>
            </a:r>
            <a:endParaRPr dirty="0" lang="en-GB">
              <a:solidFill>
                <a:prstClr val="black"/>
              </a:solidFill>
              <a:latin typeface="Times New Roman" pitchFamily="18" charset="0"/>
              <a:cs typeface="Times New Roman" pitchFamily="18" charset="0"/>
            </a:endParaRPr>
          </a:p>
          <a:p>
            <a:pPr>
              <a:buFont typeface="Wingdings" pitchFamily="2" charset="2"/>
              <a:buChar char="ü"/>
            </a:pPr>
            <a:r>
              <a:rPr dirty="0" lang="en-GB" smtClean="0">
                <a:solidFill>
                  <a:prstClr val="black"/>
                </a:solidFill>
                <a:latin typeface="Times New Roman" pitchFamily="18" charset="0"/>
                <a:cs typeface="Times New Roman" pitchFamily="18" charset="0"/>
              </a:rPr>
              <a:t>Intuition</a:t>
            </a:r>
            <a:endParaRPr dirty="0" lang="en-GB">
              <a:solidFill>
                <a:prstClr val="black"/>
              </a:solidFill>
              <a:latin typeface="Times New Roman" pitchFamily="18" charset="0"/>
              <a:cs typeface="Times New Roman" pitchFamily="18" charset="0"/>
            </a:endParaRPr>
          </a:p>
          <a:p>
            <a:pPr>
              <a:buFont typeface="Wingdings" pitchFamily="2" charset="2"/>
              <a:buChar char="ü"/>
            </a:pPr>
            <a:r>
              <a:rPr dirty="0" lang="en-GB" smtClean="0">
                <a:solidFill>
                  <a:prstClr val="black"/>
                </a:solidFill>
                <a:latin typeface="Times New Roman" pitchFamily="18" charset="0"/>
                <a:cs typeface="Times New Roman" pitchFamily="18" charset="0"/>
              </a:rPr>
              <a:t>Yes and </a:t>
            </a:r>
            <a:endParaRPr dirty="0" lang="en-GB">
              <a:latin typeface="Times New Roman" pitchFamily="18" charset="0"/>
              <a:cs typeface="Times New Roman" pitchFamily="18" charset="0"/>
            </a:endParaRPr>
          </a:p>
        </p:txBody>
      </p:sp>
    </p:spTree>
  </p:cSld>
  <p:clrMapOvr>
    <a:masterClrMapping/>
  </p:clrMapOvr>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511" name=""/>
        <p:cNvGrpSpPr/>
        <p:nvPr/>
      </p:nvGrpSpPr>
      <p:grpSpPr>
        <a:xfrm>
          <a:off x="0" y="0"/>
          <a:ext cx="0" cy="0"/>
          <a:chOff x="0" y="0"/>
          <a:chExt cx="0" cy="0"/>
        </a:xfrm>
      </p:grpSpPr>
      <p:sp>
        <p:nvSpPr>
          <p:cNvPr id="1048939" name="Title 1"/>
          <p:cNvSpPr>
            <a:spLocks noGrp="1"/>
          </p:cNvSpPr>
          <p:nvPr>
            <p:ph type="title"/>
          </p:nvPr>
        </p:nvSpPr>
        <p:spPr>
          <a:xfrm>
            <a:off x="76200" y="76200"/>
            <a:ext cx="8991600" cy="685800"/>
          </a:xfrm>
        </p:spPr>
        <p:txBody>
          <a:bodyPr>
            <a:normAutofit fontScale="90000"/>
          </a:bodyPr>
          <a:p>
            <a:r>
              <a:rPr dirty="0" lang="en-GB" smtClean="0"/>
              <a:t>Attributes of critical thinkers </a:t>
            </a:r>
            <a:endParaRPr dirty="0" lang="en-GB"/>
          </a:p>
        </p:txBody>
      </p:sp>
      <p:sp>
        <p:nvSpPr>
          <p:cNvPr id="1048940" name="Content Placeholder 2"/>
          <p:cNvSpPr>
            <a:spLocks noGrp="1"/>
          </p:cNvSpPr>
          <p:nvPr>
            <p:ph idx="1"/>
          </p:nvPr>
        </p:nvSpPr>
        <p:spPr>
          <a:xfrm>
            <a:off x="76200" y="838200"/>
            <a:ext cx="8915400" cy="5867400"/>
          </a:xfrm>
        </p:spPr>
        <p:txBody>
          <a:bodyPr>
            <a:normAutofit fontScale="77500" lnSpcReduction="20000"/>
          </a:bodyPr>
          <a:p>
            <a:r>
              <a:rPr dirty="0" lang="en-GB">
                <a:latin typeface="Times New Roman" pitchFamily="18" charset="0"/>
                <a:cs typeface="Times New Roman" pitchFamily="18" charset="0"/>
              </a:rPr>
              <a:t>Be capable of taking a position or changing a position as evidence dictates </a:t>
            </a:r>
          </a:p>
          <a:p>
            <a:r>
              <a:rPr dirty="0" lang="en-GB" smtClean="0">
                <a:latin typeface="Times New Roman" pitchFamily="18" charset="0"/>
                <a:cs typeface="Times New Roman" pitchFamily="18" charset="0"/>
              </a:rPr>
              <a:t>Remain </a:t>
            </a:r>
            <a:r>
              <a:rPr dirty="0" lang="en-GB">
                <a:latin typeface="Times New Roman" pitchFamily="18" charset="0"/>
                <a:cs typeface="Times New Roman" pitchFamily="18" charset="0"/>
              </a:rPr>
              <a:t>relevant to the point </a:t>
            </a:r>
          </a:p>
          <a:p>
            <a:r>
              <a:rPr dirty="0" lang="en-GB" smtClean="0">
                <a:latin typeface="Times New Roman" pitchFamily="18" charset="0"/>
                <a:cs typeface="Times New Roman" pitchFamily="18" charset="0"/>
              </a:rPr>
              <a:t>Seek </a:t>
            </a:r>
            <a:r>
              <a:rPr dirty="0" lang="en-GB">
                <a:latin typeface="Times New Roman" pitchFamily="18" charset="0"/>
                <a:cs typeface="Times New Roman" pitchFamily="18" charset="0"/>
              </a:rPr>
              <a:t>information as well as precision in information </a:t>
            </a:r>
          </a:p>
          <a:p>
            <a:r>
              <a:rPr dirty="0" lang="en-GB" smtClean="0">
                <a:latin typeface="Times New Roman" pitchFamily="18" charset="0"/>
                <a:cs typeface="Times New Roman" pitchFamily="18" charset="0"/>
              </a:rPr>
              <a:t>Be </a:t>
            </a:r>
            <a:r>
              <a:rPr dirty="0" lang="en-GB">
                <a:latin typeface="Times New Roman" pitchFamily="18" charset="0"/>
                <a:cs typeface="Times New Roman" pitchFamily="18" charset="0"/>
              </a:rPr>
              <a:t>open </a:t>
            </a:r>
            <a:r>
              <a:rPr dirty="0" lang="en-GB" smtClean="0">
                <a:latin typeface="Times New Roman" pitchFamily="18" charset="0"/>
                <a:cs typeface="Times New Roman" pitchFamily="18" charset="0"/>
              </a:rPr>
              <a:t>minded</a:t>
            </a:r>
          </a:p>
          <a:p>
            <a:r>
              <a:rPr dirty="0" lang="en-GB" smtClean="0">
                <a:latin typeface="Times New Roman" pitchFamily="18" charset="0"/>
                <a:cs typeface="Times New Roman" pitchFamily="18" charset="0"/>
              </a:rPr>
              <a:t>Take </a:t>
            </a:r>
            <a:r>
              <a:rPr dirty="0" lang="en-GB">
                <a:latin typeface="Times New Roman" pitchFamily="18" charset="0"/>
                <a:cs typeface="Times New Roman" pitchFamily="18" charset="0"/>
              </a:rPr>
              <a:t>the entire situation into account </a:t>
            </a:r>
          </a:p>
          <a:p>
            <a:r>
              <a:rPr dirty="0" lang="en-GB" smtClean="0">
                <a:latin typeface="Times New Roman" pitchFamily="18" charset="0"/>
                <a:cs typeface="Times New Roman" pitchFamily="18" charset="0"/>
              </a:rPr>
              <a:t>Keep </a:t>
            </a:r>
            <a:r>
              <a:rPr dirty="0" lang="en-GB">
                <a:latin typeface="Times New Roman" pitchFamily="18" charset="0"/>
                <a:cs typeface="Times New Roman" pitchFamily="18" charset="0"/>
              </a:rPr>
              <a:t>the original problem in mind </a:t>
            </a:r>
          </a:p>
          <a:p>
            <a:r>
              <a:rPr dirty="0" lang="en-GB" smtClean="0">
                <a:latin typeface="Times New Roman" pitchFamily="18" charset="0"/>
                <a:cs typeface="Times New Roman" pitchFamily="18" charset="0"/>
              </a:rPr>
              <a:t>Search </a:t>
            </a:r>
            <a:r>
              <a:rPr dirty="0" lang="en-GB">
                <a:latin typeface="Times New Roman" pitchFamily="18" charset="0"/>
                <a:cs typeface="Times New Roman" pitchFamily="18" charset="0"/>
              </a:rPr>
              <a:t>for reasons </a:t>
            </a:r>
          </a:p>
          <a:p>
            <a:r>
              <a:rPr dirty="0" lang="en-GB" smtClean="0">
                <a:latin typeface="Times New Roman" pitchFamily="18" charset="0"/>
                <a:cs typeface="Times New Roman" pitchFamily="18" charset="0"/>
              </a:rPr>
              <a:t>Deal </a:t>
            </a:r>
            <a:r>
              <a:rPr dirty="0" lang="en-GB">
                <a:latin typeface="Times New Roman" pitchFamily="18" charset="0"/>
                <a:cs typeface="Times New Roman" pitchFamily="18" charset="0"/>
              </a:rPr>
              <a:t>with the components of a complex problem in an orderly manner </a:t>
            </a:r>
          </a:p>
          <a:p>
            <a:r>
              <a:rPr dirty="0" lang="en-GB" smtClean="0">
                <a:latin typeface="Times New Roman" pitchFamily="18" charset="0"/>
                <a:cs typeface="Times New Roman" pitchFamily="18" charset="0"/>
              </a:rPr>
              <a:t>Seek </a:t>
            </a:r>
            <a:r>
              <a:rPr dirty="0" lang="en-GB">
                <a:latin typeface="Times New Roman" pitchFamily="18" charset="0"/>
                <a:cs typeface="Times New Roman" pitchFamily="18" charset="0"/>
              </a:rPr>
              <a:t>a clear statement of the problem </a:t>
            </a:r>
          </a:p>
          <a:p>
            <a:r>
              <a:rPr dirty="0" lang="en-GB" smtClean="0">
                <a:latin typeface="Times New Roman" pitchFamily="18" charset="0"/>
                <a:cs typeface="Times New Roman" pitchFamily="18" charset="0"/>
              </a:rPr>
              <a:t>Look </a:t>
            </a:r>
            <a:r>
              <a:rPr dirty="0" lang="en-GB">
                <a:latin typeface="Times New Roman" pitchFamily="18" charset="0"/>
                <a:cs typeface="Times New Roman" pitchFamily="18" charset="0"/>
              </a:rPr>
              <a:t>for options </a:t>
            </a:r>
          </a:p>
          <a:p>
            <a:r>
              <a:rPr dirty="0" lang="en-GB" smtClean="0">
                <a:latin typeface="Times New Roman" pitchFamily="18" charset="0"/>
                <a:cs typeface="Times New Roman" pitchFamily="18" charset="0"/>
              </a:rPr>
              <a:t>Exhibit </a:t>
            </a:r>
            <a:r>
              <a:rPr dirty="0" lang="en-GB">
                <a:latin typeface="Times New Roman" pitchFamily="18" charset="0"/>
                <a:cs typeface="Times New Roman" pitchFamily="18" charset="0"/>
              </a:rPr>
              <a:t>sensitivity to others' feelings and depth of knowledge </a:t>
            </a:r>
          </a:p>
          <a:p>
            <a:r>
              <a:rPr dirty="0" lang="en-GB" smtClean="0">
                <a:latin typeface="Times New Roman" pitchFamily="18" charset="0"/>
                <a:cs typeface="Times New Roman" pitchFamily="18" charset="0"/>
              </a:rPr>
              <a:t>Use </a:t>
            </a:r>
            <a:r>
              <a:rPr dirty="0" lang="en-GB">
                <a:latin typeface="Times New Roman" pitchFamily="18" charset="0"/>
                <a:cs typeface="Times New Roman" pitchFamily="18" charset="0"/>
              </a:rPr>
              <a:t>credible sources</a:t>
            </a:r>
          </a:p>
        </p:txBody>
      </p:sp>
    </p:spTree>
  </p:cSld>
  <p:clrMapOvr>
    <a:masterClrMapping/>
  </p:clrMapOvr>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512" name=""/>
        <p:cNvGrpSpPr/>
        <p:nvPr/>
      </p:nvGrpSpPr>
      <p:grpSpPr>
        <a:xfrm>
          <a:off x="0" y="0"/>
          <a:ext cx="0" cy="0"/>
          <a:chOff x="0" y="0"/>
          <a:chExt cx="0" cy="0"/>
        </a:xfrm>
      </p:grpSpPr>
      <p:sp>
        <p:nvSpPr>
          <p:cNvPr id="1048941" name="Title 1"/>
          <p:cNvSpPr>
            <a:spLocks noGrp="1"/>
          </p:cNvSpPr>
          <p:nvPr>
            <p:ph type="title"/>
          </p:nvPr>
        </p:nvSpPr>
        <p:spPr>
          <a:xfrm>
            <a:off x="76200" y="0"/>
            <a:ext cx="8915400" cy="609600"/>
          </a:xfrm>
        </p:spPr>
        <p:txBody>
          <a:bodyPr>
            <a:normAutofit fontScale="90000"/>
          </a:bodyPr>
          <a:p>
            <a:r>
              <a:rPr dirty="0" lang="en-GB" smtClean="0">
                <a:latin typeface="Times New Roman" pitchFamily="18" charset="0"/>
                <a:cs typeface="Times New Roman" pitchFamily="18" charset="0"/>
              </a:rPr>
              <a:t>Problem solving and decision making </a:t>
            </a:r>
            <a:endParaRPr dirty="0" lang="en-GB">
              <a:latin typeface="Times New Roman" pitchFamily="18" charset="0"/>
              <a:cs typeface="Times New Roman" pitchFamily="18" charset="0"/>
            </a:endParaRPr>
          </a:p>
        </p:txBody>
      </p:sp>
      <p:sp>
        <p:nvSpPr>
          <p:cNvPr id="1048942" name="Content Placeholder 2"/>
          <p:cNvSpPr>
            <a:spLocks noGrp="1"/>
          </p:cNvSpPr>
          <p:nvPr>
            <p:ph idx="1"/>
          </p:nvPr>
        </p:nvSpPr>
        <p:spPr>
          <a:xfrm>
            <a:off x="76200" y="838200"/>
            <a:ext cx="8991600" cy="5943600"/>
          </a:xfrm>
        </p:spPr>
        <p:txBody>
          <a:bodyPr>
            <a:normAutofit lnSpcReduction="10000"/>
          </a:bodyPr>
          <a:p>
            <a:pPr>
              <a:buFont typeface="Wingdings" pitchFamily="2" charset="2"/>
              <a:buChar char="ü"/>
            </a:pPr>
            <a:r>
              <a:rPr dirty="0" lang="en-GB"/>
              <a:t>Problems are a central part of human life and it is almost impossible to avoid it. </a:t>
            </a:r>
            <a:endParaRPr dirty="0" lang="en-GB" smtClean="0"/>
          </a:p>
          <a:p>
            <a:pPr indent="0" marL="0">
              <a:buNone/>
            </a:pPr>
            <a:r>
              <a:rPr dirty="0" lang="en-GB"/>
              <a:t>There are two classes of problems</a:t>
            </a:r>
            <a:r>
              <a:rPr dirty="0" lang="en-GB" smtClean="0"/>
              <a:t>:</a:t>
            </a:r>
          </a:p>
          <a:p>
            <a:pPr>
              <a:buFont typeface="Wingdings" pitchFamily="2" charset="2"/>
              <a:buChar char="§"/>
            </a:pPr>
            <a:r>
              <a:rPr b="1" dirty="0" lang="en-GB"/>
              <a:t>Well-defined problems </a:t>
            </a:r>
            <a:r>
              <a:rPr dirty="0" lang="en-GB"/>
              <a:t>are those problems whose goals, path to solution, and obstacles to solution are clear based on the information given. </a:t>
            </a:r>
            <a:endParaRPr dirty="0" lang="en-GB" smtClean="0"/>
          </a:p>
          <a:p>
            <a:pPr>
              <a:buFont typeface="Wingdings" pitchFamily="2" charset="2"/>
              <a:buChar char="§"/>
            </a:pPr>
            <a:r>
              <a:rPr b="1" dirty="0" lang="en-GB" smtClean="0"/>
              <a:t>Ill-defined </a:t>
            </a:r>
            <a:r>
              <a:rPr b="1" dirty="0" lang="en-GB"/>
              <a:t>problems </a:t>
            </a:r>
            <a:r>
              <a:rPr dirty="0" lang="en-GB"/>
              <a:t>are characterized by their lack of a clear path to solution. </a:t>
            </a:r>
            <a:endParaRPr dirty="0" lang="en-GB" smtClean="0"/>
          </a:p>
          <a:p>
            <a:pPr>
              <a:buFont typeface="Wingdings" pitchFamily="2" charset="2"/>
              <a:buChar char="§"/>
            </a:pPr>
            <a:r>
              <a:rPr dirty="0" lang="en-GB" smtClean="0"/>
              <a:t>Such </a:t>
            </a:r>
            <a:r>
              <a:rPr dirty="0" lang="en-GB"/>
              <a:t>problems often lack a clear problem statement as well, making the task of problem definition and problem representation quite challenging</a:t>
            </a:r>
            <a:r>
              <a:rPr dirty="0" lang="en-GB" smtClean="0"/>
              <a:t>.</a:t>
            </a:r>
          </a:p>
        </p:txBody>
      </p:sp>
    </p:spTree>
  </p:cSld>
  <p:clrMapOvr>
    <a:masterClrMapping/>
  </p:clrMapOvr>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513" name=""/>
        <p:cNvGrpSpPr/>
        <p:nvPr/>
      </p:nvGrpSpPr>
      <p:grpSpPr>
        <a:xfrm>
          <a:off x="0" y="0"/>
          <a:ext cx="0" cy="0"/>
          <a:chOff x="0" y="0"/>
          <a:chExt cx="0" cy="0"/>
        </a:xfrm>
      </p:grpSpPr>
      <p:sp>
        <p:nvSpPr>
          <p:cNvPr id="1048943" name="Content Placeholder 2"/>
          <p:cNvSpPr>
            <a:spLocks noGrp="1"/>
          </p:cNvSpPr>
          <p:nvPr>
            <p:ph idx="1"/>
          </p:nvPr>
        </p:nvSpPr>
        <p:spPr>
          <a:xfrm>
            <a:off x="76200" y="76200"/>
            <a:ext cx="8915400" cy="6553200"/>
          </a:xfrm>
        </p:spPr>
        <p:txBody>
          <a:bodyPr>
            <a:normAutofit fontScale="92500" lnSpcReduction="10000"/>
          </a:bodyPr>
          <a:p>
            <a:pPr lvl="0">
              <a:buFont typeface="Wingdings" pitchFamily="2" charset="2"/>
              <a:buChar char="ü"/>
            </a:pPr>
            <a:r>
              <a:rPr dirty="0" sz="3000" lang="en-GB">
                <a:solidFill>
                  <a:prstClr val="black"/>
                </a:solidFill>
                <a:latin typeface="Times New Roman" pitchFamily="18" charset="0"/>
                <a:cs typeface="Times New Roman" pitchFamily="18" charset="0"/>
              </a:rPr>
              <a:t>Problem solving is a process in which we perceive and resolve a gap between a present situation and a desired goal, with the path to the goal blocked by known or unknown obstacles</a:t>
            </a:r>
            <a:r>
              <a:rPr dirty="0" sz="3000" lang="en-GB" smtClean="0">
                <a:solidFill>
                  <a:prstClr val="black"/>
                </a:solidFill>
                <a:latin typeface="Times New Roman" pitchFamily="18" charset="0"/>
                <a:cs typeface="Times New Roman" pitchFamily="18" charset="0"/>
              </a:rPr>
              <a:t>.</a:t>
            </a:r>
          </a:p>
          <a:p>
            <a:pPr indent="0" lvl="0" marL="0">
              <a:buNone/>
            </a:pPr>
            <a:r>
              <a:rPr b="1" dirty="0" sz="3000" lang="en-GB" smtClean="0">
                <a:solidFill>
                  <a:prstClr val="black"/>
                </a:solidFill>
                <a:latin typeface="Times New Roman" pitchFamily="18" charset="0"/>
                <a:cs typeface="Times New Roman" pitchFamily="18" charset="0"/>
              </a:rPr>
              <a:t>Steps in problem solving </a:t>
            </a:r>
          </a:p>
          <a:p>
            <a:pPr lvl="0" marL="977900">
              <a:buFont typeface="Wingdings" pitchFamily="2" charset="2"/>
              <a:buChar char="ü"/>
            </a:pPr>
            <a:r>
              <a:rPr dirty="0" sz="3000" lang="en-GB">
                <a:solidFill>
                  <a:prstClr val="black"/>
                </a:solidFill>
                <a:latin typeface="Times New Roman" pitchFamily="18" charset="0"/>
                <a:cs typeface="Times New Roman" pitchFamily="18" charset="0"/>
              </a:rPr>
              <a:t>Recognize or identify the </a:t>
            </a:r>
            <a:r>
              <a:rPr dirty="0" sz="3000" lang="en-GB" smtClean="0">
                <a:solidFill>
                  <a:prstClr val="black"/>
                </a:solidFill>
                <a:latin typeface="Times New Roman" pitchFamily="18" charset="0"/>
                <a:cs typeface="Times New Roman" pitchFamily="18" charset="0"/>
              </a:rPr>
              <a:t>problem.</a:t>
            </a:r>
          </a:p>
          <a:p>
            <a:pPr lvl="0" marL="977900">
              <a:buFont typeface="Wingdings" pitchFamily="2" charset="2"/>
              <a:buChar char="ü"/>
            </a:pPr>
            <a:r>
              <a:rPr dirty="0" sz="3000" lang="en-GB" smtClean="0">
                <a:solidFill>
                  <a:prstClr val="black"/>
                </a:solidFill>
                <a:latin typeface="Times New Roman" pitchFamily="18" charset="0"/>
                <a:cs typeface="Times New Roman" pitchFamily="18" charset="0"/>
              </a:rPr>
              <a:t>Define </a:t>
            </a:r>
            <a:r>
              <a:rPr dirty="0" sz="3000" lang="en-GB">
                <a:solidFill>
                  <a:prstClr val="black"/>
                </a:solidFill>
                <a:latin typeface="Times New Roman" pitchFamily="18" charset="0"/>
                <a:cs typeface="Times New Roman" pitchFamily="18" charset="0"/>
              </a:rPr>
              <a:t>and represent the problem </a:t>
            </a:r>
            <a:r>
              <a:rPr dirty="0" sz="3000" lang="en-GB" smtClean="0">
                <a:solidFill>
                  <a:prstClr val="black"/>
                </a:solidFill>
                <a:latin typeface="Times New Roman" pitchFamily="18" charset="0"/>
                <a:cs typeface="Times New Roman" pitchFamily="18" charset="0"/>
              </a:rPr>
              <a:t>mentally.</a:t>
            </a:r>
          </a:p>
          <a:p>
            <a:pPr lvl="0" marL="977900">
              <a:buFont typeface="Wingdings" pitchFamily="2" charset="2"/>
              <a:buChar char="ü"/>
            </a:pPr>
            <a:r>
              <a:rPr dirty="0" sz="3000" lang="en-GB" smtClean="0">
                <a:solidFill>
                  <a:prstClr val="black"/>
                </a:solidFill>
                <a:latin typeface="Times New Roman" pitchFamily="18" charset="0"/>
                <a:cs typeface="Times New Roman" pitchFamily="18" charset="0"/>
              </a:rPr>
              <a:t>Develop </a:t>
            </a:r>
            <a:r>
              <a:rPr dirty="0" sz="3000" lang="en-GB">
                <a:solidFill>
                  <a:prstClr val="black"/>
                </a:solidFill>
                <a:latin typeface="Times New Roman" pitchFamily="18" charset="0"/>
                <a:cs typeface="Times New Roman" pitchFamily="18" charset="0"/>
              </a:rPr>
              <a:t>a solution strategy alternatives and select the best one. </a:t>
            </a:r>
          </a:p>
          <a:p>
            <a:pPr lvl="0" marL="977900">
              <a:buFont typeface="Wingdings" pitchFamily="2" charset="2"/>
              <a:buChar char="ü"/>
            </a:pPr>
            <a:r>
              <a:rPr dirty="0" sz="3000" lang="en-GB" smtClean="0">
                <a:solidFill>
                  <a:prstClr val="black"/>
                </a:solidFill>
                <a:latin typeface="Times New Roman" pitchFamily="18" charset="0"/>
                <a:cs typeface="Times New Roman" pitchFamily="18" charset="0"/>
              </a:rPr>
              <a:t>Organize </a:t>
            </a:r>
            <a:r>
              <a:rPr dirty="0" sz="3000" lang="en-GB">
                <a:solidFill>
                  <a:prstClr val="black"/>
                </a:solidFill>
                <a:latin typeface="Times New Roman" pitchFamily="18" charset="0"/>
                <a:cs typeface="Times New Roman" pitchFamily="18" charset="0"/>
              </a:rPr>
              <a:t>knowledge about the problem and avail the necessary resources. </a:t>
            </a:r>
          </a:p>
          <a:p>
            <a:pPr lvl="0" marL="977900">
              <a:buFont typeface="Wingdings" pitchFamily="2" charset="2"/>
              <a:buChar char="ü"/>
            </a:pPr>
            <a:r>
              <a:rPr dirty="0" sz="3000" lang="en-GB" smtClean="0">
                <a:solidFill>
                  <a:prstClr val="black"/>
                </a:solidFill>
                <a:latin typeface="Times New Roman" pitchFamily="18" charset="0"/>
                <a:cs typeface="Times New Roman" pitchFamily="18" charset="0"/>
              </a:rPr>
              <a:t>Allocate </a:t>
            </a:r>
            <a:r>
              <a:rPr dirty="0" sz="3000" lang="en-GB">
                <a:solidFill>
                  <a:prstClr val="black"/>
                </a:solidFill>
                <a:latin typeface="Times New Roman" pitchFamily="18" charset="0"/>
                <a:cs typeface="Times New Roman" pitchFamily="18" charset="0"/>
              </a:rPr>
              <a:t>mental and physical resources for solving the problem. </a:t>
            </a:r>
          </a:p>
          <a:p>
            <a:pPr lvl="0" marL="977900">
              <a:buFont typeface="Wingdings" pitchFamily="2" charset="2"/>
              <a:buChar char="ü"/>
            </a:pPr>
            <a:r>
              <a:rPr dirty="0" sz="3000" lang="en-GB" smtClean="0">
                <a:solidFill>
                  <a:prstClr val="black"/>
                </a:solidFill>
                <a:latin typeface="Times New Roman" pitchFamily="18" charset="0"/>
                <a:cs typeface="Times New Roman" pitchFamily="18" charset="0"/>
              </a:rPr>
              <a:t>Monitor </a:t>
            </a:r>
            <a:r>
              <a:rPr dirty="0" sz="3000" lang="en-GB">
                <a:solidFill>
                  <a:prstClr val="black"/>
                </a:solidFill>
                <a:latin typeface="Times New Roman" pitchFamily="18" charset="0"/>
                <a:cs typeface="Times New Roman" pitchFamily="18" charset="0"/>
              </a:rPr>
              <a:t>his or her progress toward the goal. </a:t>
            </a:r>
          </a:p>
          <a:p>
            <a:pPr lvl="0" marL="977900">
              <a:buFont typeface="Wingdings" pitchFamily="2" charset="2"/>
              <a:buChar char="ü"/>
            </a:pPr>
            <a:r>
              <a:rPr dirty="0" sz="3000" lang="en-GB" smtClean="0">
                <a:solidFill>
                  <a:prstClr val="black"/>
                </a:solidFill>
                <a:latin typeface="Times New Roman" pitchFamily="18" charset="0"/>
                <a:cs typeface="Times New Roman" pitchFamily="18" charset="0"/>
              </a:rPr>
              <a:t>Evaluate </a:t>
            </a:r>
            <a:r>
              <a:rPr dirty="0" sz="3000" lang="en-GB">
                <a:solidFill>
                  <a:prstClr val="black"/>
                </a:solidFill>
                <a:latin typeface="Times New Roman" pitchFamily="18" charset="0"/>
                <a:cs typeface="Times New Roman" pitchFamily="18" charset="0"/>
              </a:rPr>
              <a:t>the solution for accuracy</a:t>
            </a:r>
          </a:p>
          <a:p>
            <a:endParaRPr dirty="0" lang="en-GB"/>
          </a:p>
        </p:txBody>
      </p:sp>
    </p:spTree>
  </p:cSld>
  <p:clrMapOvr>
    <a:masterClrMapping/>
  </p:clrMapOvr>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514" name=""/>
        <p:cNvGrpSpPr/>
        <p:nvPr/>
      </p:nvGrpSpPr>
      <p:grpSpPr>
        <a:xfrm>
          <a:off x="0" y="0"/>
          <a:ext cx="0" cy="0"/>
          <a:chOff x="0" y="0"/>
          <a:chExt cx="0" cy="0"/>
        </a:xfrm>
      </p:grpSpPr>
      <p:sp>
        <p:nvSpPr>
          <p:cNvPr id="1048944" name="Title 1"/>
          <p:cNvSpPr>
            <a:spLocks noGrp="1"/>
          </p:cNvSpPr>
          <p:nvPr>
            <p:ph type="title"/>
          </p:nvPr>
        </p:nvSpPr>
        <p:spPr>
          <a:xfrm>
            <a:off x="457200" y="76200"/>
            <a:ext cx="8229600" cy="457200"/>
          </a:xfrm>
        </p:spPr>
        <p:txBody>
          <a:bodyPr>
            <a:normAutofit fontScale="90000"/>
          </a:bodyPr>
          <a:p>
            <a:r>
              <a:rPr dirty="0" lang="en-GB" smtClean="0">
                <a:latin typeface="Times New Roman" pitchFamily="18" charset="0"/>
                <a:cs typeface="Times New Roman" pitchFamily="18" charset="0"/>
              </a:rPr>
              <a:t>Decision making </a:t>
            </a:r>
            <a:endParaRPr dirty="0" lang="en-GB">
              <a:latin typeface="Times New Roman" pitchFamily="18" charset="0"/>
              <a:cs typeface="Times New Roman" pitchFamily="18" charset="0"/>
            </a:endParaRPr>
          </a:p>
        </p:txBody>
      </p:sp>
      <p:sp>
        <p:nvSpPr>
          <p:cNvPr id="1048945" name="Content Placeholder 2"/>
          <p:cNvSpPr>
            <a:spLocks noGrp="1"/>
          </p:cNvSpPr>
          <p:nvPr>
            <p:ph idx="1"/>
          </p:nvPr>
        </p:nvSpPr>
        <p:spPr>
          <a:xfrm>
            <a:off x="76200" y="609600"/>
            <a:ext cx="8991600" cy="6172200"/>
          </a:xfrm>
        </p:spPr>
        <p:txBody>
          <a:bodyPr/>
          <a:p>
            <a:r>
              <a:rPr dirty="0" lang="en-GB">
                <a:latin typeface="Times New Roman" pitchFamily="18" charset="0"/>
                <a:cs typeface="Times New Roman" pitchFamily="18" charset="0"/>
              </a:rPr>
              <a:t>Decision-making is a selection process where one of two or more possible solutions is chosen to reach a desired goal. </a:t>
            </a:r>
            <a:endParaRPr dirty="0" lang="en-GB" smtClean="0">
              <a:latin typeface="Times New Roman" pitchFamily="18" charset="0"/>
              <a:cs typeface="Times New Roman" pitchFamily="18" charset="0"/>
            </a:endParaRPr>
          </a:p>
          <a:p>
            <a:r>
              <a:rPr dirty="0" lang="en-GB" smtClean="0">
                <a:latin typeface="Times New Roman" pitchFamily="18" charset="0"/>
                <a:cs typeface="Times New Roman" pitchFamily="18" charset="0"/>
              </a:rPr>
              <a:t>The </a:t>
            </a:r>
            <a:r>
              <a:rPr dirty="0" lang="en-GB">
                <a:latin typeface="Times New Roman" pitchFamily="18" charset="0"/>
                <a:cs typeface="Times New Roman" pitchFamily="18" charset="0"/>
              </a:rPr>
              <a:t>steps in both problem solving and decision-making are quite similar. In fact, the terms are sometimes used interchangeably (</a:t>
            </a:r>
            <a:r>
              <a:rPr dirty="0" lang="en-GB" err="1">
                <a:latin typeface="Times New Roman" pitchFamily="18" charset="0"/>
                <a:cs typeface="Times New Roman" pitchFamily="18" charset="0"/>
              </a:rPr>
              <a:t>Huitt</a:t>
            </a:r>
            <a:r>
              <a:rPr dirty="0" lang="en-GB">
                <a:latin typeface="Times New Roman" pitchFamily="18" charset="0"/>
                <a:cs typeface="Times New Roman" pitchFamily="18" charset="0"/>
              </a:rPr>
              <a:t>, 1992).</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289" name=""/>
        <p:cNvGrpSpPr/>
        <p:nvPr/>
      </p:nvGrpSpPr>
      <p:grpSpPr>
        <a:xfrm>
          <a:off x="0" y="0"/>
          <a:ext cx="0" cy="0"/>
          <a:chOff x="0" y="0"/>
          <a:chExt cx="0" cy="0"/>
        </a:xfrm>
      </p:grpSpPr>
      <p:sp>
        <p:nvSpPr>
          <p:cNvPr id="1048626" name="Content Placeholder 2"/>
          <p:cNvSpPr>
            <a:spLocks noGrp="1"/>
          </p:cNvSpPr>
          <p:nvPr>
            <p:ph idx="1"/>
          </p:nvPr>
        </p:nvSpPr>
        <p:spPr>
          <a:xfrm>
            <a:off x="76200" y="152400"/>
            <a:ext cx="8991600" cy="6629400"/>
          </a:xfrm>
        </p:spPr>
        <p:txBody>
          <a:bodyPr>
            <a:normAutofit fontScale="93750" lnSpcReduction="20000"/>
          </a:bodyPr>
          <a:p>
            <a:pPr>
              <a:buFont typeface="Wingdings" panose="05000000000000000000" pitchFamily="2" charset="2"/>
              <a:buChar char="ü"/>
            </a:pPr>
            <a:r>
              <a:rPr dirty="0" lang="en-US">
                <a:latin typeface="Times New Roman" panose="02020603050405020304" pitchFamily="18" charset="0"/>
                <a:cs typeface="Times New Roman" panose="02020603050405020304" pitchFamily="18" charset="0"/>
              </a:rPr>
              <a:t>Experiments also involve randomly assigned experimental groups and control groups. </a:t>
            </a:r>
            <a:endParaRPr dirty="0" lang="en-US"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ü"/>
            </a:pPr>
            <a:r>
              <a:rPr dirty="0" lang="en-US">
                <a:latin typeface="Times New Roman" panose="02020603050405020304" pitchFamily="18" charset="0"/>
                <a:cs typeface="Times New Roman" panose="02020603050405020304" pitchFamily="18" charset="0"/>
              </a:rPr>
              <a:t>An experimental group is a group whose experience is manipulated</a:t>
            </a:r>
            <a:r>
              <a:rPr dirty="0" lang="en-US" smtClean="0">
                <a:latin typeface="Times New Roman" panose="02020603050405020304" pitchFamily="18" charset="0"/>
                <a:cs typeface="Times New Roman" panose="02020603050405020304" pitchFamily="18" charset="0"/>
              </a:rPr>
              <a:t>.</a:t>
            </a:r>
          </a:p>
          <a:p>
            <a:pPr>
              <a:buFont typeface="Wingdings" panose="05000000000000000000" pitchFamily="2" charset="2"/>
              <a:buChar char="ü"/>
            </a:pPr>
            <a:r>
              <a:rPr dirty="0" lang="en-US">
                <a:latin typeface="Times New Roman" panose="02020603050405020304" pitchFamily="18" charset="0"/>
                <a:cs typeface="Times New Roman" panose="02020603050405020304" pitchFamily="18" charset="0"/>
              </a:rPr>
              <a:t>A control group is a comparison that is treated in every way like the experimental group except for the manipulated </a:t>
            </a:r>
            <a:r>
              <a:rPr dirty="0" lang="en-US" smtClean="0">
                <a:latin typeface="Times New Roman" panose="02020603050405020304" pitchFamily="18" charset="0"/>
                <a:cs typeface="Times New Roman" panose="02020603050405020304" pitchFamily="18" charset="0"/>
              </a:rPr>
              <a:t>factor.</a:t>
            </a:r>
          </a:p>
          <a:p>
            <a:pPr algn="ctr" indent="0" marL="0">
              <a:buNone/>
            </a:pPr>
            <a:r>
              <a:rPr dirty="0" lang="en-US">
                <a:solidFill>
                  <a:srgbClr val="FF0000"/>
                </a:solidFill>
                <a:latin typeface="Times New Roman" panose="02020603050405020304" pitchFamily="18" charset="0"/>
                <a:cs typeface="Times New Roman" panose="02020603050405020304" pitchFamily="18" charset="0"/>
              </a:rPr>
              <a:t>Steps of scientific research </a:t>
            </a:r>
          </a:p>
          <a:p>
            <a:pPr indent="0" marL="0">
              <a:buNone/>
            </a:pPr>
            <a:r>
              <a:rPr dirty="0" lang="en-US">
                <a:latin typeface="Times New Roman" panose="02020603050405020304" pitchFamily="18" charset="0"/>
                <a:cs typeface="Times New Roman" panose="02020603050405020304" pitchFamily="18" charset="0"/>
              </a:rPr>
              <a:t>In scientific research, there are at least five major steps to be followed</a:t>
            </a:r>
            <a:r>
              <a:rPr dirty="0" lang="en-US" smtClean="0">
                <a:latin typeface="Times New Roman" panose="02020603050405020304" pitchFamily="18" charset="0"/>
                <a:cs typeface="Times New Roman" panose="02020603050405020304" pitchFamily="18" charset="0"/>
              </a:rPr>
              <a:t>.</a:t>
            </a:r>
          </a:p>
          <a:p>
            <a:pPr indent="-514350" marL="514350">
              <a:buAutoNum type="arabicPeriod"/>
            </a:pPr>
            <a:r>
              <a:rPr dirty="0" lang="en-US" smtClean="0">
                <a:latin typeface="Times New Roman" panose="02020603050405020304" pitchFamily="18" charset="0"/>
                <a:cs typeface="Times New Roman" panose="02020603050405020304" pitchFamily="18" charset="0"/>
              </a:rPr>
              <a:t>Defining the problem</a:t>
            </a:r>
          </a:p>
          <a:p>
            <a:pPr indent="-514350" marL="514350">
              <a:buAutoNum type="arabicPeriod"/>
            </a:pPr>
            <a:r>
              <a:rPr dirty="0" lang="en-US">
                <a:latin typeface="Times New Roman" panose="02020603050405020304" pitchFamily="18" charset="0"/>
                <a:cs typeface="Times New Roman" panose="02020603050405020304" pitchFamily="18" charset="0"/>
              </a:rPr>
              <a:t>Formulating the </a:t>
            </a:r>
            <a:r>
              <a:rPr dirty="0" lang="en-US" smtClean="0">
                <a:latin typeface="Times New Roman" panose="02020603050405020304" pitchFamily="18" charset="0"/>
                <a:cs typeface="Times New Roman" panose="02020603050405020304" pitchFamily="18" charset="0"/>
              </a:rPr>
              <a:t>Hypothesis (expected guess)</a:t>
            </a:r>
          </a:p>
          <a:p>
            <a:pPr indent="-514350" marL="514350">
              <a:buAutoNum type="arabicPeriod"/>
            </a:pPr>
            <a:r>
              <a:rPr dirty="0" lang="en-US">
                <a:latin typeface="Times New Roman" panose="02020603050405020304" pitchFamily="18" charset="0"/>
                <a:cs typeface="Times New Roman" panose="02020603050405020304" pitchFamily="18" charset="0"/>
              </a:rPr>
              <a:t>Testing the </a:t>
            </a:r>
            <a:r>
              <a:rPr dirty="0" lang="en-US" smtClean="0">
                <a:latin typeface="Times New Roman" panose="02020603050405020304" pitchFamily="18" charset="0"/>
                <a:cs typeface="Times New Roman" panose="02020603050405020304" pitchFamily="18" charset="0"/>
              </a:rPr>
              <a:t>Hypothesis</a:t>
            </a:r>
          </a:p>
          <a:p>
            <a:pPr indent="-514350" marL="514350">
              <a:buAutoNum type="arabicPeriod"/>
            </a:pPr>
            <a:r>
              <a:rPr dirty="0" lang="en-US">
                <a:latin typeface="Times New Roman" panose="02020603050405020304" pitchFamily="18" charset="0"/>
                <a:cs typeface="Times New Roman" panose="02020603050405020304" pitchFamily="18" charset="0"/>
              </a:rPr>
              <a:t>Drawing </a:t>
            </a:r>
            <a:r>
              <a:rPr dirty="0" lang="en-US" smtClean="0">
                <a:latin typeface="Times New Roman" panose="02020603050405020304" pitchFamily="18" charset="0"/>
                <a:cs typeface="Times New Roman" panose="02020603050405020304" pitchFamily="18" charset="0"/>
              </a:rPr>
              <a:t>Conclusion</a:t>
            </a:r>
          </a:p>
          <a:p>
            <a:pPr indent="-514350" marL="514350">
              <a:buAutoNum type="arabicPeriod"/>
            </a:pPr>
            <a:r>
              <a:rPr dirty="0" lang="en-US">
                <a:latin typeface="Times New Roman" panose="02020603050405020304" pitchFamily="18" charset="0"/>
                <a:cs typeface="Times New Roman" panose="02020603050405020304" pitchFamily="18" charset="0"/>
              </a:rPr>
              <a:t>Reporting Result</a:t>
            </a:r>
            <a:endParaRPr dirty="0" lang="en-US" smtClean="0">
              <a:latin typeface="Times New Roman" panose="02020603050405020304" pitchFamily="18" charset="0"/>
              <a:cs typeface="Times New Roman" panose="02020603050405020304" pitchFamily="18" charset="0"/>
            </a:endParaRPr>
          </a:p>
        </p:txBody>
      </p:sp>
    </p:spTree>
  </p:cSld>
  <p:clrMapOvr>
    <a:masterClrMapping/>
  </p:clrMapOvr>
  <p:timing/>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515" name=""/>
        <p:cNvGrpSpPr/>
        <p:nvPr/>
      </p:nvGrpSpPr>
      <p:grpSpPr>
        <a:xfrm>
          <a:off x="0" y="0"/>
          <a:ext cx="0" cy="0"/>
          <a:chOff x="0" y="0"/>
          <a:chExt cx="0" cy="0"/>
        </a:xfrm>
      </p:grpSpPr>
      <p:sp>
        <p:nvSpPr>
          <p:cNvPr id="1048946" name="Title 1"/>
          <p:cNvSpPr>
            <a:spLocks noGrp="1"/>
          </p:cNvSpPr>
          <p:nvPr>
            <p:ph type="title"/>
          </p:nvPr>
        </p:nvSpPr>
        <p:spPr>
          <a:xfrm>
            <a:off x="76200" y="274638"/>
            <a:ext cx="8915400" cy="1143000"/>
          </a:xfrm>
        </p:spPr>
        <p:txBody>
          <a:bodyPr>
            <a:normAutofit fontScale="90000"/>
          </a:bodyPr>
          <a:p>
            <a:r>
              <a:rPr dirty="0" lang="en-GB">
                <a:latin typeface="Times New Roman" pitchFamily="18" charset="0"/>
                <a:cs typeface="Times New Roman" pitchFamily="18" charset="0"/>
              </a:rPr>
              <a:t>CHAPTER TEN </a:t>
            </a:r>
            <a:r>
              <a:rPr dirty="0" lang="en-GB" smtClean="0">
                <a:latin typeface="Times New Roman" pitchFamily="18" charset="0"/>
                <a:cs typeface="Times New Roman" pitchFamily="18" charset="0"/>
              </a:rPr>
              <a:t/>
            </a:r>
            <a:br>
              <a:rPr dirty="0" lang="en-GB" smtClean="0">
                <a:latin typeface="Times New Roman" pitchFamily="18" charset="0"/>
                <a:cs typeface="Times New Roman" pitchFamily="18" charset="0"/>
              </a:rPr>
            </a:br>
            <a:r>
              <a:rPr dirty="0" lang="en-GB" smtClean="0">
                <a:latin typeface="Times New Roman" pitchFamily="18" charset="0"/>
                <a:cs typeface="Times New Roman" pitchFamily="18" charset="0"/>
              </a:rPr>
              <a:t>ACADEMIC </a:t>
            </a:r>
            <a:r>
              <a:rPr dirty="0" lang="en-GB">
                <a:latin typeface="Times New Roman" pitchFamily="18" charset="0"/>
                <a:cs typeface="Times New Roman" pitchFamily="18" charset="0"/>
              </a:rPr>
              <a:t>SKILLS </a:t>
            </a:r>
          </a:p>
        </p:txBody>
      </p:sp>
      <p:sp>
        <p:nvSpPr>
          <p:cNvPr id="1048947" name="Content Placeholder 2"/>
          <p:cNvSpPr>
            <a:spLocks noGrp="1"/>
          </p:cNvSpPr>
          <p:nvPr>
            <p:ph idx="1"/>
          </p:nvPr>
        </p:nvSpPr>
        <p:spPr>
          <a:xfrm>
            <a:off x="152400" y="1600200"/>
            <a:ext cx="8839200" cy="5105400"/>
          </a:xfrm>
        </p:spPr>
        <p:txBody>
          <a:bodyPr/>
          <a:p>
            <a:endParaRPr dirty="0" lang="en-GB"/>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290" name=""/>
        <p:cNvGrpSpPr/>
        <p:nvPr/>
      </p:nvGrpSpPr>
      <p:grpSpPr>
        <a:xfrm>
          <a:off x="0" y="0"/>
          <a:ext cx="0" cy="0"/>
          <a:chOff x="0" y="0"/>
          <a:chExt cx="0" cy="0"/>
        </a:xfrm>
      </p:grpSpPr>
      <p:sp>
        <p:nvSpPr>
          <p:cNvPr id="1048627" name="Title 1"/>
          <p:cNvSpPr>
            <a:spLocks noGrp="1"/>
          </p:cNvSpPr>
          <p:nvPr>
            <p:ph type="title"/>
          </p:nvPr>
        </p:nvSpPr>
        <p:spPr>
          <a:xfrm>
            <a:off x="457200" y="274638"/>
            <a:ext cx="8229600" cy="868362"/>
          </a:xfrm>
        </p:spPr>
        <p:txBody>
          <a:bodyPr>
            <a:normAutofit fontScale="90000"/>
          </a:bodyPr>
          <a:p>
            <a:r>
              <a:rPr dirty="0" lang="en-US">
                <a:solidFill>
                  <a:srgbClr val="FF0000"/>
                </a:solidFill>
                <a:latin typeface="Times New Roman" panose="02020603050405020304" pitchFamily="18" charset="0"/>
                <a:cs typeface="Times New Roman" panose="02020603050405020304" pitchFamily="18" charset="0"/>
              </a:rPr>
              <a:t>CHAPTER TWO</a:t>
            </a:r>
            <a:br>
              <a:rPr dirty="0" lang="en-US">
                <a:solidFill>
                  <a:srgbClr val="FF0000"/>
                </a:solidFill>
                <a:latin typeface="Times New Roman" panose="02020603050405020304" pitchFamily="18" charset="0"/>
                <a:cs typeface="Times New Roman" panose="02020603050405020304" pitchFamily="18" charset="0"/>
              </a:rPr>
            </a:br>
            <a:r>
              <a:rPr dirty="0" lang="en-US">
                <a:solidFill>
                  <a:srgbClr val="FF0000"/>
                </a:solidFill>
                <a:latin typeface="Times New Roman" panose="02020603050405020304" pitchFamily="18" charset="0"/>
                <a:cs typeface="Times New Roman" panose="02020603050405020304" pitchFamily="18" charset="0"/>
              </a:rPr>
              <a:t>SENSATION AND PERCEPTION </a:t>
            </a:r>
            <a:endParaRPr dirty="0" lang="am-ET">
              <a:solidFill>
                <a:srgbClr val="FF0000"/>
              </a:solidFill>
              <a:cs typeface="Times New Roman" panose="02020603050405020304" pitchFamily="18" charset="0"/>
            </a:endParaRPr>
          </a:p>
        </p:txBody>
      </p:sp>
      <p:sp>
        <p:nvSpPr>
          <p:cNvPr id="1048628" name="Content Placeholder 2"/>
          <p:cNvSpPr>
            <a:spLocks noGrp="1"/>
          </p:cNvSpPr>
          <p:nvPr>
            <p:ph idx="1"/>
          </p:nvPr>
        </p:nvSpPr>
        <p:spPr>
          <a:xfrm>
            <a:off x="76200" y="1295400"/>
            <a:ext cx="8915400" cy="5486400"/>
          </a:xfrm>
        </p:spPr>
        <p:txBody>
          <a:bodyPr>
            <a:normAutofit fontScale="84375" lnSpcReduction="20000"/>
          </a:bodyPr>
          <a:p>
            <a:r>
              <a:rPr dirty="0" lang="en-US"/>
              <a:t> </a:t>
            </a:r>
            <a:r>
              <a:rPr dirty="0" lang="en-US">
                <a:latin typeface="Times New Roman" panose="02020603050405020304" pitchFamily="18" charset="0"/>
                <a:cs typeface="Times New Roman" panose="02020603050405020304" pitchFamily="18" charset="0"/>
              </a:rPr>
              <a:t>Sensation and perception  are starting points for all of your other psychological </a:t>
            </a:r>
            <a:r>
              <a:rPr dirty="0" lang="en-US" smtClean="0">
                <a:latin typeface="Times New Roman" panose="02020603050405020304" pitchFamily="18" charset="0"/>
                <a:cs typeface="Times New Roman" panose="02020603050405020304" pitchFamily="18" charset="0"/>
              </a:rPr>
              <a:t>processes.</a:t>
            </a:r>
          </a:p>
          <a:p>
            <a:r>
              <a:rPr dirty="0" lang="en-US">
                <a:latin typeface="Times New Roman" panose="02020603050405020304" pitchFamily="18" charset="0"/>
                <a:cs typeface="Times New Roman" panose="02020603050405020304" pitchFamily="18" charset="0"/>
              </a:rPr>
              <a:t>Without access to the environment through sensation and perception, you would be like a person in a coma devoid of any thoughts or </a:t>
            </a:r>
            <a:r>
              <a:rPr dirty="0" lang="en-US" smtClean="0">
                <a:latin typeface="Times New Roman" panose="02020603050405020304" pitchFamily="18" charset="0"/>
                <a:cs typeface="Times New Roman" panose="02020603050405020304" pitchFamily="18" charset="0"/>
              </a:rPr>
              <a:t>feelings</a:t>
            </a:r>
          </a:p>
          <a:p>
            <a:pPr indent="0" marL="0">
              <a:buNone/>
            </a:pPr>
            <a:r>
              <a:rPr b="1" dirty="0" lang="en-US">
                <a:latin typeface="Times New Roman" panose="02020603050405020304" pitchFamily="18" charset="0"/>
                <a:cs typeface="Times New Roman" panose="02020603050405020304" pitchFamily="18" charset="0"/>
              </a:rPr>
              <a:t>Learning Outcomes </a:t>
            </a:r>
          </a:p>
          <a:p>
            <a:pPr indent="0" marL="0">
              <a:buNone/>
            </a:pPr>
            <a:r>
              <a:rPr dirty="0" lang="en-US">
                <a:latin typeface="Times New Roman" panose="02020603050405020304" pitchFamily="18" charset="0"/>
                <a:cs typeface="Times New Roman" panose="02020603050405020304" pitchFamily="18" charset="0"/>
              </a:rPr>
              <a:t> At the end of this chapter, you are expected to understand the: </a:t>
            </a:r>
            <a:endParaRPr dirty="0" lang="en-US"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ü"/>
            </a:pPr>
            <a:r>
              <a:rPr dirty="0" lang="en-US">
                <a:latin typeface="Times New Roman" panose="02020603050405020304" pitchFamily="18" charset="0"/>
                <a:cs typeface="Times New Roman" panose="02020603050405020304" pitchFamily="18" charset="0"/>
              </a:rPr>
              <a:t>M</a:t>
            </a:r>
            <a:r>
              <a:rPr dirty="0" lang="en-US" smtClean="0">
                <a:latin typeface="Times New Roman" panose="02020603050405020304" pitchFamily="18" charset="0"/>
                <a:cs typeface="Times New Roman" panose="02020603050405020304" pitchFamily="18" charset="0"/>
              </a:rPr>
              <a:t>eaning </a:t>
            </a:r>
            <a:r>
              <a:rPr dirty="0" lang="en-US">
                <a:latin typeface="Times New Roman" panose="02020603050405020304" pitchFamily="18" charset="0"/>
                <a:cs typeface="Times New Roman" panose="02020603050405020304" pitchFamily="18" charset="0"/>
              </a:rPr>
              <a:t>of sensation and perception  </a:t>
            </a:r>
          </a:p>
          <a:p>
            <a:pPr>
              <a:buFont typeface="Wingdings" panose="05000000000000000000" pitchFamily="2" charset="2"/>
              <a:buChar char="ü"/>
            </a:pPr>
            <a:r>
              <a:rPr dirty="0" lang="en-US" smtClean="0">
                <a:latin typeface="Times New Roman" panose="02020603050405020304" pitchFamily="18" charset="0"/>
                <a:cs typeface="Times New Roman" panose="02020603050405020304" pitchFamily="18" charset="0"/>
              </a:rPr>
              <a:t>Difference </a:t>
            </a:r>
            <a:r>
              <a:rPr dirty="0" lang="en-US">
                <a:latin typeface="Times New Roman" panose="02020603050405020304" pitchFamily="18" charset="0"/>
                <a:cs typeface="Times New Roman" panose="02020603050405020304" pitchFamily="18" charset="0"/>
              </a:rPr>
              <a:t>and similarities of sensation and perception  </a:t>
            </a:r>
            <a:endParaRPr dirty="0" lang="en-US"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ü"/>
            </a:pPr>
            <a:r>
              <a:rPr dirty="0" lang="en-US" smtClean="0">
                <a:latin typeface="Times New Roman" panose="02020603050405020304" pitchFamily="18" charset="0"/>
                <a:cs typeface="Times New Roman" panose="02020603050405020304" pitchFamily="18" charset="0"/>
              </a:rPr>
              <a:t>Factors </a:t>
            </a:r>
            <a:r>
              <a:rPr dirty="0" lang="en-US">
                <a:latin typeface="Times New Roman" panose="02020603050405020304" pitchFamily="18" charset="0"/>
                <a:cs typeface="Times New Roman" panose="02020603050405020304" pitchFamily="18" charset="0"/>
              </a:rPr>
              <a:t>affecting sensation and perception </a:t>
            </a:r>
            <a:endParaRPr dirty="0" lang="en-US"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ü"/>
            </a:pPr>
            <a:r>
              <a:rPr dirty="0" lang="en-US">
                <a:latin typeface="Times New Roman" panose="02020603050405020304" pitchFamily="18" charset="0"/>
                <a:cs typeface="Times New Roman" panose="02020603050405020304" pitchFamily="18" charset="0"/>
              </a:rPr>
              <a:t>P</a:t>
            </a:r>
            <a:r>
              <a:rPr dirty="0" lang="en-US" smtClean="0">
                <a:latin typeface="Times New Roman" panose="02020603050405020304" pitchFamily="18" charset="0"/>
                <a:cs typeface="Times New Roman" panose="02020603050405020304" pitchFamily="18" charset="0"/>
              </a:rPr>
              <a:t>rinciples </a:t>
            </a:r>
            <a:r>
              <a:rPr dirty="0" lang="en-US">
                <a:latin typeface="Times New Roman" panose="02020603050405020304" pitchFamily="18" charset="0"/>
                <a:cs typeface="Times New Roman" panose="02020603050405020304" pitchFamily="18" charset="0"/>
              </a:rPr>
              <a:t>of sensation and perception, </a:t>
            </a:r>
          </a:p>
          <a:p>
            <a:pPr>
              <a:buFont typeface="Wingdings" panose="05000000000000000000" pitchFamily="2" charset="2"/>
              <a:buChar char="ü"/>
            </a:pPr>
            <a:r>
              <a:rPr dirty="0" lang="en-US">
                <a:latin typeface="Times New Roman" panose="02020603050405020304" pitchFamily="18" charset="0"/>
                <a:cs typeface="Times New Roman" panose="02020603050405020304" pitchFamily="18" charset="0"/>
              </a:rPr>
              <a:t>R</a:t>
            </a:r>
            <a:r>
              <a:rPr dirty="0" lang="en-US" smtClean="0">
                <a:latin typeface="Times New Roman" panose="02020603050405020304" pitchFamily="18" charset="0"/>
                <a:cs typeface="Times New Roman" panose="02020603050405020304" pitchFamily="18" charset="0"/>
              </a:rPr>
              <a:t>easons </a:t>
            </a:r>
            <a:r>
              <a:rPr dirty="0" lang="en-US">
                <a:latin typeface="Times New Roman" panose="02020603050405020304" pitchFamily="18" charset="0"/>
                <a:cs typeface="Times New Roman" panose="02020603050405020304" pitchFamily="18" charset="0"/>
              </a:rPr>
              <a:t>for sensory and perceptual differences amount individuals. </a:t>
            </a:r>
            <a:endParaRPr dirty="0" lang="am-ET">
              <a:cs typeface="Times New Roman" panose="02020603050405020304" pitchFamily="18" charset="0"/>
            </a:endParaRPr>
          </a:p>
        </p:txBody>
      </p:sp>
    </p:spTree>
  </p:cSld>
  <p:clrMapOvr>
    <a:masterClrMapping/>
  </p:clrMapOvr>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291" name=""/>
        <p:cNvGrpSpPr/>
        <p:nvPr/>
      </p:nvGrpSpPr>
      <p:grpSpPr>
        <a:xfrm>
          <a:off x="0" y="0"/>
          <a:ext cx="0" cy="0"/>
          <a:chOff x="0" y="0"/>
          <a:chExt cx="0" cy="0"/>
        </a:xfrm>
      </p:grpSpPr>
      <p:sp>
        <p:nvSpPr>
          <p:cNvPr id="1048629" name="Title 1"/>
          <p:cNvSpPr>
            <a:spLocks noGrp="1"/>
          </p:cNvSpPr>
          <p:nvPr>
            <p:ph type="title"/>
          </p:nvPr>
        </p:nvSpPr>
        <p:spPr>
          <a:xfrm>
            <a:off x="457200" y="274638"/>
            <a:ext cx="8229600" cy="487362"/>
          </a:xfrm>
        </p:spPr>
        <p:txBody>
          <a:bodyPr>
            <a:normAutofit fontScale="90000"/>
          </a:bodyPr>
          <a:p>
            <a:r>
              <a:rPr dirty="0" sz="3600" lang="en-US">
                <a:solidFill>
                  <a:srgbClr val="FF0000"/>
                </a:solidFill>
                <a:latin typeface="Times New Roman" panose="02020603050405020304" pitchFamily="18" charset="0"/>
                <a:cs typeface="Times New Roman" panose="02020603050405020304" pitchFamily="18" charset="0"/>
              </a:rPr>
              <a:t>The meanings of sensation and perception </a:t>
            </a:r>
            <a:endParaRPr dirty="0" sz="3600" lang="am-ET">
              <a:solidFill>
                <a:srgbClr val="FF0000"/>
              </a:solidFill>
              <a:cs typeface="Times New Roman" panose="02020603050405020304" pitchFamily="18" charset="0"/>
            </a:endParaRPr>
          </a:p>
        </p:txBody>
      </p:sp>
      <p:sp>
        <p:nvSpPr>
          <p:cNvPr id="1048630" name="Content Placeholder 2"/>
          <p:cNvSpPr>
            <a:spLocks noGrp="1"/>
          </p:cNvSpPr>
          <p:nvPr>
            <p:ph idx="1"/>
          </p:nvPr>
        </p:nvSpPr>
        <p:spPr>
          <a:xfrm>
            <a:off x="152400" y="762000"/>
            <a:ext cx="8839200" cy="5943600"/>
          </a:xfrm>
        </p:spPr>
        <p:txBody>
          <a:bodyPr>
            <a:normAutofit fontScale="93750" lnSpcReduction="10000"/>
          </a:bodyPr>
          <a:p>
            <a:r>
              <a:rPr b="1" dirty="0" lang="en-US">
                <a:solidFill>
                  <a:srgbClr val="00B0F0"/>
                </a:solidFill>
                <a:latin typeface="Times New Roman" panose="02020603050405020304" pitchFamily="18" charset="0"/>
                <a:cs typeface="Times New Roman" panose="02020603050405020304" pitchFamily="18" charset="0"/>
              </a:rPr>
              <a:t>Sensation</a:t>
            </a:r>
            <a:r>
              <a:rPr dirty="0" lang="en-US">
                <a:latin typeface="Times New Roman" panose="02020603050405020304" pitchFamily="18" charset="0"/>
                <a:cs typeface="Times New Roman" panose="02020603050405020304" pitchFamily="18" charset="0"/>
              </a:rPr>
              <a:t> is </a:t>
            </a:r>
            <a:r>
              <a:rPr dirty="0" lang="en-US" smtClean="0">
                <a:latin typeface="Times New Roman" panose="02020603050405020304" pitchFamily="18" charset="0"/>
                <a:ea typeface="Times New Roman"/>
                <a:cs typeface="Times New Roman" panose="02020603050405020304" pitchFamily="18" charset="0"/>
              </a:rPr>
              <a:t>the </a:t>
            </a:r>
            <a:r>
              <a:rPr dirty="0" lang="en-US">
                <a:latin typeface="Times New Roman" panose="02020603050405020304" pitchFamily="18" charset="0"/>
                <a:ea typeface="Times New Roman"/>
                <a:cs typeface="Times New Roman" panose="02020603050405020304" pitchFamily="18" charset="0"/>
              </a:rPr>
              <a:t>process by which an organism’s sense organs respond to a stimulus. </a:t>
            </a:r>
            <a:endParaRPr dirty="0" lang="en-US" smtClean="0">
              <a:latin typeface="Times New Roman" panose="02020603050405020304" pitchFamily="18" charset="0"/>
              <a:ea typeface="Times New Roman"/>
              <a:cs typeface="Times New Roman" panose="02020603050405020304" pitchFamily="18" charset="0"/>
            </a:endParaRPr>
          </a:p>
          <a:p>
            <a:r>
              <a:rPr dirty="0" lang="en-US" smtClean="0">
                <a:latin typeface="Times New Roman" panose="02020603050405020304" pitchFamily="18" charset="0"/>
                <a:cs typeface="Times New Roman" panose="02020603050405020304" pitchFamily="18" charset="0"/>
              </a:rPr>
              <a:t>It is </a:t>
            </a:r>
            <a:r>
              <a:rPr dirty="0" lang="en-US">
                <a:latin typeface="Times New Roman" panose="02020603050405020304" pitchFamily="18" charset="0"/>
                <a:cs typeface="Times New Roman" panose="02020603050405020304" pitchFamily="18" charset="0"/>
              </a:rPr>
              <a:t>the process whereby stimulation of receptor cells in the eyes, ears, nose, mouth, and surface of the skin sends nerve impulses to the brain. </a:t>
            </a:r>
            <a:endParaRPr dirty="0" lang="en-US" smtClean="0">
              <a:latin typeface="Times New Roman" panose="02020603050405020304" pitchFamily="18" charset="0"/>
              <a:cs typeface="Times New Roman" panose="02020603050405020304" pitchFamily="18" charset="0"/>
            </a:endParaRPr>
          </a:p>
          <a:p>
            <a:r>
              <a:rPr b="1" dirty="0" lang="en-US">
                <a:solidFill>
                  <a:srgbClr val="00B0F0"/>
                </a:solidFill>
                <a:latin typeface="Times New Roman"/>
                <a:ea typeface="Times New Roman"/>
              </a:rPr>
              <a:t>Perception</a:t>
            </a:r>
            <a:r>
              <a:rPr dirty="0" lang="en-US">
                <a:solidFill>
                  <a:srgbClr val="00B0F0"/>
                </a:solidFill>
                <a:latin typeface="Times New Roman"/>
                <a:ea typeface="Times New Roman"/>
              </a:rPr>
              <a:t>: </a:t>
            </a:r>
            <a:r>
              <a:rPr dirty="0" lang="en-US">
                <a:latin typeface="Times New Roman"/>
                <a:ea typeface="Times New Roman"/>
              </a:rPr>
              <a:t>It is the process whereby the brain interprets sensations, giving </a:t>
            </a:r>
            <a:r>
              <a:rPr dirty="0" lang="en-US" smtClean="0">
                <a:latin typeface="Times New Roman"/>
                <a:ea typeface="Times New Roman"/>
              </a:rPr>
              <a:t>them information, order, </a:t>
            </a:r>
            <a:r>
              <a:rPr dirty="0" lang="en-US">
                <a:latin typeface="Times New Roman"/>
                <a:ea typeface="Times New Roman"/>
              </a:rPr>
              <a:t>and </a:t>
            </a:r>
            <a:r>
              <a:rPr dirty="0" lang="en-US" smtClean="0">
                <a:latin typeface="Times New Roman"/>
                <a:ea typeface="Times New Roman"/>
              </a:rPr>
              <a:t>meaning</a:t>
            </a:r>
          </a:p>
          <a:p>
            <a:r>
              <a:rPr dirty="0" lang="en-US">
                <a:latin typeface="Times New Roman" panose="02020603050405020304" pitchFamily="18" charset="0"/>
                <a:cs typeface="Times New Roman" panose="02020603050405020304" pitchFamily="18" charset="0"/>
              </a:rPr>
              <a:t> I</a:t>
            </a:r>
            <a:r>
              <a:rPr dirty="0" lang="en-US" smtClean="0">
                <a:latin typeface="Times New Roman" panose="02020603050405020304" pitchFamily="18" charset="0"/>
                <a:cs typeface="Times New Roman" panose="02020603050405020304" pitchFamily="18" charset="0"/>
              </a:rPr>
              <a:t>t is </a:t>
            </a:r>
            <a:r>
              <a:rPr dirty="0" lang="en-US">
                <a:latin typeface="Times New Roman" panose="02020603050405020304" pitchFamily="18" charset="0"/>
                <a:cs typeface="Times New Roman" panose="02020603050405020304" pitchFamily="18" charset="0"/>
              </a:rPr>
              <a:t>the process that organizes sensations into meaningful </a:t>
            </a:r>
            <a:r>
              <a:rPr dirty="0" lang="en-US" smtClean="0">
                <a:latin typeface="Times New Roman" panose="02020603050405020304" pitchFamily="18" charset="0"/>
                <a:cs typeface="Times New Roman" panose="02020603050405020304" pitchFamily="18" charset="0"/>
              </a:rPr>
              <a:t>patterns</a:t>
            </a:r>
          </a:p>
          <a:p>
            <a:r>
              <a:rPr dirty="0" lang="en-US">
                <a:latin typeface="Times New Roman" panose="02020603050405020304" pitchFamily="18" charset="0"/>
                <a:cs typeface="Times New Roman" panose="02020603050405020304" pitchFamily="18" charset="0"/>
              </a:rPr>
              <a:t>Thus, hearing sounds and seeing colors is </a:t>
            </a:r>
            <a:r>
              <a:rPr dirty="0" i="1" lang="en-US">
                <a:solidFill>
                  <a:srgbClr val="FF0000"/>
                </a:solidFill>
                <a:latin typeface="Times New Roman" panose="02020603050405020304" pitchFamily="18" charset="0"/>
                <a:cs typeface="Times New Roman" panose="02020603050405020304" pitchFamily="18" charset="0"/>
              </a:rPr>
              <a:t>largely</a:t>
            </a:r>
            <a:r>
              <a:rPr dirty="0" lang="en-US">
                <a:latin typeface="Times New Roman" panose="02020603050405020304" pitchFamily="18" charset="0"/>
                <a:cs typeface="Times New Roman" panose="02020603050405020304" pitchFamily="18" charset="0"/>
              </a:rPr>
              <a:t> a sensory process, but forming a melody and detecting patterns and shapes is </a:t>
            </a:r>
            <a:r>
              <a:rPr dirty="0" i="1" lang="en-US">
                <a:solidFill>
                  <a:srgbClr val="FF0000"/>
                </a:solidFill>
                <a:latin typeface="Times New Roman" panose="02020603050405020304" pitchFamily="18" charset="0"/>
                <a:cs typeface="Times New Roman" panose="02020603050405020304" pitchFamily="18" charset="0"/>
              </a:rPr>
              <a:t>largely</a:t>
            </a:r>
            <a:r>
              <a:rPr dirty="0" lang="en-US">
                <a:latin typeface="Times New Roman" panose="02020603050405020304" pitchFamily="18" charset="0"/>
                <a:cs typeface="Times New Roman" panose="02020603050405020304" pitchFamily="18" charset="0"/>
              </a:rPr>
              <a:t> a perceptual process</a:t>
            </a:r>
            <a:endParaRPr dirty="0" lang="am-ET">
              <a:cs typeface="Times New Roman" panose="02020603050405020304" pitchFamily="18" charset="0"/>
            </a:endParaRPr>
          </a:p>
        </p:txBody>
      </p:sp>
    </p:spTree>
  </p:cSld>
  <p:clrMapOvr>
    <a:masterClrMapping/>
  </p:clrMapOvr>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292" name=""/>
        <p:cNvGrpSpPr/>
        <p:nvPr/>
      </p:nvGrpSpPr>
      <p:grpSpPr>
        <a:xfrm>
          <a:off x="0" y="0"/>
          <a:ext cx="0" cy="0"/>
          <a:chOff x="0" y="0"/>
          <a:chExt cx="0" cy="0"/>
        </a:xfrm>
      </p:grpSpPr>
      <p:sp>
        <p:nvSpPr>
          <p:cNvPr id="1048631" name="Title 1"/>
          <p:cNvSpPr>
            <a:spLocks noGrp="1"/>
          </p:cNvSpPr>
          <p:nvPr>
            <p:ph type="title"/>
          </p:nvPr>
        </p:nvSpPr>
        <p:spPr>
          <a:xfrm>
            <a:off x="457200" y="274638"/>
            <a:ext cx="8229600" cy="487362"/>
          </a:xfrm>
        </p:spPr>
        <p:txBody>
          <a:bodyPr>
            <a:normAutofit fontScale="90000"/>
          </a:bodyPr>
          <a:p>
            <a:r>
              <a:rPr dirty="0" lang="en-US">
                <a:solidFill>
                  <a:srgbClr val="FF0000"/>
                </a:solidFill>
                <a:latin typeface="Times New Roman" panose="02020603050405020304" pitchFamily="18" charset="0"/>
                <a:cs typeface="Times New Roman" panose="02020603050405020304" pitchFamily="18" charset="0"/>
              </a:rPr>
              <a:t>The sensory </a:t>
            </a:r>
            <a:r>
              <a:rPr dirty="0" lang="en-US" smtClean="0">
                <a:solidFill>
                  <a:srgbClr val="FF0000"/>
                </a:solidFill>
                <a:latin typeface="Times New Roman" panose="02020603050405020304" pitchFamily="18" charset="0"/>
                <a:cs typeface="Times New Roman" panose="02020603050405020304" pitchFamily="18" charset="0"/>
              </a:rPr>
              <a:t>laws</a:t>
            </a:r>
            <a:endParaRPr dirty="0" lang="am-ET">
              <a:solidFill>
                <a:srgbClr val="FF0000"/>
              </a:solidFill>
              <a:cs typeface="Times New Roman" panose="02020603050405020304" pitchFamily="18" charset="0"/>
            </a:endParaRPr>
          </a:p>
        </p:txBody>
      </p:sp>
      <p:sp>
        <p:nvSpPr>
          <p:cNvPr id="1048632" name="Content Placeholder 2"/>
          <p:cNvSpPr>
            <a:spLocks noGrp="1"/>
          </p:cNvSpPr>
          <p:nvPr>
            <p:ph idx="1"/>
          </p:nvPr>
        </p:nvSpPr>
        <p:spPr>
          <a:xfrm>
            <a:off x="152400" y="762000"/>
            <a:ext cx="8839200" cy="5943600"/>
          </a:xfrm>
        </p:spPr>
        <p:txBody>
          <a:bodyPr>
            <a:normAutofit fontScale="81250" lnSpcReduction="20000"/>
          </a:bodyPr>
          <a:p>
            <a:pPr indent="-571500" marL="571500">
              <a:buFont typeface="+mj-lt"/>
              <a:buAutoNum type="romanUcPeriod"/>
            </a:pPr>
            <a:r>
              <a:rPr dirty="0" lang="en-US">
                <a:solidFill>
                  <a:srgbClr val="FF0000"/>
                </a:solidFill>
                <a:latin typeface="Times New Roman" panose="02020603050405020304" pitchFamily="18" charset="0"/>
                <a:cs typeface="Times New Roman" panose="02020603050405020304" pitchFamily="18" charset="0"/>
              </a:rPr>
              <a:t>Sensory </a:t>
            </a:r>
            <a:r>
              <a:rPr dirty="0" lang="en-US" smtClean="0">
                <a:solidFill>
                  <a:srgbClr val="FF0000"/>
                </a:solidFill>
                <a:latin typeface="Times New Roman" panose="02020603050405020304" pitchFamily="18" charset="0"/>
                <a:cs typeface="Times New Roman" panose="02020603050405020304" pitchFamily="18" charset="0"/>
              </a:rPr>
              <a:t>threshold: </a:t>
            </a:r>
            <a:r>
              <a:rPr dirty="0" lang="en-US" smtClean="0">
                <a:latin typeface="Times New Roman" panose="02020603050405020304" pitchFamily="18" charset="0"/>
                <a:cs typeface="Times New Roman" panose="02020603050405020304" pitchFamily="18" charset="0"/>
              </a:rPr>
              <a:t>It is </a:t>
            </a:r>
            <a:r>
              <a:rPr dirty="0" lang="en-US">
                <a:latin typeface="Times New Roman" panose="02020603050405020304" pitchFamily="18" charset="0"/>
                <a:cs typeface="Times New Roman" panose="02020603050405020304" pitchFamily="18" charset="0"/>
              </a:rPr>
              <a:t>the minimum point of intensity a </a:t>
            </a:r>
            <a:r>
              <a:rPr dirty="0" lang="en-US" smtClean="0">
                <a:latin typeface="Times New Roman" panose="02020603050405020304" pitchFamily="18" charset="0"/>
                <a:cs typeface="Times New Roman" panose="02020603050405020304" pitchFamily="18" charset="0"/>
              </a:rPr>
              <a:t>stimulus can </a:t>
            </a:r>
            <a:r>
              <a:rPr dirty="0" lang="en-US">
                <a:latin typeface="Times New Roman" panose="02020603050405020304" pitchFamily="18" charset="0"/>
                <a:cs typeface="Times New Roman" panose="02020603050405020304" pitchFamily="18" charset="0"/>
              </a:rPr>
              <a:t>be </a:t>
            </a:r>
            <a:r>
              <a:rPr dirty="0" lang="en-US" smtClean="0">
                <a:latin typeface="Times New Roman" panose="02020603050405020304" pitchFamily="18" charset="0"/>
                <a:cs typeface="Times New Roman" panose="02020603050405020304" pitchFamily="18" charset="0"/>
              </a:rPr>
              <a:t>detected</a:t>
            </a:r>
          </a:p>
          <a:p>
            <a:pPr>
              <a:buFont typeface="Wingdings" panose="05000000000000000000" pitchFamily="2" charset="2"/>
              <a:buChar char="Ø"/>
            </a:pPr>
            <a:r>
              <a:rPr dirty="0" lang="en-US">
                <a:latin typeface="Times New Roman" panose="02020603050405020304" pitchFamily="18" charset="0"/>
                <a:cs typeface="Times New Roman" panose="02020603050405020304" pitchFamily="18" charset="0"/>
              </a:rPr>
              <a:t> There are two laws of sensory threshold: </a:t>
            </a:r>
            <a:endParaRPr dirty="0" lang="en-US" smtClean="0">
              <a:latin typeface="Times New Roman" panose="02020603050405020304" pitchFamily="18" charset="0"/>
              <a:cs typeface="Times New Roman" panose="02020603050405020304" pitchFamily="18" charset="0"/>
            </a:endParaRPr>
          </a:p>
          <a:p>
            <a:pPr indent="-514350" marL="514350">
              <a:buAutoNum type="alphaUcPeriod"/>
            </a:pPr>
            <a:r>
              <a:rPr dirty="0" lang="en-US" smtClean="0">
                <a:solidFill>
                  <a:srgbClr val="00B0F0"/>
                </a:solidFill>
                <a:latin typeface="Times New Roman" panose="02020603050405020304" pitchFamily="18" charset="0"/>
                <a:cs typeface="Times New Roman" panose="02020603050405020304" pitchFamily="18" charset="0"/>
              </a:rPr>
              <a:t>The </a:t>
            </a:r>
            <a:r>
              <a:rPr dirty="0" lang="en-US">
                <a:solidFill>
                  <a:srgbClr val="00B0F0"/>
                </a:solidFill>
                <a:latin typeface="Times New Roman" panose="02020603050405020304" pitchFamily="18" charset="0"/>
                <a:cs typeface="Times New Roman" panose="02020603050405020304" pitchFamily="18" charset="0"/>
              </a:rPr>
              <a:t>absolute threshold </a:t>
            </a:r>
            <a:endParaRPr dirty="0" lang="en-US" smtClean="0">
              <a:solidFill>
                <a:srgbClr val="00B0F0"/>
              </a:solidFill>
              <a:latin typeface="Times New Roman" panose="02020603050405020304" pitchFamily="18" charset="0"/>
              <a:cs typeface="Times New Roman" panose="02020603050405020304" pitchFamily="18" charset="0"/>
            </a:endParaRPr>
          </a:p>
          <a:p>
            <a:r>
              <a:rPr dirty="0" lang="en-US">
                <a:latin typeface="Times New Roman"/>
                <a:ea typeface="Times New Roman"/>
              </a:rPr>
              <a:t>It is the smallest intensity of a stimulus that must be present for it to be </a:t>
            </a:r>
            <a:r>
              <a:rPr dirty="0" lang="en-US" smtClean="0">
                <a:latin typeface="Times New Roman"/>
                <a:ea typeface="Times New Roman"/>
              </a:rPr>
              <a:t>detected</a:t>
            </a:r>
          </a:p>
          <a:p>
            <a:r>
              <a:rPr dirty="0" lang="en-US" smtClean="0">
                <a:latin typeface="Times New Roman" panose="02020603050405020304" pitchFamily="18" charset="0"/>
                <a:cs typeface="Times New Roman" panose="02020603050405020304" pitchFamily="18" charset="0"/>
              </a:rPr>
              <a:t>Psychologists </a:t>
            </a:r>
            <a:r>
              <a:rPr dirty="0" lang="en-US">
                <a:latin typeface="Times New Roman" panose="02020603050405020304" pitchFamily="18" charset="0"/>
                <a:cs typeface="Times New Roman" panose="02020603050405020304" pitchFamily="18" charset="0"/>
              </a:rPr>
              <a:t>operationally define </a:t>
            </a:r>
            <a:r>
              <a:rPr dirty="0" lang="en-US" smtClean="0">
                <a:latin typeface="Times New Roman" panose="02020603050405020304" pitchFamily="18" charset="0"/>
                <a:cs typeface="Times New Roman" panose="02020603050405020304" pitchFamily="18" charset="0"/>
              </a:rPr>
              <a:t>it as </a:t>
            </a:r>
            <a:r>
              <a:rPr dirty="0" lang="en-US">
                <a:latin typeface="Times New Roman" panose="02020603050405020304" pitchFamily="18" charset="0"/>
                <a:cs typeface="Times New Roman" panose="02020603050405020304" pitchFamily="18" charset="0"/>
              </a:rPr>
              <a:t>the minimum level of stimulation that can be detected 50 percent of the time when a stimulus is presented over and over </a:t>
            </a:r>
            <a:r>
              <a:rPr dirty="0" lang="en-US" smtClean="0">
                <a:latin typeface="Times New Roman" panose="02020603050405020304" pitchFamily="18" charset="0"/>
                <a:cs typeface="Times New Roman" panose="02020603050405020304" pitchFamily="18" charset="0"/>
              </a:rPr>
              <a:t>again.</a:t>
            </a:r>
          </a:p>
          <a:p>
            <a:r>
              <a:rPr dirty="0" lang="en-US">
                <a:latin typeface="Times New Roman" panose="02020603050405020304" pitchFamily="18" charset="0"/>
                <a:cs typeface="Times New Roman" panose="02020603050405020304" pitchFamily="18" charset="0"/>
              </a:rPr>
              <a:t> </a:t>
            </a:r>
            <a:r>
              <a:rPr dirty="0" lang="en-US" smtClean="0">
                <a:latin typeface="Times New Roman" panose="02020603050405020304" pitchFamily="18" charset="0"/>
                <a:cs typeface="Times New Roman" panose="02020603050405020304" pitchFamily="18" charset="0"/>
              </a:rPr>
              <a:t>It can be affected </a:t>
            </a:r>
            <a:r>
              <a:rPr dirty="0" lang="en-US">
                <a:latin typeface="Times New Roman" panose="02020603050405020304" pitchFamily="18" charset="0"/>
                <a:cs typeface="Times New Roman" panose="02020603050405020304" pitchFamily="18" charset="0"/>
              </a:rPr>
              <a:t>by factors other than the intensity of the stimulus; </a:t>
            </a:r>
            <a:r>
              <a:rPr dirty="0" lang="en-US" smtClean="0">
                <a:latin typeface="Times New Roman" panose="02020603050405020304" pitchFamily="18" charset="0"/>
                <a:cs typeface="Times New Roman" panose="02020603050405020304" pitchFamily="18" charset="0"/>
              </a:rPr>
              <a:t>physical </a:t>
            </a:r>
            <a:r>
              <a:rPr dirty="0" lang="en-US">
                <a:latin typeface="Times New Roman" panose="02020603050405020304" pitchFamily="18" charset="0"/>
                <a:cs typeface="Times New Roman" panose="02020603050405020304" pitchFamily="18" charset="0"/>
              </a:rPr>
              <a:t>and psychological state of the individual. One of the most important psychological factors is the </a:t>
            </a:r>
            <a:r>
              <a:rPr dirty="0" i="1" lang="en-US">
                <a:solidFill>
                  <a:srgbClr val="FF0000"/>
                </a:solidFill>
                <a:latin typeface="Times New Roman" panose="02020603050405020304" pitchFamily="18" charset="0"/>
                <a:cs typeface="Times New Roman" panose="02020603050405020304" pitchFamily="18" charset="0"/>
              </a:rPr>
              <a:t>response </a:t>
            </a:r>
            <a:r>
              <a:rPr dirty="0" i="1" lang="en-US" smtClean="0">
                <a:solidFill>
                  <a:srgbClr val="FF0000"/>
                </a:solidFill>
                <a:latin typeface="Times New Roman" panose="02020603050405020304" pitchFamily="18" charset="0"/>
                <a:cs typeface="Times New Roman" panose="02020603050405020304" pitchFamily="18" charset="0"/>
              </a:rPr>
              <a:t>bias</a:t>
            </a:r>
          </a:p>
          <a:p>
            <a:r>
              <a:rPr dirty="0" i="1" lang="en-US">
                <a:solidFill>
                  <a:srgbClr val="FF0000"/>
                </a:solidFill>
                <a:latin typeface="Times New Roman" panose="02020603050405020304" pitchFamily="18" charset="0"/>
                <a:cs typeface="Times New Roman" panose="02020603050405020304" pitchFamily="18" charset="0"/>
              </a:rPr>
              <a:t>B. </a:t>
            </a:r>
            <a:r>
              <a:rPr dirty="0" lang="en-US">
                <a:solidFill>
                  <a:srgbClr val="00B0F0"/>
                </a:solidFill>
                <a:latin typeface="Times New Roman" panose="02020603050405020304" pitchFamily="18" charset="0"/>
                <a:cs typeface="Times New Roman" panose="02020603050405020304" pitchFamily="18" charset="0"/>
              </a:rPr>
              <a:t>The difference threshold </a:t>
            </a:r>
            <a:endParaRPr dirty="0" lang="en-US" smtClean="0">
              <a:solidFill>
                <a:srgbClr val="00B0F0"/>
              </a:solidFill>
              <a:latin typeface="Times New Roman" panose="02020603050405020304" pitchFamily="18" charset="0"/>
              <a:cs typeface="Times New Roman" panose="02020603050405020304" pitchFamily="18" charset="0"/>
            </a:endParaRPr>
          </a:p>
          <a:p>
            <a:r>
              <a:rPr dirty="0" lang="en-US">
                <a:latin typeface="Times New Roman"/>
                <a:ea typeface="Times New Roman"/>
              </a:rPr>
              <a:t>The difference threshold is the amount of change needed for us to recognize that a change has </a:t>
            </a:r>
            <a:r>
              <a:rPr dirty="0" lang="en-US" smtClean="0">
                <a:latin typeface="Times New Roman"/>
                <a:ea typeface="Times New Roman"/>
              </a:rPr>
              <a:t>occurred</a:t>
            </a:r>
          </a:p>
          <a:p>
            <a:endParaRPr dirty="0" lang="am-ET">
              <a:solidFill>
                <a:srgbClr val="00B0F0"/>
              </a:solidFill>
              <a:cs typeface="Times New Roman" panose="02020603050405020304" pitchFamily="18" charset="0"/>
            </a:endParaRPr>
          </a:p>
        </p:txBody>
      </p:sp>
    </p:spTree>
  </p:cSld>
  <p:clrMapOvr>
    <a:masterClrMapping/>
  </p:clrMapOvr>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293" name=""/>
        <p:cNvGrpSpPr/>
        <p:nvPr/>
      </p:nvGrpSpPr>
      <p:grpSpPr>
        <a:xfrm>
          <a:off x="0" y="0"/>
          <a:ext cx="0" cy="0"/>
          <a:chOff x="0" y="0"/>
          <a:chExt cx="0" cy="0"/>
        </a:xfrm>
      </p:grpSpPr>
      <p:sp>
        <p:nvSpPr>
          <p:cNvPr id="1048633" name="Content Placeholder 2"/>
          <p:cNvSpPr>
            <a:spLocks noGrp="1"/>
          </p:cNvSpPr>
          <p:nvPr>
            <p:ph idx="1"/>
          </p:nvPr>
        </p:nvSpPr>
        <p:spPr>
          <a:xfrm>
            <a:off x="76200" y="152400"/>
            <a:ext cx="8991600" cy="6553200"/>
          </a:xfrm>
        </p:spPr>
        <p:txBody>
          <a:bodyPr>
            <a:normAutofit fontScale="90625" lnSpcReduction="20000"/>
          </a:bodyPr>
          <a:p>
            <a:r>
              <a:rPr dirty="0" lang="en-US" smtClean="0">
                <a:latin typeface="Times New Roman"/>
                <a:ea typeface="Times New Roman"/>
              </a:rPr>
              <a:t>It is </a:t>
            </a:r>
            <a:r>
              <a:rPr dirty="0" lang="en-US">
                <a:latin typeface="Times New Roman"/>
                <a:ea typeface="Times New Roman"/>
              </a:rPr>
              <a:t>the amount of change needed for us to recognize that a change has </a:t>
            </a:r>
            <a:r>
              <a:rPr dirty="0" lang="en-US" smtClean="0">
                <a:latin typeface="Times New Roman"/>
                <a:ea typeface="Times New Roman"/>
              </a:rPr>
              <a:t>occurred</a:t>
            </a:r>
          </a:p>
          <a:p>
            <a:r>
              <a:rPr dirty="0" lang="en-US" smtClean="0">
                <a:latin typeface="Times New Roman" panose="02020603050405020304" pitchFamily="18" charset="0"/>
                <a:cs typeface="Times New Roman" panose="02020603050405020304" pitchFamily="18" charset="0"/>
              </a:rPr>
              <a:t>The </a:t>
            </a:r>
            <a:r>
              <a:rPr dirty="0" lang="en-US">
                <a:latin typeface="Times New Roman" panose="02020603050405020304" pitchFamily="18" charset="0"/>
                <a:cs typeface="Times New Roman" panose="02020603050405020304" pitchFamily="18" charset="0"/>
              </a:rPr>
              <a:t>minimum change in stimulation that can be detected 50 percent of the time by a given person. This difference in threshold is called </a:t>
            </a:r>
            <a:r>
              <a:rPr dirty="0" lang="en-US">
                <a:solidFill>
                  <a:srgbClr val="FF0000"/>
                </a:solidFill>
                <a:latin typeface="Times New Roman" panose="02020603050405020304" pitchFamily="18" charset="0"/>
                <a:cs typeface="Times New Roman" panose="02020603050405020304" pitchFamily="18" charset="0"/>
              </a:rPr>
              <a:t>the just noticeable </a:t>
            </a:r>
            <a:r>
              <a:rPr dirty="0" lang="en-US" smtClean="0">
                <a:solidFill>
                  <a:srgbClr val="FF0000"/>
                </a:solidFill>
                <a:latin typeface="Times New Roman" panose="02020603050405020304" pitchFamily="18" charset="0"/>
                <a:cs typeface="Times New Roman" panose="02020603050405020304" pitchFamily="18" charset="0"/>
              </a:rPr>
              <a:t>difference </a:t>
            </a:r>
            <a:r>
              <a:rPr dirty="0" lang="en-US">
                <a:solidFill>
                  <a:srgbClr val="FF0000"/>
                </a:solidFill>
                <a:latin typeface="Times New Roman" panose="02020603050405020304" pitchFamily="18" charset="0"/>
                <a:cs typeface="Times New Roman" panose="02020603050405020304" pitchFamily="18" charset="0"/>
              </a:rPr>
              <a:t>(</a:t>
            </a:r>
            <a:r>
              <a:rPr dirty="0" lang="en-US" err="1">
                <a:solidFill>
                  <a:srgbClr val="FF0000"/>
                </a:solidFill>
                <a:latin typeface="Times New Roman" panose="02020603050405020304" pitchFamily="18" charset="0"/>
                <a:cs typeface="Times New Roman" panose="02020603050405020304" pitchFamily="18" charset="0"/>
              </a:rPr>
              <a:t>jnd</a:t>
            </a:r>
            <a:r>
              <a:rPr dirty="0" lang="en-US" smtClean="0">
                <a:solidFill>
                  <a:srgbClr val="FF0000"/>
                </a:solidFill>
                <a:latin typeface="Times New Roman" panose="02020603050405020304" pitchFamily="18" charset="0"/>
                <a:cs typeface="Times New Roman" panose="02020603050405020304" pitchFamily="18" charset="0"/>
              </a:rPr>
              <a:t>).</a:t>
            </a:r>
          </a:p>
          <a:p>
            <a:r>
              <a:rPr dirty="0" lang="en-US">
                <a:latin typeface="Times New Roman" panose="02020603050405020304" pitchFamily="18" charset="0"/>
                <a:cs typeface="Times New Roman" panose="02020603050405020304" pitchFamily="18" charset="0"/>
              </a:rPr>
              <a:t>The amount of change in intensity of stimulation needed to produce a </a:t>
            </a:r>
            <a:r>
              <a:rPr dirty="0" lang="en-US" err="1">
                <a:latin typeface="Times New Roman" panose="02020603050405020304" pitchFamily="18" charset="0"/>
                <a:cs typeface="Times New Roman" panose="02020603050405020304" pitchFamily="18" charset="0"/>
              </a:rPr>
              <a:t>jnd</a:t>
            </a:r>
            <a:r>
              <a:rPr dirty="0" lang="en-US">
                <a:latin typeface="Times New Roman" panose="02020603050405020304" pitchFamily="18" charset="0"/>
                <a:cs typeface="Times New Roman" panose="02020603050405020304" pitchFamily="18" charset="0"/>
              </a:rPr>
              <a:t> is a constant fraction of the original stimulus. This became known as </a:t>
            </a:r>
            <a:r>
              <a:rPr dirty="0" lang="en-US">
                <a:solidFill>
                  <a:srgbClr val="FF0000"/>
                </a:solidFill>
                <a:latin typeface="Times New Roman" panose="02020603050405020304" pitchFamily="18" charset="0"/>
                <a:cs typeface="Times New Roman" panose="02020603050405020304" pitchFamily="18" charset="0"/>
              </a:rPr>
              <a:t>Weber‘s law. </a:t>
            </a:r>
            <a:endParaRPr dirty="0" lang="en-US" smtClean="0">
              <a:solidFill>
                <a:srgbClr val="FF0000"/>
              </a:solidFill>
              <a:latin typeface="Times New Roman" panose="02020603050405020304" pitchFamily="18" charset="0"/>
              <a:cs typeface="Times New Roman" panose="02020603050405020304" pitchFamily="18" charset="0"/>
            </a:endParaRPr>
          </a:p>
          <a:p>
            <a:pPr indent="0" marL="0">
              <a:buNone/>
            </a:pPr>
            <a:r>
              <a:rPr dirty="0" lang="en-US">
                <a:solidFill>
                  <a:srgbClr val="FF0000"/>
                </a:solidFill>
                <a:latin typeface="Times New Roman" panose="02020603050405020304" pitchFamily="18" charset="0"/>
                <a:cs typeface="Times New Roman" panose="02020603050405020304" pitchFamily="18" charset="0"/>
              </a:rPr>
              <a:t>II. Sensory Adaptation </a:t>
            </a:r>
            <a:endParaRPr dirty="0" lang="en-US" smtClean="0">
              <a:solidFill>
                <a:srgbClr val="FF0000"/>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dirty="0" lang="en-US">
                <a:latin typeface="Times New Roman"/>
                <a:ea typeface="Times New Roman"/>
              </a:rPr>
              <a:t>It is the tendency of receptor cells in the sense organs to respond less and less to a constant stimulus</a:t>
            </a:r>
            <a:r>
              <a:rPr dirty="0" lang="en-US" smtClean="0">
                <a:latin typeface="Times New Roman"/>
                <a:ea typeface="Times New Roman"/>
              </a:rPr>
              <a:t>.</a:t>
            </a:r>
          </a:p>
          <a:p>
            <a:pPr>
              <a:buFont typeface="Wingdings" panose="05000000000000000000" pitchFamily="2" charset="2"/>
              <a:buChar char="Ø"/>
            </a:pPr>
            <a:r>
              <a:rPr dirty="0" lang="en-US" smtClean="0">
                <a:latin typeface="Times New Roman"/>
                <a:ea typeface="Times New Roman"/>
              </a:rPr>
              <a:t>Adaptation </a:t>
            </a:r>
            <a:r>
              <a:rPr dirty="0" lang="en-US">
                <a:latin typeface="Times New Roman"/>
                <a:ea typeface="Times New Roman"/>
              </a:rPr>
              <a:t>occurs as a result of </a:t>
            </a:r>
            <a:r>
              <a:rPr dirty="0" lang="en-US">
                <a:solidFill>
                  <a:srgbClr val="00B0F0"/>
                </a:solidFill>
                <a:latin typeface="Times New Roman"/>
                <a:ea typeface="Times New Roman"/>
              </a:rPr>
              <a:t>prolonged exposure to stimuli</a:t>
            </a:r>
            <a:r>
              <a:rPr dirty="0" lang="en-US">
                <a:latin typeface="Times New Roman"/>
                <a:ea typeface="Times New Roman"/>
              </a:rPr>
              <a:t>, </a:t>
            </a:r>
            <a:r>
              <a:rPr dirty="0" lang="en-US">
                <a:solidFill>
                  <a:srgbClr val="00B050"/>
                </a:solidFill>
                <a:latin typeface="Times New Roman"/>
                <a:ea typeface="Times New Roman"/>
              </a:rPr>
              <a:t>a change in the attitude </a:t>
            </a:r>
            <a:r>
              <a:rPr dirty="0" lang="en-US">
                <a:latin typeface="Times New Roman"/>
                <a:ea typeface="Times New Roman"/>
              </a:rPr>
              <a:t>and </a:t>
            </a:r>
            <a:r>
              <a:rPr dirty="0" lang="en-US">
                <a:solidFill>
                  <a:srgbClr val="7030A0"/>
                </a:solidFill>
                <a:latin typeface="Times New Roman"/>
                <a:ea typeface="Times New Roman"/>
              </a:rPr>
              <a:t>expectation of the individual.</a:t>
            </a:r>
            <a:endParaRPr dirty="0" lang="en-US" smtClean="0">
              <a:solidFill>
                <a:srgbClr val="7030A0"/>
              </a:solidFill>
              <a:latin typeface="Times New Roman" panose="02020603050405020304" pitchFamily="18" charset="0"/>
              <a:cs typeface="Times New Roman" panose="02020603050405020304" pitchFamily="18" charset="0"/>
            </a:endParaRPr>
          </a:p>
          <a:p>
            <a:pPr indent="0" marL="0">
              <a:buNone/>
            </a:pPr>
            <a:endParaRPr dirty="0" lang="am-ET">
              <a:solidFill>
                <a:srgbClr val="FF0000"/>
              </a:solidFill>
              <a:cs typeface="Times New Roman" panose="02020603050405020304" pitchFamily="18" charset="0"/>
            </a:endParaRPr>
          </a:p>
        </p:txBody>
      </p:sp>
    </p:spTree>
  </p:cSld>
  <p:clrMapOvr>
    <a:masterClrMapping/>
  </p:clrMapOvr>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274" name=""/>
        <p:cNvGrpSpPr/>
        <p:nvPr/>
      </p:nvGrpSpPr>
      <p:grpSpPr>
        <a:xfrm>
          <a:off x="0" y="0"/>
          <a:ext cx="0" cy="0"/>
          <a:chOff x="0" y="0"/>
          <a:chExt cx="0" cy="0"/>
        </a:xfrm>
      </p:grpSpPr>
      <p:sp>
        <p:nvSpPr>
          <p:cNvPr id="1048602" name="Title 1"/>
          <p:cNvSpPr>
            <a:spLocks noGrp="1"/>
          </p:cNvSpPr>
          <p:nvPr>
            <p:ph type="title"/>
          </p:nvPr>
        </p:nvSpPr>
        <p:spPr>
          <a:xfrm>
            <a:off x="457200" y="274638"/>
            <a:ext cx="8229600" cy="639762"/>
          </a:xfrm>
        </p:spPr>
        <p:txBody>
          <a:bodyPr>
            <a:normAutofit fontScale="90000"/>
          </a:bodyPr>
          <a:p>
            <a:r>
              <a:rPr dirty="0" lang="en-US" smtClean="0">
                <a:solidFill>
                  <a:srgbClr val="FF0000"/>
                </a:solidFill>
                <a:latin typeface="Times New Roman" panose="02020603050405020304" pitchFamily="18" charset="0"/>
                <a:cs typeface="Times New Roman" panose="02020603050405020304" pitchFamily="18" charset="0"/>
              </a:rPr>
              <a:t>CHAPTER ONE </a:t>
            </a:r>
            <a:endParaRPr dirty="0" lang="am-ET">
              <a:solidFill>
                <a:srgbClr val="FF0000"/>
              </a:solidFill>
              <a:cs typeface="Times New Roman" panose="02020603050405020304" pitchFamily="18" charset="0"/>
            </a:endParaRPr>
          </a:p>
        </p:txBody>
      </p:sp>
      <p:sp>
        <p:nvSpPr>
          <p:cNvPr id="1048603" name="Content Placeholder 2"/>
          <p:cNvSpPr>
            <a:spLocks noGrp="1"/>
          </p:cNvSpPr>
          <p:nvPr>
            <p:ph idx="1"/>
          </p:nvPr>
        </p:nvSpPr>
        <p:spPr>
          <a:xfrm>
            <a:off x="152400" y="838200"/>
            <a:ext cx="8763000" cy="5867400"/>
          </a:xfrm>
        </p:spPr>
        <p:txBody>
          <a:bodyPr>
            <a:normAutofit fontScale="90625" lnSpcReduction="10000"/>
          </a:bodyPr>
          <a:p>
            <a:pPr algn="ctr" indent="0" marL="0">
              <a:buNone/>
            </a:pPr>
            <a:r>
              <a:rPr dirty="0" lang="en-US" smtClean="0">
                <a:solidFill>
                  <a:srgbClr val="FF0000"/>
                </a:solidFill>
                <a:latin typeface="Times New Roman" panose="02020603050405020304" pitchFamily="18" charset="0"/>
                <a:cs typeface="Times New Roman" panose="02020603050405020304" pitchFamily="18" charset="0"/>
              </a:rPr>
              <a:t>ESSENSE OF PSYCHOLOGY</a:t>
            </a:r>
            <a:endParaRPr dirty="0" lang="en-US">
              <a:solidFill>
                <a:srgbClr val="FF0000"/>
              </a:solidFill>
              <a:cs typeface="Times New Roman" panose="02020603050405020304" pitchFamily="18" charset="0"/>
            </a:endParaRPr>
          </a:p>
          <a:p>
            <a:pPr indent="0" marL="0">
              <a:buNone/>
            </a:pPr>
            <a:r>
              <a:rPr dirty="0" lang="en-US" smtClean="0">
                <a:latin typeface="Times New Roman" panose="02020603050405020304" pitchFamily="18" charset="0"/>
                <a:cs typeface="Times New Roman" panose="02020603050405020304" pitchFamily="18" charset="0"/>
              </a:rPr>
              <a:t>Definition of psychology </a:t>
            </a:r>
          </a:p>
          <a:p>
            <a:pPr>
              <a:buFont typeface="Wingdings" panose="05000000000000000000" pitchFamily="2" charset="2"/>
              <a:buChar char="v"/>
            </a:pPr>
            <a:r>
              <a:rPr dirty="0" lang="en-US" smtClean="0">
                <a:latin typeface="Times New Roman" panose="02020603050405020304" pitchFamily="18" charset="0"/>
                <a:cs typeface="Times New Roman" panose="02020603050405020304" pitchFamily="18" charset="0"/>
              </a:rPr>
              <a:t>Derived from two </a:t>
            </a:r>
            <a:r>
              <a:rPr dirty="0" lang="en-US">
                <a:latin typeface="Times New Roman" panose="02020603050405020304" pitchFamily="18" charset="0"/>
                <a:cs typeface="Times New Roman" panose="02020603050405020304" pitchFamily="18" charset="0"/>
              </a:rPr>
              <a:t>G</a:t>
            </a:r>
            <a:r>
              <a:rPr dirty="0" lang="en-US" smtClean="0">
                <a:latin typeface="Times New Roman" panose="02020603050405020304" pitchFamily="18" charset="0"/>
                <a:cs typeface="Times New Roman" panose="02020603050405020304" pitchFamily="18" charset="0"/>
              </a:rPr>
              <a:t>reek words ‘</a:t>
            </a:r>
            <a:r>
              <a:rPr b="1" dirty="0" i="1" lang="en-US" err="1" smtClean="0">
                <a:solidFill>
                  <a:srgbClr val="C00000"/>
                </a:solidFill>
                <a:latin typeface="Times New Roman" panose="02020603050405020304" pitchFamily="18" charset="0"/>
                <a:cs typeface="Times New Roman" panose="02020603050405020304" pitchFamily="18" charset="0"/>
              </a:rPr>
              <a:t>psyche</a:t>
            </a:r>
            <a:r>
              <a:rPr dirty="0" lang="en-US" err="1" smtClean="0">
                <a:latin typeface="Times New Roman" panose="02020603050405020304" pitchFamily="18" charset="0"/>
                <a:cs typeface="Times New Roman" panose="02020603050405020304" pitchFamily="18" charset="0"/>
              </a:rPr>
              <a:t>’and</a:t>
            </a:r>
            <a:r>
              <a:rPr dirty="0" lang="en-US" smtClean="0">
                <a:latin typeface="Times New Roman" panose="02020603050405020304" pitchFamily="18" charset="0"/>
                <a:cs typeface="Times New Roman" panose="02020603050405020304" pitchFamily="18" charset="0"/>
              </a:rPr>
              <a:t> ‘</a:t>
            </a:r>
            <a:r>
              <a:rPr b="1" dirty="0" i="1" lang="en-US" smtClean="0">
                <a:solidFill>
                  <a:srgbClr val="C00000"/>
                </a:solidFill>
                <a:latin typeface="Times New Roman" panose="02020603050405020304" pitchFamily="18" charset="0"/>
                <a:cs typeface="Times New Roman" panose="02020603050405020304" pitchFamily="18" charset="0"/>
              </a:rPr>
              <a:t>logos</a:t>
            </a:r>
            <a:r>
              <a:rPr dirty="0" lang="en-US" smtClean="0">
                <a:latin typeface="Times New Roman" panose="02020603050405020304" pitchFamily="18" charset="0"/>
                <a:cs typeface="Times New Roman" panose="02020603050405020304" pitchFamily="18" charset="0"/>
              </a:rPr>
              <a:t>’</a:t>
            </a:r>
          </a:p>
          <a:p>
            <a:pPr>
              <a:buFont typeface="Wingdings" panose="05000000000000000000" pitchFamily="2" charset="2"/>
              <a:buChar char="v"/>
            </a:pPr>
            <a:r>
              <a:rPr dirty="0" lang="en-US" smtClean="0">
                <a:solidFill>
                  <a:srgbClr val="C00000"/>
                </a:solidFill>
                <a:latin typeface="Times New Roman" panose="02020603050405020304" pitchFamily="18" charset="0"/>
                <a:cs typeface="Times New Roman" panose="02020603050405020304" pitchFamily="18" charset="0"/>
              </a:rPr>
              <a:t>Psyche</a:t>
            </a:r>
            <a:r>
              <a:rPr dirty="0" lang="en-US" smtClean="0">
                <a:latin typeface="Times New Roman" panose="02020603050405020304" pitchFamily="18" charset="0"/>
                <a:cs typeface="Times New Roman" panose="02020603050405020304" pitchFamily="18" charset="0"/>
              </a:rPr>
              <a:t> refers to </a:t>
            </a:r>
            <a:r>
              <a:rPr dirty="0" lang="en-US" smtClean="0">
                <a:solidFill>
                  <a:srgbClr val="0070C0"/>
                </a:solidFill>
                <a:latin typeface="Times New Roman" panose="02020603050405020304" pitchFamily="18" charset="0"/>
                <a:cs typeface="Times New Roman" panose="02020603050405020304" pitchFamily="18" charset="0"/>
              </a:rPr>
              <a:t>mind, soul or sprit </a:t>
            </a:r>
            <a:r>
              <a:rPr dirty="0" lang="en-US" smtClean="0">
                <a:latin typeface="Times New Roman" panose="02020603050405020304" pitchFamily="18" charset="0"/>
                <a:cs typeface="Times New Roman" panose="02020603050405020304" pitchFamily="18" charset="0"/>
              </a:rPr>
              <a:t>while </a:t>
            </a:r>
            <a:r>
              <a:rPr dirty="0" lang="en-US" smtClean="0">
                <a:solidFill>
                  <a:srgbClr val="C00000"/>
                </a:solidFill>
                <a:latin typeface="Times New Roman" panose="02020603050405020304" pitchFamily="18" charset="0"/>
                <a:cs typeface="Times New Roman" panose="02020603050405020304" pitchFamily="18" charset="0"/>
              </a:rPr>
              <a:t>logos</a:t>
            </a:r>
            <a:r>
              <a:rPr dirty="0" lang="en-US" smtClean="0">
                <a:latin typeface="Times New Roman" panose="02020603050405020304" pitchFamily="18" charset="0"/>
                <a:cs typeface="Times New Roman" panose="02020603050405020304" pitchFamily="18" charset="0"/>
              </a:rPr>
              <a:t> means </a:t>
            </a:r>
            <a:r>
              <a:rPr dirty="0" lang="en-US" smtClean="0">
                <a:solidFill>
                  <a:srgbClr val="0070C0"/>
                </a:solidFill>
                <a:latin typeface="Times New Roman" panose="02020603050405020304" pitchFamily="18" charset="0"/>
                <a:cs typeface="Times New Roman" panose="02020603050405020304" pitchFamily="18" charset="0"/>
              </a:rPr>
              <a:t>study, knowledge or discourse.</a:t>
            </a:r>
          </a:p>
          <a:p>
            <a:pPr>
              <a:buFont typeface="Wingdings" panose="05000000000000000000" pitchFamily="2" charset="2"/>
              <a:buChar char="v"/>
            </a:pPr>
            <a:r>
              <a:rPr dirty="0" lang="en-US" smtClean="0">
                <a:latin typeface="Times New Roman" panose="02020603050405020304" pitchFamily="18" charset="0"/>
                <a:cs typeface="Times New Roman" panose="02020603050405020304" pitchFamily="18" charset="0"/>
              </a:rPr>
              <a:t>Psychology epistemologically refers to the study of the mind, soul, or sprit and it is often represented by the Greek letter </a:t>
            </a:r>
            <a:r>
              <a:rPr dirty="0" sz="5400" lang="en-US" smtClean="0">
                <a:solidFill>
                  <a:srgbClr val="FF0000"/>
                </a:solidFill>
                <a:latin typeface="Times New Roman" panose="02020603050405020304" pitchFamily="18" charset="0"/>
                <a:cs typeface="Times New Roman" panose="02020603050405020304" pitchFamily="18" charset="0"/>
              </a:rPr>
              <a:t>ᴪ</a:t>
            </a:r>
            <a:r>
              <a:rPr dirty="0" lang="en-US" smtClean="0">
                <a:latin typeface="Times New Roman" panose="02020603050405020304" pitchFamily="18" charset="0"/>
                <a:cs typeface="Times New Roman" panose="02020603050405020304" pitchFamily="18" charset="0"/>
              </a:rPr>
              <a:t> (psi) which is read as ("</a:t>
            </a:r>
            <a:r>
              <a:rPr dirty="0" lang="en-US" err="1" smtClean="0">
                <a:latin typeface="Times New Roman" panose="02020603050405020304" pitchFamily="18" charset="0"/>
                <a:cs typeface="Times New Roman" panose="02020603050405020304" pitchFamily="18" charset="0"/>
              </a:rPr>
              <a:t>sy</a:t>
            </a:r>
            <a:r>
              <a:rPr dirty="0" lang="en-US" smtClean="0">
                <a:latin typeface="Times New Roman" panose="02020603050405020304" pitchFamily="18" charset="0"/>
                <a:cs typeface="Times New Roman" panose="02020603050405020304" pitchFamily="18" charset="0"/>
              </a:rPr>
              <a:t>").</a:t>
            </a:r>
          </a:p>
          <a:p>
            <a:pPr>
              <a:buFont typeface="Wingdings" panose="05000000000000000000" pitchFamily="2" charset="2"/>
              <a:buChar char="v"/>
            </a:pPr>
            <a:r>
              <a:rPr dirty="0" lang="en-US" smtClean="0">
                <a:latin typeface="Times New Roman" panose="02020603050405020304" pitchFamily="18" charset="0"/>
                <a:cs typeface="Times New Roman" panose="02020603050405020304" pitchFamily="18" charset="0"/>
              </a:rPr>
              <a:t>Psychologists define psychology differently based on their </a:t>
            </a:r>
            <a:r>
              <a:rPr dirty="0" lang="en-US" smtClean="0">
                <a:solidFill>
                  <a:srgbClr val="FF0000"/>
                </a:solidFill>
                <a:latin typeface="Times New Roman" panose="02020603050405020304" pitchFamily="18" charset="0"/>
                <a:cs typeface="Times New Roman" panose="02020603050405020304" pitchFamily="18" charset="0"/>
              </a:rPr>
              <a:t>intentions</a:t>
            </a:r>
            <a:r>
              <a:rPr dirty="0" lang="en-US" smtClean="0">
                <a:latin typeface="Times New Roman" panose="02020603050405020304" pitchFamily="18" charset="0"/>
                <a:cs typeface="Times New Roman" panose="02020603050405020304" pitchFamily="18" charset="0"/>
              </a:rPr>
              <a:t>, </a:t>
            </a:r>
            <a:r>
              <a:rPr dirty="0" lang="en-US" smtClean="0">
                <a:solidFill>
                  <a:srgbClr val="7030A0"/>
                </a:solidFill>
                <a:latin typeface="Times New Roman" panose="02020603050405020304" pitchFamily="18" charset="0"/>
                <a:cs typeface="Times New Roman" panose="02020603050405020304" pitchFamily="18" charset="0"/>
              </a:rPr>
              <a:t>research findings</a:t>
            </a:r>
            <a:r>
              <a:rPr dirty="0" lang="en-US" smtClean="0">
                <a:latin typeface="Times New Roman" panose="02020603050405020304" pitchFamily="18" charset="0"/>
                <a:cs typeface="Times New Roman" panose="02020603050405020304" pitchFamily="18" charset="0"/>
              </a:rPr>
              <a:t>, and </a:t>
            </a:r>
            <a:r>
              <a:rPr dirty="0" lang="en-US" smtClean="0">
                <a:solidFill>
                  <a:srgbClr val="00B0F0"/>
                </a:solidFill>
                <a:latin typeface="Times New Roman" panose="02020603050405020304" pitchFamily="18" charset="0"/>
                <a:cs typeface="Times New Roman" panose="02020603050405020304" pitchFamily="18" charset="0"/>
              </a:rPr>
              <a:t>background experiences</a:t>
            </a:r>
          </a:p>
          <a:p>
            <a:pPr>
              <a:buFont typeface="Wingdings" panose="05000000000000000000" pitchFamily="2" charset="2"/>
              <a:buChar char="v"/>
            </a:pPr>
            <a:endParaRPr dirty="0" lang="en-US" smtClean="0">
              <a:latin typeface="Times New Roman" panose="02020603050405020304" pitchFamily="18" charset="0"/>
              <a:cs typeface="Times New Roman" panose="02020603050405020304" pitchFamily="18" charset="0"/>
            </a:endParaRPr>
          </a:p>
        </p:txBody>
      </p:sp>
    </p:spTree>
  </p:cSld>
  <p:clrMapOvr>
    <a:masterClrMapping/>
  </p:clrMapOvr>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294" name=""/>
        <p:cNvGrpSpPr/>
        <p:nvPr/>
      </p:nvGrpSpPr>
      <p:grpSpPr>
        <a:xfrm>
          <a:off x="0" y="0"/>
          <a:ext cx="0" cy="0"/>
          <a:chOff x="0" y="0"/>
          <a:chExt cx="0" cy="0"/>
        </a:xfrm>
      </p:grpSpPr>
      <p:sp>
        <p:nvSpPr>
          <p:cNvPr id="1048634" name="Title 1"/>
          <p:cNvSpPr>
            <a:spLocks noGrp="1"/>
          </p:cNvSpPr>
          <p:nvPr>
            <p:ph type="title"/>
          </p:nvPr>
        </p:nvSpPr>
        <p:spPr>
          <a:xfrm>
            <a:off x="457200" y="76200"/>
            <a:ext cx="8229600" cy="838200"/>
          </a:xfrm>
        </p:spPr>
        <p:txBody>
          <a:bodyPr>
            <a:normAutofit/>
          </a:bodyPr>
          <a:p>
            <a:r>
              <a:rPr dirty="0" lang="en-US">
                <a:solidFill>
                  <a:srgbClr val="FF0000"/>
                </a:solidFill>
                <a:latin typeface="Times New Roman" panose="02020603050405020304" pitchFamily="18" charset="0"/>
                <a:cs typeface="Times New Roman" panose="02020603050405020304" pitchFamily="18" charset="0"/>
              </a:rPr>
              <a:t>Perception</a:t>
            </a:r>
            <a:r>
              <a:rPr dirty="0" lang="en-US">
                <a:latin typeface="Times New Roman" panose="02020603050405020304" pitchFamily="18" charset="0"/>
                <a:cs typeface="Times New Roman" panose="02020603050405020304" pitchFamily="18" charset="0"/>
              </a:rPr>
              <a:t> </a:t>
            </a:r>
            <a:endParaRPr dirty="0" lang="am-ET">
              <a:cs typeface="Times New Roman" panose="02020603050405020304" pitchFamily="18" charset="0"/>
            </a:endParaRPr>
          </a:p>
        </p:txBody>
      </p:sp>
      <p:sp>
        <p:nvSpPr>
          <p:cNvPr id="1048635" name="Content Placeholder 2"/>
          <p:cNvSpPr>
            <a:spLocks noGrp="1"/>
          </p:cNvSpPr>
          <p:nvPr>
            <p:ph idx="1"/>
          </p:nvPr>
        </p:nvSpPr>
        <p:spPr>
          <a:xfrm>
            <a:off x="76200" y="838200"/>
            <a:ext cx="8915400" cy="5867400"/>
          </a:xfrm>
        </p:spPr>
        <p:txBody>
          <a:bodyPr>
            <a:normAutofit fontScale="81250" lnSpcReduction="20000"/>
          </a:bodyPr>
          <a:p>
            <a:pPr indent="0" marL="0">
              <a:lnSpc>
                <a:spcPct val="120000"/>
              </a:lnSpc>
              <a:buNone/>
            </a:pPr>
            <a:r>
              <a:rPr dirty="0" lang="en-US" smtClean="0">
                <a:latin typeface="Times New Roman" panose="02020603050405020304" pitchFamily="18" charset="0"/>
                <a:cs typeface="Times New Roman" panose="02020603050405020304" pitchFamily="18" charset="0"/>
              </a:rPr>
              <a:t>Major </a:t>
            </a:r>
            <a:r>
              <a:rPr dirty="0" lang="en-US">
                <a:latin typeface="Times New Roman" panose="02020603050405020304" pitchFamily="18" charset="0"/>
                <a:cs typeface="Times New Roman" panose="02020603050405020304" pitchFamily="18" charset="0"/>
              </a:rPr>
              <a:t>characteristics of the perceptual process are selectivity of perception, </a:t>
            </a:r>
            <a:r>
              <a:rPr dirty="0" lang="en-US" smtClean="0">
                <a:latin typeface="Times New Roman" panose="02020603050405020304" pitchFamily="18" charset="0"/>
                <a:cs typeface="Times New Roman" panose="02020603050405020304" pitchFamily="18" charset="0"/>
              </a:rPr>
              <a:t>form </a:t>
            </a:r>
            <a:r>
              <a:rPr dirty="0" lang="en-US">
                <a:latin typeface="Times New Roman" panose="02020603050405020304" pitchFamily="18" charset="0"/>
                <a:cs typeface="Times New Roman" panose="02020603050405020304" pitchFamily="18" charset="0"/>
              </a:rPr>
              <a:t>perception, depth perception, perceptual constancy, and perceptual illusion. </a:t>
            </a:r>
            <a:endParaRPr dirty="0" lang="en-US" smtClean="0">
              <a:latin typeface="Times New Roman" panose="02020603050405020304" pitchFamily="18" charset="0"/>
              <a:cs typeface="Times New Roman" panose="02020603050405020304" pitchFamily="18" charset="0"/>
            </a:endParaRPr>
          </a:p>
          <a:p>
            <a:pPr indent="-514350" marL="514350">
              <a:lnSpc>
                <a:spcPct val="120000"/>
              </a:lnSpc>
              <a:buAutoNum type="alphaUcPeriod"/>
            </a:pPr>
            <a:r>
              <a:rPr dirty="0" lang="en-US" smtClean="0">
                <a:solidFill>
                  <a:srgbClr val="00B0F0"/>
                </a:solidFill>
                <a:latin typeface="Times New Roman" panose="02020603050405020304" pitchFamily="18" charset="0"/>
                <a:cs typeface="Times New Roman" panose="02020603050405020304" pitchFamily="18" charset="0"/>
              </a:rPr>
              <a:t>Selectivity </a:t>
            </a:r>
            <a:r>
              <a:rPr dirty="0" lang="en-US">
                <a:solidFill>
                  <a:srgbClr val="00B0F0"/>
                </a:solidFill>
                <a:latin typeface="Times New Roman" panose="02020603050405020304" pitchFamily="18" charset="0"/>
                <a:cs typeface="Times New Roman" panose="02020603050405020304" pitchFamily="18" charset="0"/>
              </a:rPr>
              <a:t>of perception</a:t>
            </a:r>
            <a:r>
              <a:rPr dirty="0" lang="en-US">
                <a:latin typeface="Times New Roman" panose="02020603050405020304" pitchFamily="18" charset="0"/>
                <a:cs typeface="Times New Roman" panose="02020603050405020304" pitchFamily="18" charset="0"/>
              </a:rPr>
              <a:t>: Attention </a:t>
            </a:r>
            <a:endParaRPr dirty="0" lang="en-US" smtClean="0">
              <a:latin typeface="Times New Roman" panose="02020603050405020304" pitchFamily="18" charset="0"/>
              <a:cs typeface="Times New Roman" panose="02020603050405020304" pitchFamily="18" charset="0"/>
            </a:endParaRPr>
          </a:p>
          <a:p>
            <a:pPr>
              <a:lnSpc>
                <a:spcPct val="120000"/>
              </a:lnSpc>
              <a:buFont typeface="Wingdings" panose="05000000000000000000" pitchFamily="2" charset="2"/>
              <a:buChar char="ü"/>
            </a:pPr>
            <a:r>
              <a:rPr dirty="0" lang="en-US">
                <a:cs typeface="Times New Roman" panose="02020603050405020304" pitchFamily="18" charset="0"/>
              </a:rPr>
              <a:t> </a:t>
            </a:r>
            <a:r>
              <a:rPr dirty="0" lang="en-US" smtClean="0">
                <a:latin typeface="Times New Roman" panose="02020603050405020304" pitchFamily="18" charset="0"/>
                <a:cs typeface="Times New Roman" panose="02020603050405020304" pitchFamily="18" charset="0"/>
              </a:rPr>
              <a:t>Attention is the perceptual </a:t>
            </a:r>
            <a:r>
              <a:rPr dirty="0" lang="en-US">
                <a:latin typeface="Times New Roman" panose="02020603050405020304" pitchFamily="18" charset="0"/>
                <a:cs typeface="Times New Roman" panose="02020603050405020304" pitchFamily="18" charset="0"/>
              </a:rPr>
              <a:t>process that selects certain inputs for inclusion in your conscious experience, or awareness, at any given time, ignoring others. </a:t>
            </a:r>
            <a:endParaRPr dirty="0" lang="en-US" smtClean="0">
              <a:latin typeface="Times New Roman" panose="02020603050405020304" pitchFamily="18" charset="0"/>
              <a:cs typeface="Times New Roman" panose="02020603050405020304" pitchFamily="18" charset="0"/>
            </a:endParaRPr>
          </a:p>
          <a:p>
            <a:pPr>
              <a:lnSpc>
                <a:spcPct val="120000"/>
              </a:lnSpc>
              <a:buFont typeface="Wingdings" panose="05000000000000000000" pitchFamily="2" charset="2"/>
              <a:buChar char="ü"/>
            </a:pPr>
            <a:r>
              <a:rPr dirty="0" lang="en-US">
                <a:latin typeface="Times New Roman" panose="02020603050405020304" pitchFamily="18" charset="0"/>
                <a:cs typeface="Times New Roman" panose="02020603050405020304" pitchFamily="18" charset="0"/>
              </a:rPr>
              <a:t>The selectivity of perception implies, among other things, that our field of experience is divided into what is known as </a:t>
            </a:r>
            <a:r>
              <a:rPr dirty="0" lang="en-US" smtClean="0">
                <a:latin typeface="Times New Roman" panose="02020603050405020304" pitchFamily="18" charset="0"/>
                <a:cs typeface="Times New Roman" panose="02020603050405020304" pitchFamily="18" charset="0"/>
              </a:rPr>
              <a:t>Focus </a:t>
            </a:r>
            <a:r>
              <a:rPr dirty="0" lang="en-US">
                <a:latin typeface="Times New Roman" panose="02020603050405020304" pitchFamily="18" charset="0"/>
                <a:cs typeface="Times New Roman" panose="02020603050405020304" pitchFamily="18" charset="0"/>
              </a:rPr>
              <a:t>and </a:t>
            </a:r>
            <a:r>
              <a:rPr dirty="0" lang="en-US" smtClean="0">
                <a:latin typeface="Times New Roman" panose="02020603050405020304" pitchFamily="18" charset="0"/>
                <a:cs typeface="Times New Roman" panose="02020603050405020304" pitchFamily="18" charset="0"/>
              </a:rPr>
              <a:t>Margin.</a:t>
            </a:r>
          </a:p>
          <a:p>
            <a:pPr>
              <a:lnSpc>
                <a:spcPct val="120000"/>
              </a:lnSpc>
              <a:buFont typeface="Wingdings" panose="05000000000000000000" pitchFamily="2" charset="2"/>
              <a:buChar char="ü"/>
            </a:pPr>
            <a:r>
              <a:rPr dirty="0" lang="en-US">
                <a:latin typeface="Times New Roman" panose="02020603050405020304" pitchFamily="18" charset="0"/>
                <a:cs typeface="Times New Roman" panose="02020603050405020304" pitchFamily="18" charset="0"/>
              </a:rPr>
              <a:t>What is in the focus of your attention one moment may be in margin; and what is in the margin may become in your focus. </a:t>
            </a:r>
            <a:endParaRPr dirty="0" lang="am-ET">
              <a:cs typeface="Times New Roman" panose="02020603050405020304" pitchFamily="18" charset="0"/>
            </a:endParaRPr>
          </a:p>
        </p:txBody>
      </p:sp>
    </p:spTree>
  </p:cSld>
  <p:clrMapOvr>
    <a:masterClrMapping/>
  </p:clrMapOvr>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295" name=""/>
        <p:cNvGrpSpPr/>
        <p:nvPr/>
      </p:nvGrpSpPr>
      <p:grpSpPr>
        <a:xfrm>
          <a:off x="0" y="0"/>
          <a:ext cx="0" cy="0"/>
          <a:chOff x="0" y="0"/>
          <a:chExt cx="0" cy="0"/>
        </a:xfrm>
      </p:grpSpPr>
      <p:sp>
        <p:nvSpPr>
          <p:cNvPr id="1048636" name="Content Placeholder 2"/>
          <p:cNvSpPr>
            <a:spLocks noGrp="1"/>
          </p:cNvSpPr>
          <p:nvPr>
            <p:ph idx="1"/>
          </p:nvPr>
        </p:nvSpPr>
        <p:spPr>
          <a:xfrm>
            <a:off x="152400" y="152400"/>
            <a:ext cx="8839200" cy="6705600"/>
          </a:xfrm>
        </p:spPr>
        <p:txBody>
          <a:bodyPr>
            <a:normAutofit fontScale="90625" lnSpcReduction="20000"/>
          </a:bodyPr>
          <a:p>
            <a:pPr algn="ctr" indent="0" marL="0">
              <a:buNone/>
            </a:pPr>
            <a:r>
              <a:rPr dirty="0" lang="en-US" smtClean="0">
                <a:solidFill>
                  <a:srgbClr val="FF0000"/>
                </a:solidFill>
                <a:latin typeface="Times New Roman" panose="02020603050405020304" pitchFamily="18" charset="0"/>
                <a:cs typeface="Times New Roman" panose="02020603050405020304" pitchFamily="18" charset="0"/>
              </a:rPr>
              <a:t>Factors that affect  attention </a:t>
            </a:r>
            <a:endParaRPr dirty="0" lang="en-US" smtClean="0">
              <a:solidFill>
                <a:srgbClr val="FF0000"/>
              </a:solidFill>
              <a:cs typeface="Times New Roman" panose="02020603050405020304" pitchFamily="18" charset="0"/>
            </a:endParaRPr>
          </a:p>
          <a:p>
            <a:pPr indent="0" marL="0">
              <a:buNone/>
            </a:pPr>
            <a:r>
              <a:rPr dirty="0" lang="en-US" smtClean="0">
                <a:latin typeface="Times New Roman" panose="02020603050405020304" pitchFamily="18" charset="0"/>
                <a:cs typeface="Times New Roman" panose="02020603050405020304" pitchFamily="18" charset="0"/>
              </a:rPr>
              <a:t>1. </a:t>
            </a:r>
            <a:r>
              <a:rPr dirty="0" lang="en-US" smtClean="0">
                <a:solidFill>
                  <a:srgbClr val="FF0000"/>
                </a:solidFill>
                <a:latin typeface="Times New Roman" panose="02020603050405020304" pitchFamily="18" charset="0"/>
                <a:cs typeface="Times New Roman" panose="02020603050405020304" pitchFamily="18" charset="0"/>
              </a:rPr>
              <a:t>External to perceiver </a:t>
            </a:r>
          </a:p>
          <a:p>
            <a:pPr>
              <a:buFont typeface="Wingdings" panose="05000000000000000000" pitchFamily="2" charset="2"/>
              <a:buChar char="Ø"/>
            </a:pPr>
            <a:r>
              <a:rPr dirty="0" lang="en-US">
                <a:latin typeface="Times New Roman" panose="02020603050405020304" pitchFamily="18" charset="0"/>
                <a:cs typeface="Times New Roman" panose="02020603050405020304" pitchFamily="18" charset="0"/>
              </a:rPr>
              <a:t>   </a:t>
            </a:r>
            <a:r>
              <a:rPr dirty="0" lang="en-US" smtClean="0">
                <a:latin typeface="Times New Roman" panose="02020603050405020304" pitchFamily="18" charset="0"/>
                <a:cs typeface="Times New Roman" panose="02020603050405020304" pitchFamily="18" charset="0"/>
              </a:rPr>
              <a:t>Refers </a:t>
            </a:r>
            <a:r>
              <a:rPr dirty="0" lang="en-US">
                <a:latin typeface="Times New Roman" panose="02020603050405020304" pitchFamily="18" charset="0"/>
                <a:cs typeface="Times New Roman" panose="02020603050405020304" pitchFamily="18" charset="0"/>
              </a:rPr>
              <a:t>to factors that are generally found in the objects or stimuli to be perceived</a:t>
            </a:r>
            <a:r>
              <a:rPr dirty="0" lang="en-US" smtClean="0">
                <a:latin typeface="Times New Roman" panose="02020603050405020304" pitchFamily="18" charset="0"/>
                <a:cs typeface="Times New Roman" panose="02020603050405020304" pitchFamily="18" charset="0"/>
              </a:rPr>
              <a:t>.</a:t>
            </a:r>
          </a:p>
          <a:p>
            <a:r>
              <a:rPr dirty="0" lang="en-US" smtClean="0">
                <a:solidFill>
                  <a:srgbClr val="00B0F0"/>
                </a:solidFill>
                <a:latin typeface="Times New Roman" panose="02020603050405020304" pitchFamily="18" charset="0"/>
                <a:cs typeface="Times New Roman" panose="02020603050405020304" pitchFamily="18" charset="0"/>
              </a:rPr>
              <a:t>Size </a:t>
            </a:r>
            <a:r>
              <a:rPr dirty="0" lang="en-US">
                <a:solidFill>
                  <a:srgbClr val="00B0F0"/>
                </a:solidFill>
                <a:latin typeface="Times New Roman" panose="02020603050405020304" pitchFamily="18" charset="0"/>
                <a:cs typeface="Times New Roman" panose="02020603050405020304" pitchFamily="18" charset="0"/>
              </a:rPr>
              <a:t>and intensity</a:t>
            </a:r>
            <a:r>
              <a:rPr dirty="0" lang="en-US">
                <a:latin typeface="Times New Roman" panose="02020603050405020304" pitchFamily="18" charset="0"/>
                <a:cs typeface="Times New Roman" panose="02020603050405020304" pitchFamily="18" charset="0"/>
              </a:rPr>
              <a:t>: </a:t>
            </a:r>
            <a:r>
              <a:rPr dirty="0" lang="en-US" smtClean="0">
                <a:latin typeface="Times New Roman" panose="02020603050405020304" pitchFamily="18" charset="0"/>
                <a:cs typeface="Times New Roman" panose="02020603050405020304" pitchFamily="18" charset="0"/>
              </a:rPr>
              <a:t>Bigger </a:t>
            </a:r>
            <a:r>
              <a:rPr dirty="0" lang="en-US">
                <a:latin typeface="Times New Roman" panose="02020603050405020304" pitchFamily="18" charset="0"/>
                <a:cs typeface="Times New Roman" panose="02020603050405020304" pitchFamily="18" charset="0"/>
              </a:rPr>
              <a:t>and brighter stimuli are more likely to capture your attention </a:t>
            </a:r>
            <a:endParaRPr dirty="0" lang="en-US" smtClean="0">
              <a:latin typeface="Times New Roman" panose="02020603050405020304" pitchFamily="18" charset="0"/>
              <a:cs typeface="Times New Roman" panose="02020603050405020304" pitchFamily="18" charset="0"/>
            </a:endParaRPr>
          </a:p>
          <a:p>
            <a:r>
              <a:rPr dirty="0" lang="en-US" smtClean="0">
                <a:solidFill>
                  <a:srgbClr val="00B0F0"/>
                </a:solidFill>
                <a:latin typeface="Times New Roman" panose="02020603050405020304" pitchFamily="18" charset="0"/>
                <a:cs typeface="Times New Roman" panose="02020603050405020304" pitchFamily="18" charset="0"/>
              </a:rPr>
              <a:t>Repetition</a:t>
            </a:r>
            <a:r>
              <a:rPr dirty="0" lang="en-US" smtClean="0">
                <a:latin typeface="Times New Roman" panose="02020603050405020304" pitchFamily="18" charset="0"/>
                <a:cs typeface="Times New Roman" panose="02020603050405020304" pitchFamily="18" charset="0"/>
              </a:rPr>
              <a:t>: you are more </a:t>
            </a:r>
            <a:r>
              <a:rPr dirty="0" lang="en-US">
                <a:latin typeface="Times New Roman" panose="02020603050405020304" pitchFamily="18" charset="0"/>
                <a:cs typeface="Times New Roman" panose="02020603050405020304" pitchFamily="18" charset="0"/>
              </a:rPr>
              <a:t>likely to attend to stimuli that repeatedly or frequently occur in your perceptual </a:t>
            </a:r>
            <a:r>
              <a:rPr dirty="0" lang="en-US" smtClean="0">
                <a:latin typeface="Times New Roman" panose="02020603050405020304" pitchFamily="18" charset="0"/>
                <a:cs typeface="Times New Roman" panose="02020603050405020304" pitchFamily="18" charset="0"/>
              </a:rPr>
              <a:t>field.</a:t>
            </a:r>
            <a:endParaRPr dirty="0" lang="en-US">
              <a:latin typeface="Times New Roman" panose="02020603050405020304" pitchFamily="18" charset="0"/>
              <a:cs typeface="Times New Roman" panose="02020603050405020304" pitchFamily="18" charset="0"/>
            </a:endParaRPr>
          </a:p>
          <a:p>
            <a:r>
              <a:rPr dirty="0" lang="en-US" smtClean="0">
                <a:solidFill>
                  <a:srgbClr val="00B0F0"/>
                </a:solidFill>
                <a:latin typeface="Times New Roman" panose="02020603050405020304" pitchFamily="18" charset="0"/>
                <a:cs typeface="Times New Roman" panose="02020603050405020304" pitchFamily="18" charset="0"/>
              </a:rPr>
              <a:t>Novelty/</a:t>
            </a:r>
            <a:r>
              <a:rPr dirty="0" lang="en-US" smtClean="0">
                <a:solidFill>
                  <a:srgbClr val="00B0F0"/>
                </a:solidFill>
                <a:latin typeface="Times New Roman"/>
                <a:ea typeface="Times New Roman"/>
              </a:rPr>
              <a:t>Suddenness</a:t>
            </a:r>
            <a:r>
              <a:rPr dirty="0" lang="en-US" smtClean="0">
                <a:latin typeface="Times New Roman"/>
                <a:ea typeface="Times New Roman"/>
              </a:rPr>
              <a:t> </a:t>
            </a:r>
            <a:r>
              <a:rPr dirty="0" lang="en-US" smtClean="0">
                <a:latin typeface="Times New Roman" panose="02020603050405020304" pitchFamily="18" charset="0"/>
                <a:cs typeface="Times New Roman" panose="02020603050405020304" pitchFamily="18" charset="0"/>
              </a:rPr>
              <a:t>: </a:t>
            </a:r>
            <a:r>
              <a:rPr dirty="0" lang="en-US">
                <a:latin typeface="Times New Roman"/>
                <a:ea typeface="Calibri"/>
                <a:cs typeface="Times New Roman"/>
              </a:rPr>
              <a:t>sudden stimulus is likely to catch our attention more easily than one we have been </a:t>
            </a:r>
            <a:r>
              <a:rPr dirty="0" lang="en-US" smtClean="0">
                <a:latin typeface="Times New Roman"/>
                <a:ea typeface="Calibri"/>
                <a:cs typeface="Times New Roman"/>
              </a:rPr>
              <a:t>expecting.</a:t>
            </a:r>
            <a:endParaRPr dirty="0" lang="en-US">
              <a:latin typeface="Times New Roman" panose="02020603050405020304" pitchFamily="18" charset="0"/>
              <a:cs typeface="Times New Roman" panose="02020603050405020304" pitchFamily="18" charset="0"/>
            </a:endParaRPr>
          </a:p>
          <a:p>
            <a:r>
              <a:rPr dirty="0" lang="en-US" smtClean="0">
                <a:solidFill>
                  <a:srgbClr val="00B0F0"/>
                </a:solidFill>
                <a:latin typeface="Times New Roman" panose="02020603050405020304" pitchFamily="18" charset="0"/>
                <a:ea typeface="Times New Roman"/>
                <a:cs typeface="Times New Roman" panose="02020603050405020304" pitchFamily="18" charset="0"/>
              </a:rPr>
              <a:t>Contrast: </a:t>
            </a:r>
            <a:r>
              <a:rPr dirty="0" lang="en-US" smtClean="0">
                <a:latin typeface="Times New Roman" panose="02020603050405020304" pitchFamily="18" charset="0"/>
                <a:ea typeface="Times New Roman"/>
                <a:cs typeface="Times New Roman" panose="02020603050405020304" pitchFamily="18" charset="0"/>
              </a:rPr>
              <a:t>C</a:t>
            </a:r>
            <a:r>
              <a:rPr dirty="0" lang="en-US" smtClean="0">
                <a:latin typeface="Times New Roman"/>
                <a:ea typeface="Times New Roman"/>
              </a:rPr>
              <a:t>ontrasting </a:t>
            </a:r>
            <a:r>
              <a:rPr dirty="0" lang="en-US">
                <a:latin typeface="Times New Roman"/>
                <a:ea typeface="Times New Roman"/>
              </a:rPr>
              <a:t>stimulus will attract attention more easily than those, which are similar to each </a:t>
            </a:r>
            <a:endParaRPr dirty="0" lang="en-US" smtClean="0">
              <a:latin typeface="Times New Roman"/>
              <a:ea typeface="Times New Roman"/>
            </a:endParaRPr>
          </a:p>
          <a:p>
            <a:r>
              <a:rPr dirty="0" lang="en-US" smtClean="0">
                <a:solidFill>
                  <a:srgbClr val="00B0F0"/>
                </a:solidFill>
                <a:latin typeface="Times New Roman" panose="02020603050405020304" pitchFamily="18" charset="0"/>
                <a:cs typeface="Times New Roman" panose="02020603050405020304" pitchFamily="18" charset="0"/>
              </a:rPr>
              <a:t>Movement</a:t>
            </a:r>
            <a:r>
              <a:rPr dirty="0" lang="en-US">
                <a:latin typeface="Times New Roman" panose="02020603050405020304" pitchFamily="18" charset="0"/>
                <a:cs typeface="Times New Roman" panose="02020603050405020304" pitchFamily="18" charset="0"/>
              </a:rPr>
              <a:t>:  Moving objects tend to get your attention more than non-moving or stagnant objects. </a:t>
            </a:r>
            <a:endParaRPr dirty="0" lang="en-US" smtClean="0">
              <a:latin typeface="Times New Roman" panose="02020603050405020304" pitchFamily="18" charset="0"/>
              <a:cs typeface="Times New Roman" panose="02020603050405020304" pitchFamily="18" charset="0"/>
            </a:endParaRPr>
          </a:p>
        </p:txBody>
      </p:sp>
    </p:spTree>
  </p:cSld>
  <p:clrMapOvr>
    <a:masterClrMapping/>
  </p:clrMapOvr>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296" name=""/>
        <p:cNvGrpSpPr/>
        <p:nvPr/>
      </p:nvGrpSpPr>
      <p:grpSpPr>
        <a:xfrm>
          <a:off x="0" y="0"/>
          <a:ext cx="0" cy="0"/>
          <a:chOff x="0" y="0"/>
          <a:chExt cx="0" cy="0"/>
        </a:xfrm>
      </p:grpSpPr>
      <p:sp>
        <p:nvSpPr>
          <p:cNvPr id="1048637" name="Title 1"/>
          <p:cNvSpPr>
            <a:spLocks noGrp="1"/>
          </p:cNvSpPr>
          <p:nvPr>
            <p:ph type="title"/>
          </p:nvPr>
        </p:nvSpPr>
        <p:spPr>
          <a:xfrm>
            <a:off x="76200" y="76200"/>
            <a:ext cx="8991600" cy="533400"/>
          </a:xfrm>
        </p:spPr>
        <p:txBody>
          <a:bodyPr>
            <a:normAutofit fontScale="90000"/>
          </a:bodyPr>
          <a:p>
            <a:pPr algn="l"/>
            <a:r>
              <a:rPr dirty="0" lang="en-US" smtClean="0">
                <a:solidFill>
                  <a:srgbClr val="FF0000"/>
                </a:solidFill>
                <a:latin typeface="Times New Roman" panose="02020603050405020304" pitchFamily="18" charset="0"/>
                <a:cs typeface="Times New Roman" panose="02020603050405020304" pitchFamily="18" charset="0"/>
              </a:rPr>
              <a:t>2. Internal to perceiver </a:t>
            </a:r>
            <a:endParaRPr dirty="0" lang="am-ET">
              <a:solidFill>
                <a:srgbClr val="FF0000"/>
              </a:solidFill>
              <a:cs typeface="Times New Roman" panose="02020603050405020304" pitchFamily="18" charset="0"/>
            </a:endParaRPr>
          </a:p>
        </p:txBody>
      </p:sp>
      <p:sp>
        <p:nvSpPr>
          <p:cNvPr id="1048638" name="Content Placeholder 2"/>
          <p:cNvSpPr>
            <a:spLocks noGrp="1"/>
          </p:cNvSpPr>
          <p:nvPr>
            <p:ph idx="1"/>
          </p:nvPr>
        </p:nvSpPr>
        <p:spPr>
          <a:xfrm>
            <a:off x="76200" y="685800"/>
            <a:ext cx="8991600" cy="6172200"/>
          </a:xfrm>
        </p:spPr>
        <p:txBody>
          <a:bodyPr>
            <a:normAutofit fontScale="96875" lnSpcReduction="10000"/>
          </a:bodyPr>
          <a:p>
            <a:r>
              <a:rPr dirty="0" lang="en-US" smtClean="0">
                <a:solidFill>
                  <a:srgbClr val="7030A0"/>
                </a:solidFill>
                <a:latin typeface="Times New Roman" panose="02020603050405020304" pitchFamily="18" charset="0"/>
                <a:cs typeface="Times New Roman" panose="02020603050405020304" pitchFamily="18" charset="0"/>
              </a:rPr>
              <a:t>Set </a:t>
            </a:r>
            <a:r>
              <a:rPr dirty="0" lang="en-US">
                <a:solidFill>
                  <a:srgbClr val="7030A0"/>
                </a:solidFill>
                <a:latin typeface="Times New Roman" panose="02020603050405020304" pitchFamily="18" charset="0"/>
                <a:cs typeface="Times New Roman" panose="02020603050405020304" pitchFamily="18" charset="0"/>
              </a:rPr>
              <a:t>or expectancy: </a:t>
            </a:r>
            <a:r>
              <a:rPr dirty="0" lang="en-US">
                <a:latin typeface="Times New Roman" panose="02020603050405020304" pitchFamily="18" charset="0"/>
                <a:cs typeface="Times New Roman" panose="02020603050405020304" pitchFamily="18" charset="0"/>
              </a:rPr>
              <a:t>Set refers to the idea that you may be </a:t>
            </a:r>
            <a:r>
              <a:rPr dirty="0" lang="en-US" smtClean="0">
                <a:latin typeface="Times New Roman" panose="02020603050405020304" pitchFamily="18" charset="0"/>
                <a:cs typeface="Times New Roman" panose="02020603050405020304" pitchFamily="18" charset="0"/>
              </a:rPr>
              <a:t>ready </a:t>
            </a:r>
            <a:r>
              <a:rPr dirty="0" lang="en-US">
                <a:latin typeface="Times New Roman" panose="02020603050405020304" pitchFamily="18" charset="0"/>
                <a:cs typeface="Times New Roman" panose="02020603050405020304" pitchFamily="18" charset="0"/>
              </a:rPr>
              <a:t>and </a:t>
            </a:r>
            <a:r>
              <a:rPr dirty="0" lang="en-US" smtClean="0">
                <a:latin typeface="Times New Roman" panose="02020603050405020304" pitchFamily="18" charset="0"/>
                <a:cs typeface="Times New Roman" panose="02020603050405020304" pitchFamily="18" charset="0"/>
              </a:rPr>
              <a:t>Primed for </a:t>
            </a:r>
            <a:r>
              <a:rPr dirty="0" lang="en-US">
                <a:latin typeface="Times New Roman" panose="02020603050405020304" pitchFamily="18" charset="0"/>
                <a:cs typeface="Times New Roman" panose="02020603050405020304" pitchFamily="18" charset="0"/>
              </a:rPr>
              <a:t>certain kinds of sensory input.</a:t>
            </a:r>
            <a:endParaRPr dirty="0" lang="en-US" smtClean="0">
              <a:latin typeface="Times New Roman" panose="02020603050405020304" pitchFamily="18" charset="0"/>
              <a:cs typeface="Times New Roman" panose="02020603050405020304" pitchFamily="18" charset="0"/>
            </a:endParaRPr>
          </a:p>
          <a:p>
            <a:r>
              <a:rPr dirty="0" lang="en-US" smtClean="0">
                <a:solidFill>
                  <a:srgbClr val="7030A0"/>
                </a:solidFill>
                <a:latin typeface="Times New Roman" panose="02020603050405020304" pitchFamily="18" charset="0"/>
                <a:cs typeface="Times New Roman" panose="02020603050405020304" pitchFamily="18" charset="0"/>
              </a:rPr>
              <a:t>Motives or needs</a:t>
            </a:r>
          </a:p>
          <a:p>
            <a:pPr algn="ctr" indent="0" marL="0">
              <a:buNone/>
            </a:pPr>
            <a:r>
              <a:rPr dirty="0" lang="en-US" smtClean="0">
                <a:solidFill>
                  <a:srgbClr val="00B0F0"/>
                </a:solidFill>
                <a:latin typeface="Times New Roman" panose="02020603050405020304" pitchFamily="18" charset="0"/>
                <a:cs typeface="Times New Roman" panose="02020603050405020304" pitchFamily="18" charset="0"/>
              </a:rPr>
              <a:t>B. Form perception </a:t>
            </a:r>
          </a:p>
          <a:p>
            <a:pPr>
              <a:buFont typeface="Wingdings" panose="05000000000000000000" pitchFamily="2" charset="2"/>
              <a:buChar char="ü"/>
            </a:pPr>
            <a:r>
              <a:rPr dirty="0" lang="en-US">
                <a:latin typeface="Times New Roman" panose="02020603050405020304" pitchFamily="18" charset="0"/>
                <a:cs typeface="Times New Roman" panose="02020603050405020304" pitchFamily="18" charset="0"/>
              </a:rPr>
              <a:t>The meaningful shapes or patterns or ideas that are made perhaps out of meaningless and discrete or pieces and bites of sensations refer to form perception</a:t>
            </a:r>
            <a:r>
              <a:rPr dirty="0" lang="en-US" smtClean="0">
                <a:latin typeface="Times New Roman" panose="02020603050405020304" pitchFamily="18" charset="0"/>
                <a:cs typeface="Times New Roman" panose="02020603050405020304" pitchFamily="18" charset="0"/>
              </a:rPr>
              <a:t>.</a:t>
            </a:r>
          </a:p>
          <a:p>
            <a:pPr>
              <a:buFont typeface="Wingdings" panose="05000000000000000000" pitchFamily="2" charset="2"/>
              <a:buChar char="ü"/>
            </a:pPr>
            <a:r>
              <a:rPr dirty="0" lang="en-US">
                <a:latin typeface="Times New Roman" panose="02020603050405020304" pitchFamily="18" charset="0"/>
                <a:cs typeface="Times New Roman" panose="02020603050405020304" pitchFamily="18" charset="0"/>
              </a:rPr>
              <a:t>To perceive forms (meaningful shapes or patterns), you need to distinguish a figure (an object) from its ground (or its surrounding)</a:t>
            </a:r>
            <a:endParaRPr dirty="0" lang="am-ET">
              <a:cs typeface="Times New Roman" panose="02020603050405020304" pitchFamily="18" charset="0"/>
            </a:endParaRPr>
          </a:p>
        </p:txBody>
      </p:sp>
    </p:spTree>
  </p:cSld>
  <p:clrMapOvr>
    <a:masterClrMapping/>
  </p:clrMapOvr>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297" name=""/>
        <p:cNvGrpSpPr/>
        <p:nvPr/>
      </p:nvGrpSpPr>
      <p:grpSpPr>
        <a:xfrm>
          <a:off x="0" y="0"/>
          <a:ext cx="0" cy="0"/>
          <a:chOff x="0" y="0"/>
          <a:chExt cx="0" cy="0"/>
        </a:xfrm>
      </p:grpSpPr>
      <p:sp>
        <p:nvSpPr>
          <p:cNvPr id="1048639" name="Content Placeholder 2"/>
          <p:cNvSpPr>
            <a:spLocks noGrp="1"/>
          </p:cNvSpPr>
          <p:nvPr>
            <p:ph idx="1"/>
          </p:nvPr>
        </p:nvSpPr>
        <p:spPr>
          <a:xfrm>
            <a:off x="152400" y="152400"/>
            <a:ext cx="8839200" cy="6553200"/>
          </a:xfrm>
        </p:spPr>
        <p:txBody>
          <a:bodyPr>
            <a:normAutofit fontScale="93750" lnSpcReduction="10000"/>
          </a:bodyPr>
          <a:p>
            <a:pPr indent="0" marL="0">
              <a:buNone/>
            </a:pPr>
            <a:r>
              <a:rPr dirty="0" lang="en-US" smtClean="0">
                <a:solidFill>
                  <a:srgbClr val="FF0000"/>
                </a:solidFill>
                <a:latin typeface="Times New Roman" panose="02020603050405020304" pitchFamily="18" charset="0"/>
                <a:cs typeface="Times New Roman" panose="02020603050405020304" pitchFamily="18" charset="0"/>
              </a:rPr>
              <a:t>Figure-Ground </a:t>
            </a:r>
            <a:r>
              <a:rPr dirty="0" lang="en-US">
                <a:solidFill>
                  <a:srgbClr val="FF0000"/>
                </a:solidFill>
                <a:latin typeface="Times New Roman" panose="02020603050405020304" pitchFamily="18" charset="0"/>
                <a:cs typeface="Times New Roman" panose="02020603050405020304" pitchFamily="18" charset="0"/>
              </a:rPr>
              <a:t>Perception </a:t>
            </a:r>
            <a:endParaRPr dirty="0" lang="en-US" smtClean="0">
              <a:solidFill>
                <a:srgbClr val="FF0000"/>
              </a:solidFill>
              <a:latin typeface="Times New Roman" panose="02020603050405020304" pitchFamily="18" charset="0"/>
              <a:cs typeface="Times New Roman" panose="02020603050405020304" pitchFamily="18" charset="0"/>
            </a:endParaRPr>
          </a:p>
          <a:p>
            <a:pPr indent="0" marL="0">
              <a:buNone/>
            </a:pPr>
            <a:r>
              <a:rPr dirty="0" lang="en-US" smtClean="0">
                <a:latin typeface="Times New Roman" panose="02020603050405020304" pitchFamily="18" charset="0"/>
                <a:cs typeface="Times New Roman" panose="02020603050405020304" pitchFamily="18" charset="0"/>
              </a:rPr>
              <a:t>Is </a:t>
            </a:r>
            <a:r>
              <a:rPr dirty="0" lang="en-US">
                <a:latin typeface="Times New Roman" panose="02020603050405020304" pitchFamily="18" charset="0"/>
                <a:cs typeface="Times New Roman" panose="02020603050405020304" pitchFamily="18" charset="0"/>
              </a:rPr>
              <a:t>the perception of objects and forms of everyday experience as standing out from a background</a:t>
            </a:r>
            <a:r>
              <a:rPr dirty="0" lang="en-US" smtClean="0">
                <a:latin typeface="Times New Roman" panose="02020603050405020304" pitchFamily="18" charset="0"/>
                <a:cs typeface="Times New Roman" panose="02020603050405020304" pitchFamily="18" charset="0"/>
              </a:rPr>
              <a:t>.</a:t>
            </a:r>
          </a:p>
          <a:p>
            <a:pPr>
              <a:buFont typeface="Wingdings" panose="05000000000000000000" pitchFamily="2" charset="2"/>
              <a:buChar char="ü"/>
            </a:pPr>
            <a:r>
              <a:rPr dirty="0" lang="en-US">
                <a:latin typeface="Times New Roman" panose="02020603050405020304" pitchFamily="18" charset="0"/>
                <a:cs typeface="Times New Roman" panose="02020603050405020304" pitchFamily="18" charset="0"/>
              </a:rPr>
              <a:t> </a:t>
            </a:r>
            <a:r>
              <a:rPr dirty="0" lang="en-US" smtClean="0">
                <a:latin typeface="Times New Roman" panose="02020603050405020304" pitchFamily="18" charset="0"/>
                <a:cs typeface="Times New Roman" panose="02020603050405020304" pitchFamily="18" charset="0"/>
              </a:rPr>
              <a:t>Pictures </a:t>
            </a:r>
            <a:r>
              <a:rPr dirty="0" lang="en-US">
                <a:latin typeface="Times New Roman" panose="02020603050405020304" pitchFamily="18" charset="0"/>
                <a:cs typeface="Times New Roman" panose="02020603050405020304" pitchFamily="18" charset="0"/>
              </a:rPr>
              <a:t>(</a:t>
            </a:r>
            <a:r>
              <a:rPr dirty="0" lang="en-US">
                <a:solidFill>
                  <a:srgbClr val="FF0000"/>
                </a:solidFill>
                <a:latin typeface="Times New Roman" panose="02020603050405020304" pitchFamily="18" charset="0"/>
                <a:cs typeface="Times New Roman" panose="02020603050405020304" pitchFamily="18" charset="0"/>
              </a:rPr>
              <a:t>figure</a:t>
            </a:r>
            <a:r>
              <a:rPr dirty="0" lang="en-US">
                <a:latin typeface="Times New Roman" panose="02020603050405020304" pitchFamily="18" charset="0"/>
                <a:cs typeface="Times New Roman" panose="02020603050405020304" pitchFamily="18" charset="0"/>
              </a:rPr>
              <a:t>) hang on a wall (</a:t>
            </a:r>
            <a:r>
              <a:rPr dirty="0" lang="en-US">
                <a:solidFill>
                  <a:srgbClr val="00B0F0"/>
                </a:solidFill>
                <a:latin typeface="Times New Roman" panose="02020603050405020304" pitchFamily="18" charset="0"/>
                <a:cs typeface="Times New Roman" panose="02020603050405020304" pitchFamily="18" charset="0"/>
              </a:rPr>
              <a:t>ground</a:t>
            </a:r>
            <a:r>
              <a:rPr dirty="0" lang="en-US" smtClean="0">
                <a:latin typeface="Times New Roman" panose="02020603050405020304" pitchFamily="18" charset="0"/>
                <a:cs typeface="Times New Roman" panose="02020603050405020304" pitchFamily="18" charset="0"/>
              </a:rPr>
              <a:t>)</a:t>
            </a:r>
          </a:p>
          <a:p>
            <a:pPr>
              <a:buFont typeface="Wingdings" panose="05000000000000000000" pitchFamily="2" charset="2"/>
              <a:buChar char="ü"/>
            </a:pPr>
            <a:r>
              <a:rPr dirty="0" lang="en-US">
                <a:latin typeface="Times New Roman" panose="02020603050405020304" pitchFamily="18" charset="0"/>
                <a:cs typeface="Times New Roman" panose="02020603050405020304" pitchFamily="18" charset="0"/>
              </a:rPr>
              <a:t>W</a:t>
            </a:r>
            <a:r>
              <a:rPr dirty="0" lang="en-US" smtClean="0">
                <a:latin typeface="Times New Roman" panose="02020603050405020304" pitchFamily="18" charset="0"/>
                <a:cs typeface="Times New Roman" panose="02020603050405020304" pitchFamily="18" charset="0"/>
              </a:rPr>
              <a:t>ords </a:t>
            </a:r>
            <a:r>
              <a:rPr dirty="0" lang="en-US">
                <a:latin typeface="Times New Roman" panose="02020603050405020304" pitchFamily="18" charset="0"/>
                <a:cs typeface="Times New Roman" panose="02020603050405020304" pitchFamily="18" charset="0"/>
              </a:rPr>
              <a:t>(</a:t>
            </a:r>
            <a:r>
              <a:rPr dirty="0" lang="en-US">
                <a:solidFill>
                  <a:srgbClr val="FF0000"/>
                </a:solidFill>
                <a:latin typeface="Times New Roman" panose="02020603050405020304" pitchFamily="18" charset="0"/>
                <a:cs typeface="Times New Roman" panose="02020603050405020304" pitchFamily="18" charset="0"/>
              </a:rPr>
              <a:t>figure</a:t>
            </a:r>
            <a:r>
              <a:rPr dirty="0" lang="en-US">
                <a:latin typeface="Times New Roman" panose="02020603050405020304" pitchFamily="18" charset="0"/>
                <a:cs typeface="Times New Roman" panose="02020603050405020304" pitchFamily="18" charset="0"/>
              </a:rPr>
              <a:t>) are seen on a page (</a:t>
            </a:r>
            <a:r>
              <a:rPr dirty="0" lang="en-US">
                <a:solidFill>
                  <a:srgbClr val="00B0F0"/>
                </a:solidFill>
                <a:latin typeface="Times New Roman" panose="02020603050405020304" pitchFamily="18" charset="0"/>
                <a:cs typeface="Times New Roman" panose="02020603050405020304" pitchFamily="18" charset="0"/>
              </a:rPr>
              <a:t>ground</a:t>
            </a:r>
            <a:r>
              <a:rPr dirty="0" lang="en-US" smtClean="0">
                <a:latin typeface="Times New Roman" panose="02020603050405020304" pitchFamily="18" charset="0"/>
                <a:cs typeface="Times New Roman" panose="02020603050405020304" pitchFamily="18" charset="0"/>
              </a:rPr>
              <a:t>)</a:t>
            </a:r>
          </a:p>
          <a:p>
            <a:pPr>
              <a:buFont typeface="Wingdings" panose="05000000000000000000" pitchFamily="2" charset="2"/>
              <a:buChar char="ü"/>
            </a:pPr>
            <a:r>
              <a:rPr dirty="0" lang="en-US">
                <a:latin typeface="Times New Roman" panose="02020603050405020304" pitchFamily="18" charset="0"/>
                <a:cs typeface="Times New Roman" panose="02020603050405020304" pitchFamily="18" charset="0"/>
              </a:rPr>
              <a:t>M</a:t>
            </a:r>
            <a:r>
              <a:rPr dirty="0" lang="en-US" smtClean="0">
                <a:latin typeface="Times New Roman" panose="02020603050405020304" pitchFamily="18" charset="0"/>
                <a:cs typeface="Times New Roman" panose="02020603050405020304" pitchFamily="18" charset="0"/>
              </a:rPr>
              <a:t>elody </a:t>
            </a:r>
            <a:r>
              <a:rPr dirty="0" lang="en-US">
                <a:latin typeface="Times New Roman" panose="02020603050405020304" pitchFamily="18" charset="0"/>
                <a:cs typeface="Times New Roman" panose="02020603050405020304" pitchFamily="18" charset="0"/>
              </a:rPr>
              <a:t>(</a:t>
            </a:r>
            <a:r>
              <a:rPr dirty="0" lang="en-US">
                <a:solidFill>
                  <a:srgbClr val="FF0000"/>
                </a:solidFill>
                <a:latin typeface="Times New Roman" panose="02020603050405020304" pitchFamily="18" charset="0"/>
                <a:cs typeface="Times New Roman" panose="02020603050405020304" pitchFamily="18" charset="0"/>
              </a:rPr>
              <a:t>figure</a:t>
            </a:r>
            <a:r>
              <a:rPr dirty="0" lang="en-US">
                <a:latin typeface="Times New Roman" panose="02020603050405020304" pitchFamily="18" charset="0"/>
                <a:cs typeface="Times New Roman" panose="02020603050405020304" pitchFamily="18" charset="0"/>
              </a:rPr>
              <a:t>) stands out from the repetitive chords in the </a:t>
            </a:r>
            <a:r>
              <a:rPr dirty="0" lang="en-US" smtClean="0">
                <a:latin typeface="Times New Roman" panose="02020603050405020304" pitchFamily="18" charset="0"/>
                <a:cs typeface="Times New Roman" panose="02020603050405020304" pitchFamily="18" charset="0"/>
              </a:rPr>
              <a:t>musical </a:t>
            </a:r>
            <a:r>
              <a:rPr dirty="0" lang="en-US">
                <a:latin typeface="Times New Roman" panose="02020603050405020304" pitchFamily="18" charset="0"/>
                <a:cs typeface="Times New Roman" panose="02020603050405020304" pitchFamily="18" charset="0"/>
              </a:rPr>
              <a:t>background (</a:t>
            </a:r>
            <a:r>
              <a:rPr dirty="0" lang="en-US">
                <a:solidFill>
                  <a:srgbClr val="00B0F0"/>
                </a:solidFill>
                <a:latin typeface="Times New Roman" panose="02020603050405020304" pitchFamily="18" charset="0"/>
                <a:cs typeface="Times New Roman" panose="02020603050405020304" pitchFamily="18" charset="0"/>
              </a:rPr>
              <a:t>ground</a:t>
            </a:r>
            <a:r>
              <a:rPr dirty="0" lang="en-US" smtClean="0">
                <a:latin typeface="Times New Roman" panose="02020603050405020304" pitchFamily="18" charset="0"/>
                <a:cs typeface="Times New Roman" panose="02020603050405020304" pitchFamily="18" charset="0"/>
              </a:rPr>
              <a:t>)</a:t>
            </a:r>
          </a:p>
          <a:p>
            <a:pPr indent="0" marL="0">
              <a:buNone/>
            </a:pPr>
            <a:r>
              <a:rPr dirty="0" lang="en-US">
                <a:latin typeface="Times New Roman" panose="02020603050405020304" pitchFamily="18" charset="0"/>
                <a:cs typeface="Times New Roman" panose="02020603050405020304" pitchFamily="18" charset="0"/>
              </a:rPr>
              <a:t>T</a:t>
            </a:r>
            <a:r>
              <a:rPr dirty="0" lang="en-US" smtClean="0">
                <a:latin typeface="Times New Roman" panose="02020603050405020304" pitchFamily="18" charset="0"/>
                <a:cs typeface="Times New Roman" panose="02020603050405020304" pitchFamily="18" charset="0"/>
              </a:rPr>
              <a:t>here </a:t>
            </a:r>
            <a:r>
              <a:rPr dirty="0" lang="en-US">
                <a:latin typeface="Times New Roman" panose="02020603050405020304" pitchFamily="18" charset="0"/>
                <a:cs typeface="Times New Roman" panose="02020603050405020304" pitchFamily="18" charset="0"/>
              </a:rPr>
              <a:t>can be a shift in you perception of figure and ground such that the figure may become the ground and vice </a:t>
            </a:r>
            <a:r>
              <a:rPr dirty="0" lang="en-US" smtClean="0">
                <a:latin typeface="Times New Roman" panose="02020603050405020304" pitchFamily="18" charset="0"/>
                <a:cs typeface="Times New Roman" panose="02020603050405020304" pitchFamily="18" charset="0"/>
              </a:rPr>
              <a:t>versa</a:t>
            </a:r>
          </a:p>
          <a:p>
            <a:pPr algn="ctr" indent="0" marL="0">
              <a:buNone/>
            </a:pPr>
            <a:r>
              <a:rPr dirty="0" lang="en-US">
                <a:solidFill>
                  <a:srgbClr val="FF0000"/>
                </a:solidFill>
                <a:latin typeface="Times New Roman" panose="02020603050405020304" pitchFamily="18" charset="0"/>
                <a:cs typeface="Times New Roman" panose="02020603050405020304" pitchFamily="18" charset="0"/>
              </a:rPr>
              <a:t>Contours in Form </a:t>
            </a:r>
            <a:r>
              <a:rPr dirty="0" lang="en-US" smtClean="0">
                <a:solidFill>
                  <a:srgbClr val="FF0000"/>
                </a:solidFill>
                <a:latin typeface="Times New Roman" panose="02020603050405020304" pitchFamily="18" charset="0"/>
                <a:cs typeface="Times New Roman" panose="02020603050405020304" pitchFamily="18" charset="0"/>
              </a:rPr>
              <a:t>Perception</a:t>
            </a:r>
            <a:endParaRPr dirty="0" lang="en-US" smtClean="0">
              <a:solidFill>
                <a:srgbClr val="FF0000"/>
              </a:solidFill>
              <a:cs typeface="Times New Roman" panose="02020603050405020304" pitchFamily="18" charset="0"/>
            </a:endParaRPr>
          </a:p>
          <a:p>
            <a:pPr>
              <a:buFont typeface="Wingdings" panose="05000000000000000000" pitchFamily="2" charset="2"/>
              <a:buChar char="ü"/>
            </a:pPr>
            <a:r>
              <a:rPr dirty="0" lang="en-US" smtClean="0">
                <a:latin typeface="Times New Roman" panose="02020603050405020304" pitchFamily="18" charset="0"/>
                <a:cs typeface="Times New Roman" panose="02020603050405020304" pitchFamily="18" charset="0"/>
              </a:rPr>
              <a:t>Contours help to </a:t>
            </a:r>
            <a:r>
              <a:rPr dirty="0" lang="en-US">
                <a:latin typeface="Times New Roman" panose="02020603050405020304" pitchFamily="18" charset="0"/>
                <a:cs typeface="Times New Roman" panose="02020603050405020304" pitchFamily="18" charset="0"/>
              </a:rPr>
              <a:t>separate the figure from the general around in your visual perception</a:t>
            </a:r>
          </a:p>
        </p:txBody>
      </p:sp>
    </p:spTree>
  </p:cSld>
  <p:clrMapOvr>
    <a:masterClrMapping/>
  </p:clrMapOvr>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298" name=""/>
        <p:cNvGrpSpPr/>
        <p:nvPr/>
      </p:nvGrpSpPr>
      <p:grpSpPr>
        <a:xfrm>
          <a:off x="0" y="0"/>
          <a:ext cx="0" cy="0"/>
          <a:chOff x="0" y="0"/>
          <a:chExt cx="0" cy="0"/>
        </a:xfrm>
      </p:grpSpPr>
      <p:sp>
        <p:nvSpPr>
          <p:cNvPr id="1048640" name="Title 1"/>
          <p:cNvSpPr>
            <a:spLocks noGrp="1"/>
          </p:cNvSpPr>
          <p:nvPr>
            <p:ph type="title"/>
          </p:nvPr>
        </p:nvSpPr>
        <p:spPr>
          <a:xfrm>
            <a:off x="152400" y="76200"/>
            <a:ext cx="8839200" cy="838200"/>
          </a:xfrm>
        </p:spPr>
        <p:txBody>
          <a:bodyPr>
            <a:normAutofit/>
          </a:bodyPr>
          <a:p>
            <a:r>
              <a:rPr dirty="0" lang="en-US" smtClean="0">
                <a:solidFill>
                  <a:srgbClr val="FF0000"/>
                </a:solidFill>
                <a:latin typeface="Times New Roman" panose="02020603050405020304" pitchFamily="18" charset="0"/>
                <a:cs typeface="Times New Roman" panose="02020603050405020304" pitchFamily="18" charset="0"/>
              </a:rPr>
              <a:t>Organization of form perception </a:t>
            </a:r>
            <a:endParaRPr dirty="0" lang="am-ET">
              <a:solidFill>
                <a:srgbClr val="FF0000"/>
              </a:solidFill>
              <a:cs typeface="Times New Roman" panose="02020603050405020304" pitchFamily="18" charset="0"/>
            </a:endParaRPr>
          </a:p>
        </p:txBody>
      </p:sp>
      <p:sp>
        <p:nvSpPr>
          <p:cNvPr id="1048641" name="Content Placeholder 2"/>
          <p:cNvSpPr>
            <a:spLocks noGrp="1"/>
          </p:cNvSpPr>
          <p:nvPr>
            <p:ph idx="1"/>
          </p:nvPr>
        </p:nvSpPr>
        <p:spPr>
          <a:xfrm>
            <a:off x="152400" y="838200"/>
            <a:ext cx="8763000" cy="5867400"/>
          </a:xfrm>
        </p:spPr>
        <p:txBody>
          <a:bodyPr>
            <a:normAutofit fontScale="87500" lnSpcReduction="20000"/>
          </a:bodyPr>
          <a:p>
            <a:r>
              <a:rPr dirty="0" lang="en-US">
                <a:latin typeface="Times New Roman" panose="02020603050405020304" pitchFamily="18" charset="0"/>
                <a:cs typeface="Times New Roman" panose="02020603050405020304" pitchFamily="18" charset="0"/>
              </a:rPr>
              <a:t>When </a:t>
            </a:r>
            <a:r>
              <a:rPr dirty="0" lang="en-US" smtClean="0">
                <a:latin typeface="Times New Roman" panose="02020603050405020304" pitchFamily="18" charset="0"/>
                <a:cs typeface="Times New Roman" panose="02020603050405020304" pitchFamily="18" charset="0"/>
              </a:rPr>
              <a:t>objects </a:t>
            </a:r>
            <a:r>
              <a:rPr dirty="0" lang="en-US">
                <a:latin typeface="Times New Roman" panose="02020603050405020304" pitchFamily="18" charset="0"/>
                <a:cs typeface="Times New Roman" panose="02020603050405020304" pitchFamily="18" charset="0"/>
              </a:rPr>
              <a:t>are present in the visual field, we tend to perceive them as organized into patterns or groupings</a:t>
            </a:r>
            <a:r>
              <a:rPr dirty="0" lang="en-US" smtClean="0">
                <a:latin typeface="Times New Roman" panose="02020603050405020304" pitchFamily="18" charset="0"/>
                <a:cs typeface="Times New Roman" panose="02020603050405020304" pitchFamily="18" charset="0"/>
              </a:rPr>
              <a:t>.</a:t>
            </a:r>
            <a:endParaRPr dirty="0" lang="en-US">
              <a:latin typeface="Times New Roman" panose="02020603050405020304" pitchFamily="18" charset="0"/>
              <a:cs typeface="Times New Roman" panose="02020603050405020304" pitchFamily="18" charset="0"/>
            </a:endParaRPr>
          </a:p>
          <a:p>
            <a:r>
              <a:rPr dirty="0" lang="en-US">
                <a:latin typeface="Times New Roman" panose="02020603050405020304" pitchFamily="18" charset="0"/>
                <a:cs typeface="Times New Roman" panose="02020603050405020304" pitchFamily="18" charset="0"/>
              </a:rPr>
              <a:t>The Gestalt psychologists studied such organization </a:t>
            </a:r>
            <a:endParaRPr dirty="0" lang="en-US" smtClean="0">
              <a:latin typeface="Times New Roman" panose="02020603050405020304" pitchFamily="18" charset="0"/>
              <a:cs typeface="Times New Roman" panose="02020603050405020304" pitchFamily="18" charset="0"/>
            </a:endParaRPr>
          </a:p>
          <a:p>
            <a:r>
              <a:rPr dirty="0" lang="en-US">
                <a:latin typeface="Times New Roman" panose="02020603050405020304" pitchFamily="18" charset="0"/>
                <a:cs typeface="Times New Roman" panose="02020603050405020304" pitchFamily="18" charset="0"/>
              </a:rPr>
              <a:t>They emphasized that organized perceptual experience has properties, which cannot be predicated from a simple analysis of the </a:t>
            </a:r>
            <a:r>
              <a:rPr dirty="0" lang="en-US" smtClean="0">
                <a:latin typeface="Times New Roman" panose="02020603050405020304" pitchFamily="18" charset="0"/>
                <a:cs typeface="Times New Roman" panose="02020603050405020304" pitchFamily="18" charset="0"/>
              </a:rPr>
              <a:t>components. </a:t>
            </a:r>
          </a:p>
          <a:p>
            <a:pPr indent="0" marL="0">
              <a:buNone/>
            </a:pPr>
            <a:r>
              <a:rPr dirty="0" i="1" lang="en-US" smtClean="0">
                <a:solidFill>
                  <a:srgbClr val="00B0F0"/>
                </a:solidFill>
                <a:latin typeface="Times New Roman" panose="02020603050405020304" pitchFamily="18" charset="0"/>
                <a:cs typeface="Times New Roman" panose="02020603050405020304" pitchFamily="18" charset="0"/>
              </a:rPr>
              <a:t>“</a:t>
            </a:r>
            <a:r>
              <a:rPr dirty="0" i="1" lang="en-US">
                <a:solidFill>
                  <a:srgbClr val="00B0F0"/>
                </a:solidFill>
                <a:latin typeface="Times New Roman" panose="02020603050405020304" pitchFamily="18" charset="0"/>
                <a:cs typeface="Times New Roman" panose="02020603050405020304" pitchFamily="18" charset="0"/>
              </a:rPr>
              <a:t>T</a:t>
            </a:r>
            <a:r>
              <a:rPr dirty="0" i="1" lang="en-US" smtClean="0">
                <a:solidFill>
                  <a:srgbClr val="00B0F0"/>
                </a:solidFill>
                <a:latin typeface="Times New Roman" panose="02020603050405020304" pitchFamily="18" charset="0"/>
                <a:cs typeface="Times New Roman" panose="02020603050405020304" pitchFamily="18" charset="0"/>
              </a:rPr>
              <a:t>he </a:t>
            </a:r>
            <a:r>
              <a:rPr dirty="0" i="1" lang="en-US">
                <a:solidFill>
                  <a:srgbClr val="00B0F0"/>
                </a:solidFill>
                <a:latin typeface="Times New Roman" panose="02020603050405020304" pitchFamily="18" charset="0"/>
                <a:cs typeface="Times New Roman" panose="02020603050405020304" pitchFamily="18" charset="0"/>
              </a:rPr>
              <a:t>whole is more than the sum of its parts</a:t>
            </a:r>
            <a:r>
              <a:rPr dirty="0" i="1" lang="en-US" smtClean="0">
                <a:solidFill>
                  <a:srgbClr val="00B0F0"/>
                </a:solidFill>
                <a:latin typeface="Times New Roman" panose="02020603050405020304" pitchFamily="18" charset="0"/>
                <a:cs typeface="Times New Roman" panose="02020603050405020304" pitchFamily="18" charset="0"/>
              </a:rPr>
              <a:t>.”</a:t>
            </a:r>
          </a:p>
          <a:p>
            <a:pPr algn="ctr" indent="0" marL="0">
              <a:buNone/>
            </a:pPr>
            <a:r>
              <a:rPr dirty="0" lang="en-US" smtClean="0">
                <a:solidFill>
                  <a:srgbClr val="FF0000"/>
                </a:solidFill>
                <a:latin typeface="Times New Roman" panose="02020603050405020304" pitchFamily="18" charset="0"/>
                <a:cs typeface="Times New Roman" panose="02020603050405020304" pitchFamily="18" charset="0"/>
              </a:rPr>
              <a:t>Gestalt laws </a:t>
            </a:r>
            <a:r>
              <a:rPr dirty="0" lang="en-US">
                <a:solidFill>
                  <a:srgbClr val="FF0000"/>
                </a:solidFill>
                <a:latin typeface="Times New Roman" panose="02020603050405020304" pitchFamily="18" charset="0"/>
                <a:cs typeface="Times New Roman" panose="02020603050405020304" pitchFamily="18" charset="0"/>
              </a:rPr>
              <a:t>of perceptual </a:t>
            </a:r>
            <a:r>
              <a:rPr dirty="0" lang="en-US" smtClean="0">
                <a:solidFill>
                  <a:srgbClr val="FF0000"/>
                </a:solidFill>
                <a:latin typeface="Times New Roman" panose="02020603050405020304" pitchFamily="18" charset="0"/>
                <a:cs typeface="Times New Roman" panose="02020603050405020304" pitchFamily="18" charset="0"/>
              </a:rPr>
              <a:t>organization</a:t>
            </a:r>
          </a:p>
          <a:p>
            <a:pPr>
              <a:buFont typeface="Wingdings" panose="05000000000000000000" pitchFamily="2" charset="2"/>
              <a:buChar char="ü"/>
            </a:pPr>
            <a:r>
              <a:rPr dirty="0" lang="en-US" smtClean="0">
                <a:latin typeface="Times New Roman"/>
                <a:ea typeface="Times New Roman"/>
              </a:rPr>
              <a:t>Are </a:t>
            </a:r>
            <a:r>
              <a:rPr dirty="0" lang="en-US">
                <a:latin typeface="Times New Roman"/>
                <a:ea typeface="Times New Roman"/>
              </a:rPr>
              <a:t>principles that describe how we organize and construct pieces of information into meaningful </a:t>
            </a:r>
            <a:r>
              <a:rPr dirty="0" lang="en-US" smtClean="0">
                <a:latin typeface="Times New Roman"/>
                <a:ea typeface="Times New Roman"/>
              </a:rPr>
              <a:t>wholes.</a:t>
            </a:r>
          </a:p>
          <a:p>
            <a:pPr>
              <a:buFont typeface="Wingdings" panose="05000000000000000000" pitchFamily="2" charset="2"/>
              <a:buChar char="ü"/>
            </a:pPr>
            <a:r>
              <a:rPr dirty="0" lang="en-US" smtClean="0">
                <a:latin typeface="Times New Roman"/>
                <a:ea typeface="Calibri"/>
                <a:cs typeface="Times New Roman"/>
              </a:rPr>
              <a:t>They </a:t>
            </a:r>
            <a:r>
              <a:rPr dirty="0" lang="en-US">
                <a:latin typeface="Times New Roman"/>
                <a:ea typeface="Calibri"/>
                <a:cs typeface="Times New Roman"/>
              </a:rPr>
              <a:t>include: closure, proximity, similarity, and simplicity.</a:t>
            </a:r>
            <a:endParaRPr dirty="0" sz="3600" lang="am-ET">
              <a:latin typeface="Calibri"/>
              <a:ea typeface="Calibri"/>
              <a:cs typeface="Times New Roman"/>
            </a:endParaRPr>
          </a:p>
          <a:p>
            <a:pPr>
              <a:buFont typeface="Wingdings" panose="05000000000000000000" pitchFamily="2" charset="2"/>
              <a:buChar char="ü"/>
            </a:pPr>
            <a:endParaRPr dirty="0" lang="en-US" smtClean="0">
              <a:latin typeface="Times New Roman" panose="02020603050405020304" pitchFamily="18" charset="0"/>
              <a:cs typeface="Times New Roman" panose="02020603050405020304" pitchFamily="18" charset="0"/>
            </a:endParaRPr>
          </a:p>
          <a:p>
            <a:pPr indent="0" marL="0">
              <a:buNone/>
            </a:pPr>
            <a:endParaRPr dirty="0" lang="am-ET">
              <a:cs typeface="Times New Roman" panose="02020603050405020304" pitchFamily="18" charset="0"/>
            </a:endParaRPr>
          </a:p>
        </p:txBody>
      </p:sp>
    </p:spTree>
  </p:cSld>
  <p:clrMapOvr>
    <a:masterClrMapping/>
  </p:clrMapOvr>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299" name=""/>
        <p:cNvGrpSpPr/>
        <p:nvPr/>
      </p:nvGrpSpPr>
      <p:grpSpPr>
        <a:xfrm>
          <a:off x="0" y="0"/>
          <a:ext cx="0" cy="0"/>
          <a:chOff x="0" y="0"/>
          <a:chExt cx="0" cy="0"/>
        </a:xfrm>
      </p:grpSpPr>
      <p:sp>
        <p:nvSpPr>
          <p:cNvPr id="1048642" name="Content Placeholder 2"/>
          <p:cNvSpPr>
            <a:spLocks noGrp="1"/>
          </p:cNvSpPr>
          <p:nvPr>
            <p:ph idx="1"/>
          </p:nvPr>
        </p:nvSpPr>
        <p:spPr>
          <a:xfrm>
            <a:off x="76200" y="152400"/>
            <a:ext cx="8915400" cy="6553200"/>
          </a:xfrm>
        </p:spPr>
        <p:txBody>
          <a:bodyPr>
            <a:normAutofit fontScale="96875" lnSpcReduction="20000"/>
          </a:bodyPr>
          <a:p>
            <a:pPr algn="just" marL="228600" marR="0">
              <a:lnSpc>
                <a:spcPct val="115000"/>
              </a:lnSpc>
              <a:spcBef>
                <a:spcPts val="0"/>
              </a:spcBef>
              <a:spcAft>
                <a:spcPts val="0"/>
              </a:spcAft>
              <a:tabLst>
                <a:tab algn="l" pos="685800"/>
              </a:tabLst>
            </a:pPr>
            <a:r>
              <a:rPr dirty="0" lang="en-US">
                <a:solidFill>
                  <a:srgbClr val="7030A0"/>
                </a:solidFill>
                <a:latin typeface="Times New Roman" panose="02020603050405020304" pitchFamily="18" charset="0"/>
                <a:cs typeface="Times New Roman" panose="02020603050405020304" pitchFamily="18" charset="0"/>
              </a:rPr>
              <a:t>Proximity</a:t>
            </a:r>
            <a:r>
              <a:rPr dirty="0" lang="en-US">
                <a:latin typeface="Times New Roman" panose="02020603050405020304" pitchFamily="18" charset="0"/>
                <a:cs typeface="Times New Roman" panose="02020603050405020304" pitchFamily="18" charset="0"/>
              </a:rPr>
              <a:t>: </a:t>
            </a:r>
            <a:r>
              <a:rPr dirty="0" lang="en-US" smtClean="0">
                <a:latin typeface="Times New Roman" panose="02020603050405020304" pitchFamily="18" charset="0"/>
                <a:cs typeface="Times New Roman" panose="02020603050405020304" pitchFamily="18" charset="0"/>
              </a:rPr>
              <a:t>Items </a:t>
            </a:r>
            <a:r>
              <a:rPr dirty="0" lang="en-US">
                <a:latin typeface="Times New Roman" panose="02020603050405020304" pitchFamily="18" charset="0"/>
                <a:cs typeface="Times New Roman" panose="02020603050405020304" pitchFamily="18" charset="0"/>
              </a:rPr>
              <a:t>which are close together in space or time tend to be perceived as belonging together or forming an organized group</a:t>
            </a:r>
            <a:r>
              <a:rPr dirty="0" lang="en-US" smtClean="0">
                <a:latin typeface="Times New Roman" panose="02020603050405020304" pitchFamily="18" charset="0"/>
                <a:cs typeface="Times New Roman" panose="02020603050405020304" pitchFamily="18" charset="0"/>
              </a:rPr>
              <a:t>.</a:t>
            </a:r>
          </a:p>
          <a:p>
            <a:pPr algn="just" indent="0" marL="0" marR="0">
              <a:lnSpc>
                <a:spcPct val="115000"/>
              </a:lnSpc>
              <a:spcBef>
                <a:spcPts val="0"/>
              </a:spcBef>
              <a:spcAft>
                <a:spcPts val="0"/>
              </a:spcAft>
              <a:buNone/>
              <a:tabLst>
                <a:tab algn="l" pos="685800"/>
              </a:tabLst>
            </a:pPr>
            <a:r>
              <a:rPr dirty="0" lang="en-US" smtClean="0">
                <a:latin typeface="Times New Roman" panose="02020603050405020304" pitchFamily="18" charset="0"/>
                <a:cs typeface="Times New Roman" panose="02020603050405020304" pitchFamily="18" charset="0"/>
              </a:rPr>
              <a:t> </a:t>
            </a:r>
            <a:r>
              <a:rPr dirty="0" lang="en-US">
                <a:latin typeface="Times New Roman"/>
                <a:ea typeface="Calibri"/>
                <a:cs typeface="Times New Roman"/>
              </a:rPr>
              <a:t>▪ ▪		</a:t>
            </a:r>
            <a:r>
              <a:rPr dirty="0" lang="en-US" smtClean="0">
                <a:latin typeface="Times New Roman"/>
                <a:ea typeface="Calibri"/>
                <a:cs typeface="Times New Roman"/>
              </a:rPr>
              <a:t>          ▪ </a:t>
            </a:r>
            <a:r>
              <a:rPr dirty="0" lang="en-US">
                <a:latin typeface="Times New Roman"/>
                <a:ea typeface="Calibri"/>
                <a:cs typeface="Times New Roman"/>
              </a:rPr>
              <a:t>▪	</a:t>
            </a:r>
            <a:r>
              <a:rPr dirty="0" lang="en-US" smtClean="0">
                <a:latin typeface="Times New Roman"/>
                <a:ea typeface="Calibri"/>
                <a:cs typeface="Times New Roman"/>
              </a:rPr>
              <a:t>   </a:t>
            </a:r>
            <a:r>
              <a:rPr dirty="0" lang="en-US">
                <a:latin typeface="Times New Roman"/>
                <a:ea typeface="Calibri"/>
                <a:cs typeface="Times New Roman"/>
              </a:rPr>
              <a:t>	</a:t>
            </a:r>
            <a:r>
              <a:rPr dirty="0" lang="en-US" smtClean="0">
                <a:latin typeface="Times New Roman"/>
                <a:ea typeface="Calibri"/>
                <a:cs typeface="Times New Roman"/>
              </a:rPr>
              <a:t>     ▪ </a:t>
            </a:r>
            <a:r>
              <a:rPr dirty="0" lang="en-US">
                <a:latin typeface="Times New Roman"/>
                <a:ea typeface="Calibri"/>
                <a:cs typeface="Times New Roman"/>
              </a:rPr>
              <a:t>▪		</a:t>
            </a:r>
            <a:r>
              <a:rPr dirty="0" lang="en-US" smtClean="0">
                <a:latin typeface="Times New Roman"/>
                <a:ea typeface="Calibri"/>
                <a:cs typeface="Times New Roman"/>
              </a:rPr>
              <a:t>       ▪ </a:t>
            </a:r>
            <a:r>
              <a:rPr dirty="0" lang="en-US">
                <a:latin typeface="Times New Roman"/>
                <a:ea typeface="Calibri"/>
                <a:cs typeface="Times New Roman"/>
              </a:rPr>
              <a:t>▪	</a:t>
            </a:r>
            <a:r>
              <a:rPr dirty="0" lang="en-US" smtClean="0">
                <a:latin typeface="Times New Roman"/>
                <a:ea typeface="Calibri"/>
                <a:cs typeface="Times New Roman"/>
              </a:rPr>
              <a:t>          ▪ ▪</a:t>
            </a:r>
            <a:endParaRPr dirty="0" lang="en-US" smtClean="0">
              <a:latin typeface="Times New Roman" panose="02020603050405020304" pitchFamily="18" charset="0"/>
              <a:cs typeface="Times New Roman" panose="02020603050405020304" pitchFamily="18" charset="0"/>
            </a:endParaRPr>
          </a:p>
          <a:p>
            <a:r>
              <a:rPr dirty="0" lang="en-US" smtClean="0">
                <a:solidFill>
                  <a:srgbClr val="7030A0"/>
                </a:solidFill>
                <a:latin typeface="Times New Roman" panose="02020603050405020304" pitchFamily="18" charset="0"/>
                <a:cs typeface="Times New Roman" panose="02020603050405020304" pitchFamily="18" charset="0"/>
              </a:rPr>
              <a:t>Similarity: </a:t>
            </a:r>
            <a:r>
              <a:rPr dirty="0" lang="en-US">
                <a:latin typeface="Times New Roman"/>
                <a:ea typeface="Times New Roman"/>
              </a:rPr>
              <a:t>Elements that are similar in appearance are grouped </a:t>
            </a:r>
            <a:r>
              <a:rPr dirty="0" lang="en-US" smtClean="0">
                <a:latin typeface="Times New Roman"/>
                <a:ea typeface="Times New Roman"/>
              </a:rPr>
              <a:t>together</a:t>
            </a:r>
          </a:p>
          <a:p>
            <a:r>
              <a:rPr dirty="0" lang="en-US" smtClean="0">
                <a:solidFill>
                  <a:srgbClr val="7030A0"/>
                </a:solidFill>
                <a:latin typeface="Times New Roman"/>
                <a:ea typeface="Times New Roman"/>
              </a:rPr>
              <a:t>Closure: </a:t>
            </a:r>
            <a:r>
              <a:rPr dirty="0" lang="en-US" smtClean="0">
                <a:latin typeface="Times New Roman"/>
                <a:ea typeface="Times New Roman"/>
              </a:rPr>
              <a:t>We </a:t>
            </a:r>
            <a:r>
              <a:rPr dirty="0" lang="en-US">
                <a:latin typeface="Times New Roman"/>
                <a:ea typeface="Times New Roman"/>
              </a:rPr>
              <a:t>perceive things by grouping them as complete figure rather than open and </a:t>
            </a:r>
            <a:r>
              <a:rPr dirty="0" lang="en-US" smtClean="0">
                <a:latin typeface="Times New Roman"/>
                <a:ea typeface="Times New Roman"/>
              </a:rPr>
              <a:t>breaks</a:t>
            </a:r>
          </a:p>
          <a:p>
            <a:r>
              <a:rPr dirty="0" lang="en-US" smtClean="0">
                <a:solidFill>
                  <a:srgbClr val="7030A0"/>
                </a:solidFill>
                <a:latin typeface="Times New Roman"/>
                <a:ea typeface="Times New Roman"/>
              </a:rPr>
              <a:t>Simplicity: </a:t>
            </a:r>
            <a:r>
              <a:rPr dirty="0" lang="en-US" smtClean="0">
                <a:latin typeface="Times New Roman"/>
                <a:ea typeface="Times New Roman"/>
              </a:rPr>
              <a:t>When </a:t>
            </a:r>
            <a:r>
              <a:rPr dirty="0" lang="en-US">
                <a:latin typeface="Times New Roman"/>
                <a:ea typeface="Times New Roman"/>
              </a:rPr>
              <a:t>we observe a pattern, we perceive it in the most common straightforward </a:t>
            </a:r>
            <a:r>
              <a:rPr dirty="0" lang="en-US" smtClean="0">
                <a:latin typeface="Times New Roman"/>
                <a:ea typeface="Times New Roman"/>
              </a:rPr>
              <a:t>manner</a:t>
            </a:r>
          </a:p>
          <a:p>
            <a:pPr indent="0" marL="0">
              <a:buNone/>
            </a:pPr>
            <a:endParaRPr dirty="0" lang="en-US" smtClean="0">
              <a:solidFill>
                <a:srgbClr val="7030A0"/>
              </a:solidFill>
              <a:latin typeface="Times New Roman"/>
              <a:ea typeface="Times New Roman"/>
            </a:endParaRPr>
          </a:p>
          <a:p>
            <a:endParaRPr dirty="0" lang="am-ET">
              <a:solidFill>
                <a:srgbClr val="7030A0"/>
              </a:solidFill>
              <a:cs typeface="Times New Roman" panose="02020603050405020304" pitchFamily="18" charset="0"/>
            </a:endParaRPr>
          </a:p>
        </p:txBody>
      </p:sp>
    </p:spTree>
  </p:cSld>
  <p:clrMapOvr>
    <a:masterClrMapping/>
  </p:clrMapOvr>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300" name=""/>
        <p:cNvGrpSpPr/>
        <p:nvPr/>
      </p:nvGrpSpPr>
      <p:grpSpPr>
        <a:xfrm>
          <a:off x="0" y="0"/>
          <a:ext cx="0" cy="0"/>
          <a:chOff x="0" y="0"/>
          <a:chExt cx="0" cy="0"/>
        </a:xfrm>
      </p:grpSpPr>
      <p:sp>
        <p:nvSpPr>
          <p:cNvPr id="1048643" name="Title 1"/>
          <p:cNvSpPr>
            <a:spLocks noGrp="1"/>
          </p:cNvSpPr>
          <p:nvPr>
            <p:ph type="title"/>
          </p:nvPr>
        </p:nvSpPr>
        <p:spPr>
          <a:xfrm>
            <a:off x="152400" y="76200"/>
            <a:ext cx="8839200" cy="762000"/>
          </a:xfrm>
        </p:spPr>
        <p:txBody>
          <a:bodyPr>
            <a:normAutofit/>
          </a:bodyPr>
          <a:p>
            <a:r>
              <a:rPr dirty="0" lang="en-US" smtClean="0">
                <a:solidFill>
                  <a:srgbClr val="00B0F0"/>
                </a:solidFill>
                <a:latin typeface="Times New Roman" panose="02020603050405020304" pitchFamily="18" charset="0"/>
                <a:cs typeface="Times New Roman" panose="02020603050405020304" pitchFamily="18" charset="0"/>
              </a:rPr>
              <a:t>C. Depth perception </a:t>
            </a:r>
            <a:endParaRPr dirty="0" lang="am-ET">
              <a:solidFill>
                <a:srgbClr val="00B0F0"/>
              </a:solidFill>
              <a:cs typeface="Times New Roman" panose="02020603050405020304" pitchFamily="18" charset="0"/>
            </a:endParaRPr>
          </a:p>
        </p:txBody>
      </p:sp>
      <p:sp>
        <p:nvSpPr>
          <p:cNvPr id="1048644" name="Content Placeholder 2"/>
          <p:cNvSpPr>
            <a:spLocks noGrp="1"/>
          </p:cNvSpPr>
          <p:nvPr>
            <p:ph idx="1"/>
          </p:nvPr>
        </p:nvSpPr>
        <p:spPr>
          <a:xfrm>
            <a:off x="152400" y="990600"/>
            <a:ext cx="8839200" cy="5715000"/>
          </a:xfrm>
        </p:spPr>
        <p:txBody>
          <a:bodyPr>
            <a:normAutofit fontScale="90625" lnSpcReduction="20000"/>
          </a:bodyPr>
          <a:p>
            <a:pPr>
              <a:buFont typeface="Wingdings" panose="05000000000000000000" pitchFamily="2" charset="2"/>
              <a:buChar char="Ø"/>
            </a:pPr>
            <a:r>
              <a:rPr dirty="0" lang="en-US">
                <a:latin typeface="Times New Roman" panose="02020603050405020304" pitchFamily="18" charset="0"/>
                <a:cs typeface="Times New Roman" panose="02020603050405020304" pitchFamily="18" charset="0"/>
              </a:rPr>
              <a:t> </a:t>
            </a:r>
            <a:r>
              <a:rPr dirty="0" lang="en-US" smtClean="0">
                <a:latin typeface="Times New Roman" panose="02020603050405020304" pitchFamily="18" charset="0"/>
                <a:cs typeface="Times New Roman" panose="02020603050405020304" pitchFamily="18" charset="0"/>
              </a:rPr>
              <a:t>Is the </a:t>
            </a:r>
            <a:r>
              <a:rPr dirty="0" lang="en-US">
                <a:latin typeface="Times New Roman" panose="02020603050405020304" pitchFamily="18" charset="0"/>
                <a:cs typeface="Times New Roman" panose="02020603050405020304" pitchFamily="18" charset="0"/>
              </a:rPr>
              <a:t>ability to judge the distance of objects</a:t>
            </a:r>
            <a:r>
              <a:rPr dirty="0" lang="en-US" smtClean="0">
                <a:latin typeface="Times New Roman" panose="02020603050405020304" pitchFamily="18" charset="0"/>
                <a:cs typeface="Times New Roman" panose="02020603050405020304" pitchFamily="18" charset="0"/>
              </a:rPr>
              <a:t>.</a:t>
            </a:r>
          </a:p>
          <a:p>
            <a:pPr>
              <a:buFont typeface="Wingdings" panose="05000000000000000000" pitchFamily="2" charset="2"/>
              <a:buChar char="Ø"/>
            </a:pPr>
            <a:r>
              <a:rPr dirty="0" lang="en-US" smtClean="0">
                <a:latin typeface="Times New Roman"/>
                <a:ea typeface="Times New Roman"/>
              </a:rPr>
              <a:t>Distance is determined by </a:t>
            </a:r>
            <a:r>
              <a:rPr dirty="0" lang="en-US">
                <a:latin typeface="Times New Roman"/>
                <a:ea typeface="Times New Roman"/>
              </a:rPr>
              <a:t>using two different cues: </a:t>
            </a:r>
            <a:r>
              <a:rPr dirty="0" lang="en-US">
                <a:solidFill>
                  <a:srgbClr val="00B0F0"/>
                </a:solidFill>
                <a:latin typeface="Times New Roman"/>
                <a:ea typeface="Times New Roman"/>
              </a:rPr>
              <a:t>binocular </a:t>
            </a:r>
            <a:r>
              <a:rPr dirty="0" lang="en-US" smtClean="0">
                <a:latin typeface="Times New Roman"/>
                <a:ea typeface="Times New Roman"/>
              </a:rPr>
              <a:t>and </a:t>
            </a:r>
            <a:r>
              <a:rPr dirty="0" lang="en-US" smtClean="0">
                <a:solidFill>
                  <a:srgbClr val="00B0F0"/>
                </a:solidFill>
                <a:latin typeface="Times New Roman"/>
                <a:ea typeface="Times New Roman"/>
              </a:rPr>
              <a:t>monocular</a:t>
            </a:r>
            <a:r>
              <a:rPr dirty="0" lang="en-US" smtClean="0">
                <a:latin typeface="Times New Roman"/>
                <a:ea typeface="Times New Roman"/>
              </a:rPr>
              <a:t>.</a:t>
            </a:r>
            <a:r>
              <a:rPr dirty="0" lang="en-US">
                <a:latin typeface="Times New Roman"/>
                <a:ea typeface="Times New Roman"/>
              </a:rPr>
              <a:t>  </a:t>
            </a:r>
            <a:endParaRPr dirty="0" lang="en-US" smtClean="0">
              <a:latin typeface="Times New Roman"/>
              <a:ea typeface="Times New Roman"/>
            </a:endParaRPr>
          </a:p>
          <a:p>
            <a:pPr>
              <a:buFont typeface="Wingdings" panose="05000000000000000000" pitchFamily="2" charset="2"/>
              <a:buChar char="Ø"/>
            </a:pPr>
            <a:r>
              <a:rPr dirty="0" lang="en-US" smtClean="0">
                <a:latin typeface="Times New Roman"/>
                <a:ea typeface="Times New Roman"/>
              </a:rPr>
              <a:t>There </a:t>
            </a:r>
            <a:r>
              <a:rPr dirty="0" lang="en-US">
                <a:latin typeface="Times New Roman"/>
                <a:ea typeface="Times New Roman"/>
              </a:rPr>
              <a:t>are two kinds of binocular cues: </a:t>
            </a:r>
            <a:r>
              <a:rPr dirty="0" lang="en-US">
                <a:solidFill>
                  <a:srgbClr val="C00000"/>
                </a:solidFill>
                <a:latin typeface="Times New Roman"/>
                <a:ea typeface="Times New Roman"/>
              </a:rPr>
              <a:t>retinal disparity</a:t>
            </a:r>
            <a:r>
              <a:rPr dirty="0" lang="en-US">
                <a:latin typeface="Times New Roman"/>
                <a:ea typeface="Times New Roman"/>
              </a:rPr>
              <a:t> and </a:t>
            </a:r>
            <a:r>
              <a:rPr dirty="0" lang="en-US" smtClean="0">
                <a:solidFill>
                  <a:srgbClr val="C00000"/>
                </a:solidFill>
                <a:latin typeface="Times New Roman"/>
                <a:ea typeface="Times New Roman"/>
              </a:rPr>
              <a:t>convergence</a:t>
            </a:r>
            <a:r>
              <a:rPr dirty="0" lang="en-US" smtClean="0">
                <a:latin typeface="Times New Roman"/>
                <a:ea typeface="Times New Roman"/>
              </a:rPr>
              <a:t>. These </a:t>
            </a:r>
            <a:r>
              <a:rPr dirty="0" lang="en-US">
                <a:latin typeface="Times New Roman"/>
                <a:ea typeface="Times New Roman"/>
              </a:rPr>
              <a:t>two kinds of binocular cues require the interaction of both eyes</a:t>
            </a:r>
            <a:r>
              <a:rPr dirty="0" lang="en-US" smtClean="0">
                <a:latin typeface="Times New Roman"/>
                <a:ea typeface="Times New Roman"/>
              </a:rPr>
              <a:t>.</a:t>
            </a:r>
          </a:p>
          <a:p>
            <a:pPr>
              <a:buFont typeface="Wingdings" panose="05000000000000000000" pitchFamily="2" charset="2"/>
              <a:buChar char="Ø"/>
            </a:pPr>
            <a:r>
              <a:rPr dirty="0" lang="en-US">
                <a:latin typeface="Times New Roman"/>
                <a:ea typeface="Times New Roman"/>
              </a:rPr>
              <a:t> Retinal disparity is, the degree of difference between the image of an object that are focused on the two retinas. The closer the object, the greater is the retinal disparity</a:t>
            </a:r>
            <a:r>
              <a:rPr dirty="0" lang="en-US" smtClean="0">
                <a:latin typeface="Times New Roman"/>
                <a:ea typeface="Times New Roman"/>
              </a:rPr>
              <a:t>.</a:t>
            </a:r>
          </a:p>
          <a:p>
            <a:pPr>
              <a:buFont typeface="Wingdings" panose="05000000000000000000" pitchFamily="2" charset="2"/>
              <a:buChar char="Ø"/>
            </a:pPr>
            <a:r>
              <a:rPr dirty="0" lang="en-US" smtClean="0">
                <a:latin typeface="Times New Roman"/>
                <a:ea typeface="Times New Roman"/>
              </a:rPr>
              <a:t>Convergence is the </a:t>
            </a:r>
            <a:r>
              <a:rPr dirty="0" lang="en-US">
                <a:latin typeface="Times New Roman"/>
                <a:ea typeface="Times New Roman"/>
              </a:rPr>
              <a:t>degree to which the eyes turn inward to focus on an object. the closer the objects are the greater the convergence of the eyes. </a:t>
            </a:r>
            <a:endParaRPr dirty="0" lang="en-US" smtClean="0">
              <a:latin typeface="Times New Roman"/>
              <a:ea typeface="Times New Roman"/>
            </a:endParaRPr>
          </a:p>
          <a:p>
            <a:pPr>
              <a:buFont typeface="Wingdings" panose="05000000000000000000" pitchFamily="2" charset="2"/>
              <a:buChar char="Ø"/>
            </a:pPr>
            <a:endParaRPr dirty="0" lang="en-US" smtClean="0">
              <a:latin typeface="Times New Roman"/>
              <a:ea typeface="Times New Roman"/>
            </a:endParaRPr>
          </a:p>
        </p:txBody>
      </p:sp>
    </p:spTree>
  </p:cSld>
  <p:clrMapOvr>
    <a:masterClrMapping/>
  </p:clrMapOvr>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301" name=""/>
        <p:cNvGrpSpPr/>
        <p:nvPr/>
      </p:nvGrpSpPr>
      <p:grpSpPr>
        <a:xfrm>
          <a:off x="0" y="0"/>
          <a:ext cx="0" cy="0"/>
          <a:chOff x="0" y="0"/>
          <a:chExt cx="0" cy="0"/>
        </a:xfrm>
      </p:grpSpPr>
      <p:sp>
        <p:nvSpPr>
          <p:cNvPr id="1048645" name="Title 1"/>
          <p:cNvSpPr>
            <a:spLocks noGrp="1"/>
          </p:cNvSpPr>
          <p:nvPr>
            <p:ph type="title"/>
          </p:nvPr>
        </p:nvSpPr>
        <p:spPr>
          <a:xfrm>
            <a:off x="457200" y="274638"/>
            <a:ext cx="8229600" cy="563562"/>
          </a:xfrm>
        </p:spPr>
        <p:txBody>
          <a:bodyPr>
            <a:normAutofit fontScale="90000"/>
          </a:bodyPr>
          <a:p>
            <a:r>
              <a:rPr dirty="0" lang="en-US" smtClean="0">
                <a:solidFill>
                  <a:srgbClr val="FF0000"/>
                </a:solidFill>
                <a:latin typeface="Times New Roman" panose="02020603050405020304" pitchFamily="18" charset="0"/>
                <a:cs typeface="Times New Roman" panose="02020603050405020304" pitchFamily="18" charset="0"/>
              </a:rPr>
              <a:t>Monocular cues </a:t>
            </a:r>
            <a:endParaRPr dirty="0" lang="am-ET">
              <a:solidFill>
                <a:srgbClr val="FF0000"/>
              </a:solidFill>
              <a:cs typeface="Times New Roman" panose="02020603050405020304" pitchFamily="18" charset="0"/>
            </a:endParaRPr>
          </a:p>
        </p:txBody>
      </p:sp>
      <p:sp>
        <p:nvSpPr>
          <p:cNvPr id="1048646" name="Content Placeholder 2"/>
          <p:cNvSpPr>
            <a:spLocks noGrp="1"/>
          </p:cNvSpPr>
          <p:nvPr>
            <p:ph idx="1"/>
          </p:nvPr>
        </p:nvSpPr>
        <p:spPr>
          <a:xfrm>
            <a:off x="76200" y="762000"/>
            <a:ext cx="8991600" cy="5867400"/>
          </a:xfrm>
        </p:spPr>
        <p:txBody>
          <a:bodyPr>
            <a:normAutofit fontScale="84375" lnSpcReduction="20000"/>
          </a:bodyPr>
          <a:p>
            <a:pPr>
              <a:buFont typeface="Wingdings" panose="05000000000000000000" pitchFamily="2" charset="2"/>
              <a:buChar char="ü"/>
            </a:pPr>
            <a:r>
              <a:rPr dirty="0" lang="en-US">
                <a:solidFill>
                  <a:srgbClr val="00B0F0"/>
                </a:solidFill>
                <a:latin typeface="Times New Roman" panose="02020603050405020304" pitchFamily="18" charset="0"/>
                <a:cs typeface="Times New Roman" panose="02020603050405020304" pitchFamily="18" charset="0"/>
              </a:rPr>
              <a:t>Accommodation</a:t>
            </a:r>
            <a:r>
              <a:rPr dirty="0" lang="en-US">
                <a:latin typeface="Times New Roman" panose="02020603050405020304" pitchFamily="18" charset="0"/>
                <a:cs typeface="Times New Roman" panose="02020603050405020304" pitchFamily="18" charset="0"/>
              </a:rPr>
              <a:t>: is the change in the shape of the lens that lets you focus the image of an object on the retina</a:t>
            </a:r>
            <a:r>
              <a:rPr dirty="0" lang="en-US" smtClean="0">
                <a:latin typeface="Times New Roman" panose="02020603050405020304" pitchFamily="18" charset="0"/>
                <a:cs typeface="Times New Roman" panose="02020603050405020304" pitchFamily="18" charset="0"/>
              </a:rPr>
              <a:t>.</a:t>
            </a:r>
          </a:p>
          <a:p>
            <a:pPr indent="0" marL="0">
              <a:buNone/>
            </a:pPr>
            <a:r>
              <a:rPr dirty="0" i="1" lang="en-US" smtClean="0">
                <a:latin typeface="Times New Roman" panose="02020603050405020304" pitchFamily="18" charset="0"/>
                <a:cs typeface="Times New Roman" panose="02020603050405020304" pitchFamily="18" charset="0"/>
              </a:rPr>
              <a:t>The </a:t>
            </a:r>
            <a:r>
              <a:rPr dirty="0" i="1" lang="en-US">
                <a:latin typeface="Times New Roman" panose="02020603050405020304" pitchFamily="18" charset="0"/>
                <a:cs typeface="Times New Roman" panose="02020603050405020304" pitchFamily="18" charset="0"/>
              </a:rPr>
              <a:t>greater the accommodation of the lens, the closer the object</a:t>
            </a:r>
            <a:r>
              <a:rPr dirty="0" i="1" lang="en-US" smtClean="0">
                <a:latin typeface="Times New Roman" panose="02020603050405020304" pitchFamily="18" charset="0"/>
                <a:cs typeface="Times New Roman" panose="02020603050405020304" pitchFamily="18" charset="0"/>
              </a:rPr>
              <a:t>.</a:t>
            </a:r>
          </a:p>
          <a:p>
            <a:pPr>
              <a:buFont typeface="Wingdings" panose="05000000000000000000" pitchFamily="2" charset="2"/>
              <a:buChar char="ü"/>
            </a:pPr>
            <a:r>
              <a:rPr dirty="0" lang="en-US">
                <a:cs typeface="Times New Roman" panose="02020603050405020304" pitchFamily="18" charset="0"/>
              </a:rPr>
              <a:t> </a:t>
            </a:r>
            <a:r>
              <a:rPr dirty="0" lang="en-US" smtClean="0">
                <a:solidFill>
                  <a:srgbClr val="00B0F0"/>
                </a:solidFill>
                <a:latin typeface="Times New Roman" panose="02020603050405020304" pitchFamily="18" charset="0"/>
                <a:cs typeface="Times New Roman" panose="02020603050405020304" pitchFamily="18" charset="0"/>
              </a:rPr>
              <a:t>Motion </a:t>
            </a:r>
            <a:r>
              <a:rPr dirty="0" lang="en-US">
                <a:solidFill>
                  <a:srgbClr val="00B0F0"/>
                </a:solidFill>
                <a:latin typeface="Times New Roman" panose="02020603050405020304" pitchFamily="18" charset="0"/>
                <a:cs typeface="Times New Roman" panose="02020603050405020304" pitchFamily="18" charset="0"/>
              </a:rPr>
              <a:t>parallax</a:t>
            </a:r>
            <a:r>
              <a:rPr dirty="0" lang="en-US">
                <a:latin typeface="Times New Roman" panose="02020603050405020304" pitchFamily="18" charset="0"/>
                <a:cs typeface="Times New Roman" panose="02020603050405020304" pitchFamily="18" charset="0"/>
              </a:rPr>
              <a:t>: </a:t>
            </a:r>
            <a:r>
              <a:rPr dirty="0" lang="en-US" smtClean="0">
                <a:latin typeface="Times New Roman" panose="02020603050405020304" pitchFamily="18" charset="0"/>
                <a:cs typeface="Times New Roman" panose="02020603050405020304" pitchFamily="18" charset="0"/>
              </a:rPr>
              <a:t>The </a:t>
            </a:r>
            <a:r>
              <a:rPr dirty="0" lang="en-US">
                <a:latin typeface="Times New Roman" panose="02020603050405020304" pitchFamily="18" charset="0"/>
                <a:cs typeface="Times New Roman" panose="02020603050405020304" pitchFamily="18" charset="0"/>
              </a:rPr>
              <a:t>tendency to perceive ourselves as passing objects faster when they are closer to us than when they are farther away</a:t>
            </a:r>
            <a:r>
              <a:rPr dirty="0" lang="en-US" smtClean="0">
                <a:latin typeface="Times New Roman" panose="02020603050405020304" pitchFamily="18" charset="0"/>
                <a:cs typeface="Times New Roman" panose="02020603050405020304" pitchFamily="18" charset="0"/>
              </a:rPr>
              <a:t>.</a:t>
            </a:r>
          </a:p>
          <a:p>
            <a:pPr>
              <a:buFont typeface="Wingdings" panose="05000000000000000000" pitchFamily="2" charset="2"/>
              <a:buChar char="ü"/>
            </a:pPr>
            <a:r>
              <a:rPr dirty="0" lang="en-US" smtClean="0">
                <a:solidFill>
                  <a:srgbClr val="00B0F0"/>
                </a:solidFill>
                <a:latin typeface="Times New Roman" panose="02020603050405020304" pitchFamily="18" charset="0"/>
                <a:cs typeface="Times New Roman" panose="02020603050405020304" pitchFamily="18" charset="0"/>
              </a:rPr>
              <a:t>Pictorial cues:</a:t>
            </a:r>
          </a:p>
          <a:p>
            <a:pPr indent="-457200" marL="800100">
              <a:buFont typeface="Wingdings" panose="05000000000000000000" pitchFamily="2" charset="2"/>
              <a:buChar char="Ø"/>
            </a:pPr>
            <a:r>
              <a:rPr dirty="0" lang="en-US" smtClean="0">
                <a:latin typeface="Times New Roman" panose="02020603050405020304" pitchFamily="18" charset="0"/>
                <a:cs typeface="Times New Roman" panose="02020603050405020304" pitchFamily="18" charset="0"/>
              </a:rPr>
              <a:t>An </a:t>
            </a:r>
            <a:r>
              <a:rPr dirty="0" lang="en-US">
                <a:latin typeface="Times New Roman" panose="02020603050405020304" pitchFamily="18" charset="0"/>
                <a:cs typeface="Times New Roman" panose="02020603050405020304" pitchFamily="18" charset="0"/>
              </a:rPr>
              <a:t>object that overlaps another object will appear closer, a cue called </a:t>
            </a:r>
            <a:r>
              <a:rPr dirty="0" i="1" lang="en-US">
                <a:solidFill>
                  <a:srgbClr val="FF0000"/>
                </a:solidFill>
                <a:latin typeface="Times New Roman" panose="02020603050405020304" pitchFamily="18" charset="0"/>
                <a:cs typeface="Times New Roman" panose="02020603050405020304" pitchFamily="18" charset="0"/>
              </a:rPr>
              <a:t>interposition</a:t>
            </a:r>
            <a:r>
              <a:rPr dirty="0" lang="en-US">
                <a:latin typeface="Times New Roman" panose="02020603050405020304" pitchFamily="18" charset="0"/>
                <a:cs typeface="Times New Roman" panose="02020603050405020304" pitchFamily="18" charset="0"/>
              </a:rPr>
              <a:t>. </a:t>
            </a:r>
            <a:endParaRPr dirty="0" lang="en-US" smtClean="0">
              <a:latin typeface="Times New Roman" panose="02020603050405020304" pitchFamily="18" charset="0"/>
              <a:cs typeface="Times New Roman" panose="02020603050405020304" pitchFamily="18" charset="0"/>
            </a:endParaRPr>
          </a:p>
          <a:p>
            <a:pPr indent="-457200" marL="800100">
              <a:buFont typeface="Wingdings" panose="05000000000000000000" pitchFamily="2" charset="2"/>
              <a:buChar char="Ø"/>
            </a:pPr>
            <a:r>
              <a:rPr dirty="0" lang="en-US">
                <a:latin typeface="Times New Roman" panose="02020603050405020304" pitchFamily="18" charset="0"/>
                <a:cs typeface="Times New Roman" panose="02020603050405020304" pitchFamily="18" charset="0"/>
              </a:rPr>
              <a:t> </a:t>
            </a:r>
            <a:r>
              <a:rPr dirty="0" lang="en-US" smtClean="0">
                <a:latin typeface="Times New Roman" panose="02020603050405020304" pitchFamily="18" charset="0"/>
                <a:cs typeface="Times New Roman" panose="02020603050405020304" pitchFamily="18" charset="0"/>
              </a:rPr>
              <a:t>L</a:t>
            </a:r>
            <a:r>
              <a:rPr dirty="0" lang="en-US" smtClean="0">
                <a:latin typeface="Times New Roman" panose="02020603050405020304" pitchFamily="18" charset="0"/>
                <a:ea typeface="Times New Roman"/>
                <a:cs typeface="Times New Roman" panose="02020603050405020304" pitchFamily="18" charset="0"/>
              </a:rPr>
              <a:t>arger </a:t>
            </a:r>
            <a:r>
              <a:rPr dirty="0" lang="en-US">
                <a:latin typeface="Times New Roman" panose="02020603050405020304" pitchFamily="18" charset="0"/>
                <a:ea typeface="Times New Roman"/>
                <a:cs typeface="Times New Roman" panose="02020603050405020304" pitchFamily="18" charset="0"/>
              </a:rPr>
              <a:t>images are perceived </a:t>
            </a:r>
            <a:r>
              <a:rPr dirty="0" lang="en-US">
                <a:latin typeface="Times New Roman"/>
                <a:ea typeface="Times New Roman"/>
              </a:rPr>
              <a:t>as closer to </a:t>
            </a:r>
            <a:r>
              <a:rPr dirty="0" lang="en-US" smtClean="0">
                <a:latin typeface="Times New Roman"/>
                <a:ea typeface="Times New Roman"/>
              </a:rPr>
              <a:t>us</a:t>
            </a:r>
          </a:p>
          <a:p>
            <a:pPr indent="-457200" marL="800100">
              <a:buFont typeface="Wingdings" panose="05000000000000000000" pitchFamily="2" charset="2"/>
              <a:buChar char="Ø"/>
            </a:pPr>
            <a:r>
              <a:rPr dirty="0" lang="en-US">
                <a:latin typeface="Times New Roman" panose="02020603050405020304" pitchFamily="18" charset="0"/>
                <a:cs typeface="Times New Roman" panose="02020603050405020304" pitchFamily="18" charset="0"/>
              </a:rPr>
              <a:t>Objects that are higher in your visual field seem to be farther </a:t>
            </a:r>
            <a:r>
              <a:rPr dirty="0" lang="en-US" smtClean="0">
                <a:latin typeface="Times New Roman" panose="02020603050405020304" pitchFamily="18" charset="0"/>
                <a:cs typeface="Times New Roman" panose="02020603050405020304" pitchFamily="18" charset="0"/>
              </a:rPr>
              <a:t>away(objects elevation)</a:t>
            </a:r>
          </a:p>
          <a:p>
            <a:pPr indent="-457200" marL="800100">
              <a:buFont typeface="Wingdings" panose="05000000000000000000" pitchFamily="2" charset="2"/>
              <a:buChar char="Ø"/>
            </a:pPr>
            <a:r>
              <a:rPr dirty="0" lang="en-US" smtClean="0">
                <a:latin typeface="Times New Roman" panose="02020603050405020304" pitchFamily="18" charset="0"/>
                <a:cs typeface="Times New Roman" panose="02020603050405020304" pitchFamily="18" charset="0"/>
              </a:rPr>
              <a:t>Areas </a:t>
            </a:r>
            <a:r>
              <a:rPr dirty="0" lang="en-US">
                <a:latin typeface="Times New Roman" panose="02020603050405020304" pitchFamily="18" charset="0"/>
                <a:cs typeface="Times New Roman" panose="02020603050405020304" pitchFamily="18" charset="0"/>
              </a:rPr>
              <a:t>that are in shadow tend to recede, while areas that are in light tend to stand out.</a:t>
            </a:r>
            <a:endParaRPr dirty="0" lang="am-ET">
              <a:cs typeface="Times New Roman" panose="02020603050405020304" pitchFamily="18" charset="0"/>
            </a:endParaRPr>
          </a:p>
        </p:txBody>
      </p:sp>
    </p:spTree>
  </p:cSld>
  <p:clrMapOvr>
    <a:masterClrMapping/>
  </p:clrMapOvr>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302" name=""/>
        <p:cNvGrpSpPr/>
        <p:nvPr/>
      </p:nvGrpSpPr>
      <p:grpSpPr>
        <a:xfrm>
          <a:off x="0" y="0"/>
          <a:ext cx="0" cy="0"/>
          <a:chOff x="0" y="0"/>
          <a:chExt cx="0" cy="0"/>
        </a:xfrm>
      </p:grpSpPr>
      <p:sp>
        <p:nvSpPr>
          <p:cNvPr id="1048647" name="Content Placeholder 2"/>
          <p:cNvSpPr>
            <a:spLocks noGrp="1"/>
          </p:cNvSpPr>
          <p:nvPr>
            <p:ph idx="1"/>
          </p:nvPr>
        </p:nvSpPr>
        <p:spPr>
          <a:xfrm>
            <a:off x="152400" y="152400"/>
            <a:ext cx="8839200" cy="6553200"/>
          </a:xfrm>
        </p:spPr>
        <p:txBody>
          <a:bodyPr>
            <a:normAutofit fontScale="90625" lnSpcReduction="20000"/>
          </a:bodyPr>
          <a:p>
            <a:pPr>
              <a:buFont typeface="Wingdings" panose="05000000000000000000" pitchFamily="2" charset="2"/>
              <a:buChar char="ü"/>
            </a:pPr>
            <a:r>
              <a:rPr dirty="0" lang="en-US" smtClean="0">
                <a:latin typeface="Times New Roman" panose="02020603050405020304" pitchFamily="18" charset="0"/>
                <a:cs typeface="Times New Roman" panose="02020603050405020304" pitchFamily="18" charset="0"/>
              </a:rPr>
              <a:t>Closer </a:t>
            </a:r>
            <a:r>
              <a:rPr dirty="0" lang="en-US">
                <a:latin typeface="Times New Roman" panose="02020603050405020304" pitchFamily="18" charset="0"/>
                <a:cs typeface="Times New Roman" panose="02020603050405020304" pitchFamily="18" charset="0"/>
              </a:rPr>
              <a:t>objects seem clearer than more distant ones. A distant mountain will look hazier than a near one. </a:t>
            </a:r>
            <a:endParaRPr dirty="0" lang="en-US" smtClean="0">
              <a:latin typeface="Times New Roman" panose="02020603050405020304" pitchFamily="18" charset="0"/>
              <a:cs typeface="Times New Roman" panose="02020603050405020304" pitchFamily="18" charset="0"/>
            </a:endParaRPr>
          </a:p>
          <a:p>
            <a:pPr algn="ctr" indent="0" marL="0">
              <a:buNone/>
            </a:pPr>
            <a:r>
              <a:rPr dirty="0" lang="en-US">
                <a:solidFill>
                  <a:srgbClr val="FF0000"/>
                </a:solidFill>
                <a:latin typeface="Times New Roman" panose="02020603050405020304" pitchFamily="18" charset="0"/>
                <a:cs typeface="Times New Roman" panose="02020603050405020304" pitchFamily="18" charset="0"/>
              </a:rPr>
              <a:t>D. Perceptual Constancies </a:t>
            </a:r>
            <a:endParaRPr dirty="0" lang="en-US" smtClean="0">
              <a:solidFill>
                <a:srgbClr val="FF0000"/>
              </a:solidFill>
              <a:latin typeface="Times New Roman" panose="02020603050405020304" pitchFamily="18" charset="0"/>
              <a:cs typeface="Times New Roman" panose="02020603050405020304" pitchFamily="18" charset="0"/>
            </a:endParaRPr>
          </a:p>
          <a:p>
            <a:pPr indent="0" marL="0">
              <a:buNone/>
            </a:pPr>
            <a:r>
              <a:rPr dirty="0" lang="en-US">
                <a:latin typeface="Times New Roman"/>
                <a:ea typeface="Times New Roman"/>
              </a:rPr>
              <a:t>Perceptual constancy refers to our ability to see things differently without having to reinterpret the object's properties</a:t>
            </a:r>
            <a:r>
              <a:rPr dirty="0" lang="en-US" smtClean="0">
                <a:latin typeface="Times New Roman"/>
                <a:ea typeface="Times New Roman"/>
              </a:rPr>
              <a:t>.</a:t>
            </a:r>
          </a:p>
          <a:p>
            <a:pPr indent="0" marL="0">
              <a:buNone/>
            </a:pPr>
            <a:endParaRPr dirty="0" lang="en-US" smtClean="0">
              <a:latin typeface="Times New Roman"/>
              <a:ea typeface="Times New Roman"/>
            </a:endParaRPr>
          </a:p>
          <a:p>
            <a:pPr>
              <a:buFont typeface="Wingdings" panose="05000000000000000000" pitchFamily="2" charset="2"/>
              <a:buChar char="q"/>
            </a:pPr>
            <a:r>
              <a:rPr dirty="0" lang="en-US" smtClean="0">
                <a:latin typeface="Times New Roman" panose="02020603050405020304" pitchFamily="18" charset="0"/>
                <a:cs typeface="Times New Roman" panose="02020603050405020304" pitchFamily="18" charset="0"/>
              </a:rPr>
              <a:t> Shape constancy</a:t>
            </a:r>
          </a:p>
          <a:p>
            <a:pPr indent="0" marL="0">
              <a:buNone/>
            </a:pPr>
            <a:endParaRPr dirty="0" lang="en-US"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q"/>
            </a:pPr>
            <a:r>
              <a:rPr dirty="0" lang="en-US" smtClean="0">
                <a:latin typeface="Times New Roman" panose="02020603050405020304" pitchFamily="18" charset="0"/>
                <a:cs typeface="Times New Roman" panose="02020603050405020304" pitchFamily="18" charset="0"/>
              </a:rPr>
              <a:t> Brightness constancy</a:t>
            </a:r>
          </a:p>
          <a:p>
            <a:pPr indent="0" marL="0">
              <a:buNone/>
            </a:pPr>
            <a:endParaRPr dirty="0" lang="en-US"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q"/>
            </a:pPr>
            <a:r>
              <a:rPr dirty="0" lang="en-US" smtClean="0">
                <a:latin typeface="Times New Roman" panose="02020603050405020304" pitchFamily="18" charset="0"/>
                <a:ea typeface="Times New Roman"/>
                <a:cs typeface="Times New Roman" panose="02020603050405020304" pitchFamily="18" charset="0"/>
              </a:rPr>
              <a:t> Size constancy</a:t>
            </a:r>
          </a:p>
          <a:p>
            <a:pPr indent="0" marL="0">
              <a:buNone/>
            </a:pPr>
            <a:r>
              <a:rPr dirty="0" lang="en-US">
                <a:latin typeface="Times New Roman" panose="02020603050405020304" pitchFamily="18" charset="0"/>
                <a:ea typeface="Times New Roman"/>
                <a:cs typeface="Times New Roman" panose="02020603050405020304" pitchFamily="18" charset="0"/>
              </a:rPr>
              <a:t>BUT  In fact, there are some exceptions to this in which perceptual illusions may occur, providing otherwise.</a:t>
            </a:r>
            <a:endParaRPr dirty="0" lang="en-US" smtClean="0">
              <a:latin typeface="Times New Roman" panose="02020603050405020304" pitchFamily="18" charset="0"/>
              <a:ea typeface="Times New Roman"/>
              <a:cs typeface="Times New Roman" panose="02020603050405020304" pitchFamily="18" charset="0"/>
            </a:endParaRPr>
          </a:p>
          <a:p>
            <a:pPr indent="0" marL="0">
              <a:buNone/>
            </a:pPr>
            <a:endParaRPr dirty="0" lang="am-ET">
              <a:cs typeface="Times New Roman" panose="02020603050405020304" pitchFamily="18" charset="0"/>
            </a:endParaRPr>
          </a:p>
        </p:txBody>
      </p:sp>
    </p:spTree>
  </p:cSld>
  <p:clrMapOvr>
    <a:masterClrMapping/>
  </p:clrMapOvr>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303" name=""/>
        <p:cNvGrpSpPr/>
        <p:nvPr/>
      </p:nvGrpSpPr>
      <p:grpSpPr>
        <a:xfrm>
          <a:off x="0" y="0"/>
          <a:ext cx="0" cy="0"/>
          <a:chOff x="0" y="0"/>
          <a:chExt cx="0" cy="0"/>
        </a:xfrm>
      </p:grpSpPr>
      <p:sp>
        <p:nvSpPr>
          <p:cNvPr id="1048648" name="Title 3"/>
          <p:cNvSpPr>
            <a:spLocks noGrp="1"/>
          </p:cNvSpPr>
          <p:nvPr>
            <p:ph idx="1"/>
          </p:nvPr>
        </p:nvSpPr>
        <p:spPr>
          <a:xfrm>
            <a:off x="152400" y="152400"/>
            <a:ext cx="8915400" cy="6553200"/>
          </a:xfrm>
        </p:spPr>
        <p:txBody>
          <a:bodyPr>
            <a:normAutofit fontScale="96875" lnSpcReduction="10000"/>
          </a:bodyPr>
          <a:p>
            <a:pPr algn="ctr" indent="0" marL="0">
              <a:buNone/>
            </a:pPr>
            <a:r>
              <a:rPr dirty="0" lang="en-US">
                <a:solidFill>
                  <a:srgbClr val="FF0000"/>
                </a:solidFill>
                <a:latin typeface="Times New Roman" panose="02020603050405020304" pitchFamily="18" charset="0"/>
                <a:cs typeface="Times New Roman" panose="02020603050405020304" pitchFamily="18" charset="0"/>
              </a:rPr>
              <a:t>CHAPTER </a:t>
            </a:r>
            <a:r>
              <a:rPr dirty="0" lang="en-US" smtClean="0">
                <a:solidFill>
                  <a:srgbClr val="FF0000"/>
                </a:solidFill>
                <a:latin typeface="Times New Roman" panose="02020603050405020304" pitchFamily="18" charset="0"/>
                <a:cs typeface="Times New Roman" panose="02020603050405020304" pitchFamily="18" charset="0"/>
              </a:rPr>
              <a:t>THREE </a:t>
            </a:r>
            <a:endParaRPr dirty="0" lang="en-US" smtClean="0">
              <a:latin typeface="Times New Roman" panose="02020603050405020304" pitchFamily="18" charset="0"/>
              <a:cs typeface="Times New Roman" panose="02020603050405020304" pitchFamily="18" charset="0"/>
            </a:endParaRPr>
          </a:p>
          <a:p>
            <a:pPr algn="ctr" indent="0" marL="0">
              <a:buNone/>
            </a:pPr>
            <a:r>
              <a:rPr dirty="0" lang="en-US" smtClean="0">
                <a:solidFill>
                  <a:srgbClr val="FF0000"/>
                </a:solidFill>
                <a:latin typeface="Times New Roman" panose="02020603050405020304" pitchFamily="18" charset="0"/>
                <a:cs typeface="Times New Roman" panose="02020603050405020304" pitchFamily="18" charset="0"/>
              </a:rPr>
              <a:t>LEARNING </a:t>
            </a:r>
            <a:r>
              <a:rPr dirty="0" lang="en-US">
                <a:solidFill>
                  <a:srgbClr val="FF0000"/>
                </a:solidFill>
                <a:latin typeface="Times New Roman" panose="02020603050405020304" pitchFamily="18" charset="0"/>
                <a:cs typeface="Times New Roman" panose="02020603050405020304" pitchFamily="18" charset="0"/>
              </a:rPr>
              <a:t>AND THEORIES OF </a:t>
            </a:r>
            <a:r>
              <a:rPr dirty="0" lang="en-US" smtClean="0">
                <a:solidFill>
                  <a:srgbClr val="FF0000"/>
                </a:solidFill>
                <a:latin typeface="Times New Roman" panose="02020603050405020304" pitchFamily="18" charset="0"/>
                <a:cs typeface="Times New Roman" panose="02020603050405020304" pitchFamily="18" charset="0"/>
              </a:rPr>
              <a:t>LEARNING</a:t>
            </a:r>
          </a:p>
          <a:p>
            <a:pPr indent="0" marL="0">
              <a:buNone/>
            </a:pPr>
            <a:r>
              <a:rPr dirty="0" lang="en-US" smtClean="0">
                <a:latin typeface="Times New Roman" panose="02020603050405020304" pitchFamily="18" charset="0"/>
                <a:cs typeface="Times New Roman" panose="02020603050405020304" pitchFamily="18" charset="0"/>
              </a:rPr>
              <a:t>Learning outcomes  </a:t>
            </a:r>
          </a:p>
          <a:p>
            <a:pPr>
              <a:buFont typeface="Wingdings" panose="05000000000000000000" pitchFamily="2" charset="2"/>
              <a:buChar char="Ø"/>
            </a:pPr>
            <a:r>
              <a:rPr dirty="0" lang="en-US">
                <a:latin typeface="Times New Roman" panose="02020603050405020304" pitchFamily="18" charset="0"/>
                <a:cs typeface="Times New Roman" panose="02020603050405020304" pitchFamily="18" charset="0"/>
              </a:rPr>
              <a:t>Explain the general meaning, types, and factors of learning </a:t>
            </a:r>
          </a:p>
          <a:p>
            <a:pPr>
              <a:buFont typeface="Wingdings" panose="05000000000000000000" pitchFamily="2" charset="2"/>
              <a:buChar char="Ø"/>
            </a:pPr>
            <a:r>
              <a:rPr dirty="0" lang="en-US" smtClean="0">
                <a:latin typeface="Times New Roman" panose="02020603050405020304" pitchFamily="18" charset="0"/>
                <a:cs typeface="Times New Roman" panose="02020603050405020304" pitchFamily="18" charset="0"/>
              </a:rPr>
              <a:t>Identify </a:t>
            </a:r>
            <a:r>
              <a:rPr dirty="0" lang="en-US">
                <a:latin typeface="Times New Roman" panose="02020603050405020304" pitchFamily="18" charset="0"/>
                <a:cs typeface="Times New Roman" panose="02020603050405020304" pitchFamily="18" charset="0"/>
              </a:rPr>
              <a:t>the characteristics of learning  </a:t>
            </a:r>
          </a:p>
          <a:p>
            <a:pPr>
              <a:buFont typeface="Wingdings" panose="05000000000000000000" pitchFamily="2" charset="2"/>
              <a:buChar char="Ø"/>
            </a:pPr>
            <a:r>
              <a:rPr dirty="0" lang="en-US" smtClean="0">
                <a:latin typeface="Times New Roman" panose="02020603050405020304" pitchFamily="18" charset="0"/>
                <a:cs typeface="Times New Roman" panose="02020603050405020304" pitchFamily="18" charset="0"/>
              </a:rPr>
              <a:t>Describe </a:t>
            </a:r>
            <a:r>
              <a:rPr dirty="0" lang="en-US">
                <a:latin typeface="Times New Roman" panose="02020603050405020304" pitchFamily="18" charset="0"/>
                <a:cs typeface="Times New Roman" panose="02020603050405020304" pitchFamily="18" charset="0"/>
              </a:rPr>
              <a:t>some of the theories designed to explain the characteristics of learning  </a:t>
            </a:r>
          </a:p>
          <a:p>
            <a:pPr>
              <a:buFont typeface="Wingdings" panose="05000000000000000000" pitchFamily="2" charset="2"/>
              <a:buChar char="Ø"/>
            </a:pPr>
            <a:r>
              <a:rPr dirty="0" lang="en-US" smtClean="0">
                <a:latin typeface="Times New Roman" panose="02020603050405020304" pitchFamily="18" charset="0"/>
                <a:cs typeface="Times New Roman" panose="02020603050405020304" pitchFamily="18" charset="0"/>
              </a:rPr>
              <a:t>Differentiate </a:t>
            </a:r>
            <a:r>
              <a:rPr dirty="0" lang="en-US">
                <a:latin typeface="Times New Roman" panose="02020603050405020304" pitchFamily="18" charset="0"/>
                <a:cs typeface="Times New Roman" panose="02020603050405020304" pitchFamily="18" charset="0"/>
              </a:rPr>
              <a:t>the viewpoints of different theories of learning. </a:t>
            </a:r>
          </a:p>
          <a:p>
            <a:pPr>
              <a:buFont typeface="Wingdings" panose="05000000000000000000" pitchFamily="2" charset="2"/>
              <a:buChar char="Ø"/>
            </a:pPr>
            <a:r>
              <a:rPr dirty="0" lang="en-US" smtClean="0">
                <a:latin typeface="Times New Roman" panose="02020603050405020304" pitchFamily="18" charset="0"/>
                <a:cs typeface="Times New Roman" panose="02020603050405020304" pitchFamily="18" charset="0"/>
              </a:rPr>
              <a:t>Discuss </a:t>
            </a:r>
            <a:r>
              <a:rPr dirty="0" lang="en-US">
                <a:latin typeface="Times New Roman" panose="02020603050405020304" pitchFamily="18" charset="0"/>
                <a:cs typeface="Times New Roman" panose="02020603050405020304" pitchFamily="18" charset="0"/>
              </a:rPr>
              <a:t>the applications of  theories of learning  </a:t>
            </a:r>
          </a:p>
          <a:p>
            <a:pPr>
              <a:buFont typeface="Wingdings" panose="05000000000000000000" pitchFamily="2" charset="2"/>
              <a:buChar char="Ø"/>
            </a:pPr>
            <a:r>
              <a:rPr dirty="0" lang="en-US" smtClean="0">
                <a:latin typeface="Times New Roman" panose="02020603050405020304" pitchFamily="18" charset="0"/>
                <a:cs typeface="Times New Roman" panose="02020603050405020304" pitchFamily="18" charset="0"/>
              </a:rPr>
              <a:t>State </a:t>
            </a:r>
            <a:r>
              <a:rPr dirty="0" lang="en-US">
                <a:latin typeface="Times New Roman" panose="02020603050405020304" pitchFamily="18" charset="0"/>
                <a:cs typeface="Times New Roman" panose="02020603050405020304" pitchFamily="18" charset="0"/>
              </a:rPr>
              <a:t>techniques used to motivate and reinforce behavior</a:t>
            </a:r>
            <a:endParaRPr dirty="0" lang="am-ET">
              <a:cs typeface="Times New Roman" panose="02020603050405020304" pitchFamily="18" charset="0"/>
            </a:endParaRPr>
          </a:p>
        </p:txBody>
      </p:sp>
    </p:spTree>
  </p:cSld>
  <p:clrMapOvr>
    <a:masterClrMapping/>
  </p:clrMapOvr>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275" name=""/>
        <p:cNvGrpSpPr/>
        <p:nvPr/>
      </p:nvGrpSpPr>
      <p:grpSpPr>
        <a:xfrm>
          <a:off x="0" y="0"/>
          <a:ext cx="0" cy="0"/>
          <a:chOff x="0" y="0"/>
          <a:chExt cx="0" cy="0"/>
        </a:xfrm>
      </p:grpSpPr>
      <p:sp>
        <p:nvSpPr>
          <p:cNvPr id="1048604" name="Content Placeholder 2"/>
          <p:cNvSpPr>
            <a:spLocks noGrp="1"/>
          </p:cNvSpPr>
          <p:nvPr>
            <p:ph idx="1"/>
          </p:nvPr>
        </p:nvSpPr>
        <p:spPr>
          <a:xfrm>
            <a:off x="228600" y="152400"/>
            <a:ext cx="8763000" cy="6553200"/>
          </a:xfrm>
        </p:spPr>
        <p:txBody>
          <a:bodyPr>
            <a:normAutofit fontScale="81250" lnSpcReduction="10000"/>
          </a:bodyPr>
          <a:p>
            <a:pPr indent="0" marL="0">
              <a:buNone/>
            </a:pPr>
            <a:r>
              <a:rPr dirty="0" lang="en-US" smtClean="0">
                <a:latin typeface="Times New Roman" panose="02020603050405020304" pitchFamily="18" charset="0"/>
                <a:cs typeface="Times New Roman" panose="02020603050405020304" pitchFamily="18" charset="0"/>
              </a:rPr>
              <a:t>Nowadays, most of them agree on the following scientific definition of psychology.</a:t>
            </a:r>
          </a:p>
          <a:p>
            <a:pPr>
              <a:buFont typeface="Wingdings" panose="05000000000000000000" pitchFamily="2" charset="2"/>
              <a:buChar char="Ø"/>
            </a:pPr>
            <a:r>
              <a:rPr dirty="0" lang="en-US" smtClean="0">
                <a:latin typeface="Times New Roman" panose="02020603050405020304" pitchFamily="18" charset="0"/>
                <a:cs typeface="Times New Roman" panose="02020603050405020304" pitchFamily="18" charset="0"/>
              </a:rPr>
              <a:t>Psychology is </a:t>
            </a:r>
            <a:r>
              <a:rPr dirty="0" lang="en-US" smtClean="0">
                <a:solidFill>
                  <a:srgbClr val="FF0000"/>
                </a:solidFill>
                <a:latin typeface="Times New Roman" panose="02020603050405020304" pitchFamily="18" charset="0"/>
                <a:cs typeface="Times New Roman" panose="02020603050405020304" pitchFamily="18" charset="0"/>
              </a:rPr>
              <a:t>the scientific </a:t>
            </a:r>
            <a:r>
              <a:rPr dirty="0" lang="en-US" smtClean="0">
                <a:latin typeface="Times New Roman" panose="02020603050405020304" pitchFamily="18" charset="0"/>
                <a:cs typeface="Times New Roman" panose="02020603050405020304" pitchFamily="18" charset="0"/>
              </a:rPr>
              <a:t>study of </a:t>
            </a:r>
            <a:r>
              <a:rPr dirty="0" lang="en-US" smtClean="0">
                <a:solidFill>
                  <a:srgbClr val="FF0000"/>
                </a:solidFill>
                <a:latin typeface="Times New Roman" panose="02020603050405020304" pitchFamily="18" charset="0"/>
                <a:cs typeface="Times New Roman" panose="02020603050405020304" pitchFamily="18" charset="0"/>
              </a:rPr>
              <a:t>human and animal behavior</a:t>
            </a:r>
            <a:r>
              <a:rPr dirty="0" lang="en-US" smtClean="0">
                <a:latin typeface="Times New Roman" panose="02020603050405020304" pitchFamily="18" charset="0"/>
                <a:cs typeface="Times New Roman" panose="02020603050405020304" pitchFamily="18" charset="0"/>
              </a:rPr>
              <a:t> and the underlying </a:t>
            </a:r>
            <a:r>
              <a:rPr dirty="0" lang="en-US" smtClean="0">
                <a:solidFill>
                  <a:srgbClr val="FF0000"/>
                </a:solidFill>
                <a:latin typeface="Times New Roman" panose="02020603050405020304" pitchFamily="18" charset="0"/>
                <a:cs typeface="Times New Roman" panose="02020603050405020304" pitchFamily="18" charset="0"/>
              </a:rPr>
              <a:t>mental process</a:t>
            </a:r>
          </a:p>
          <a:p>
            <a:pPr>
              <a:buFont typeface="Wingdings" panose="05000000000000000000" pitchFamily="2" charset="2"/>
              <a:buChar char="Ø"/>
            </a:pPr>
            <a:r>
              <a:rPr dirty="0" lang="en-US" smtClean="0">
                <a:latin typeface="Times New Roman" panose="02020603050405020304" pitchFamily="18" charset="0"/>
                <a:cs typeface="Times New Roman" panose="02020603050405020304" pitchFamily="18" charset="0"/>
              </a:rPr>
              <a:t>There are three aspects under the definition of </a:t>
            </a:r>
            <a:r>
              <a:rPr dirty="0" sz="5000" lang="en-US" smtClean="0">
                <a:latin typeface="Times New Roman" panose="02020603050405020304" pitchFamily="18" charset="0"/>
                <a:cs typeface="Times New Roman" panose="02020603050405020304" pitchFamily="18" charset="0"/>
              </a:rPr>
              <a:t>ᴪ.</a:t>
            </a:r>
          </a:p>
          <a:p>
            <a:pPr indent="-571500" marL="571500">
              <a:buFont typeface="+mj-lt"/>
              <a:buAutoNum type="romanUcPeriod"/>
            </a:pPr>
            <a:r>
              <a:rPr dirty="0" lang="en-US" smtClean="0">
                <a:solidFill>
                  <a:srgbClr val="00B0F0"/>
                </a:solidFill>
                <a:latin typeface="Times New Roman" panose="02020603050405020304" pitchFamily="18" charset="0"/>
                <a:cs typeface="Times New Roman" panose="02020603050405020304" pitchFamily="18" charset="0"/>
              </a:rPr>
              <a:t>Science:</a:t>
            </a:r>
            <a:r>
              <a:rPr dirty="0" lang="en-US" smtClean="0">
                <a:latin typeface="Times New Roman" panose="02020603050405020304" pitchFamily="18" charset="0"/>
                <a:cs typeface="Times New Roman" panose="02020603050405020304" pitchFamily="18" charset="0"/>
              </a:rPr>
              <a:t> ᴪ</a:t>
            </a:r>
            <a:r>
              <a:rPr dirty="0" lang="en-US" err="1" smtClean="0">
                <a:latin typeface="Times New Roman" panose="02020603050405020304" pitchFamily="18" charset="0"/>
                <a:cs typeface="Times New Roman" panose="02020603050405020304" pitchFamily="18" charset="0"/>
              </a:rPr>
              <a:t>st</a:t>
            </a:r>
            <a:r>
              <a:rPr dirty="0" lang="en-US" smtClean="0">
                <a:latin typeface="Times New Roman" panose="02020603050405020304" pitchFamily="18" charset="0"/>
                <a:cs typeface="Times New Roman" panose="02020603050405020304" pitchFamily="18" charset="0"/>
              </a:rPr>
              <a:t> do not study human </a:t>
            </a:r>
            <a:r>
              <a:rPr dirty="0" lang="en-US" err="1" smtClean="0">
                <a:latin typeface="Times New Roman" panose="02020603050405020304" pitchFamily="18" charset="0"/>
                <a:cs typeface="Times New Roman" panose="02020603050405020304" pitchFamily="18" charset="0"/>
              </a:rPr>
              <a:t>bhr</a:t>
            </a:r>
            <a:r>
              <a:rPr dirty="0" lang="en-US" smtClean="0">
                <a:latin typeface="Times New Roman" panose="02020603050405020304" pitchFamily="18" charset="0"/>
                <a:cs typeface="Times New Roman" panose="02020603050405020304" pitchFamily="18" charset="0"/>
              </a:rPr>
              <a:t> with common sense rather they follow scientific procedures and use empirical data to study behavior and mental processes.</a:t>
            </a:r>
          </a:p>
          <a:p>
            <a:pPr indent="-571500" marL="571500">
              <a:buFont typeface="+mj-lt"/>
              <a:buAutoNum type="romanUcPeriod"/>
            </a:pPr>
            <a:r>
              <a:rPr dirty="0" lang="en-US" smtClean="0">
                <a:solidFill>
                  <a:srgbClr val="00B0F0"/>
                </a:solidFill>
                <a:latin typeface="Times New Roman" panose="02020603050405020304" pitchFamily="18" charset="0"/>
                <a:cs typeface="Times New Roman" panose="02020603050405020304" pitchFamily="18" charset="0"/>
              </a:rPr>
              <a:t>Behavior</a:t>
            </a:r>
            <a:r>
              <a:rPr dirty="0" lang="en-US" smtClean="0">
                <a:latin typeface="Times New Roman" panose="02020603050405020304" pitchFamily="18" charset="0"/>
                <a:cs typeface="Times New Roman" panose="02020603050405020304" pitchFamily="18" charset="0"/>
              </a:rPr>
              <a:t>: refers to </a:t>
            </a:r>
            <a:r>
              <a:rPr dirty="0" lang="en-US" smtClean="0">
                <a:solidFill>
                  <a:srgbClr val="00B050"/>
                </a:solidFill>
                <a:latin typeface="Times New Roman" panose="02020603050405020304" pitchFamily="18" charset="0"/>
                <a:cs typeface="Times New Roman" panose="02020603050405020304" pitchFamily="18" charset="0"/>
              </a:rPr>
              <a:t>all of our outward or overt actions and reactions </a:t>
            </a:r>
            <a:r>
              <a:rPr dirty="0" lang="en-US" smtClean="0">
                <a:latin typeface="Times New Roman" panose="02020603050405020304" pitchFamily="18" charset="0"/>
                <a:cs typeface="Times New Roman" panose="02020603050405020304" pitchFamily="18" charset="0"/>
              </a:rPr>
              <a:t>(talking, facial expression..). There is also covert behavior considered as mental process.</a:t>
            </a:r>
          </a:p>
          <a:p>
            <a:pPr indent="-571500" marL="571500">
              <a:buFont typeface="+mj-lt"/>
              <a:buAutoNum type="romanUcPeriod"/>
            </a:pPr>
            <a:r>
              <a:rPr dirty="0" lang="en-US" smtClean="0">
                <a:solidFill>
                  <a:srgbClr val="00B0F0"/>
                </a:solidFill>
                <a:latin typeface="Times New Roman" panose="02020603050405020304" pitchFamily="18" charset="0"/>
                <a:cs typeface="Times New Roman" panose="02020603050405020304" pitchFamily="18" charset="0"/>
              </a:rPr>
              <a:t>Mental process </a:t>
            </a:r>
            <a:r>
              <a:rPr dirty="0" lang="en-US" smtClean="0">
                <a:latin typeface="Times New Roman" panose="02020603050405020304" pitchFamily="18" charset="0"/>
                <a:cs typeface="Times New Roman" panose="02020603050405020304" pitchFamily="18" charset="0"/>
              </a:rPr>
              <a:t>:  refer to all the internal, covert activities of our minds, such as thinking, feeling, remembering</a:t>
            </a:r>
            <a:endParaRPr dirty="0" lang="am-ET">
              <a:cs typeface="Times New Roman" panose="02020603050405020304" pitchFamily="18" charset="0"/>
            </a:endParaRPr>
          </a:p>
        </p:txBody>
      </p:sp>
    </p:spTree>
  </p:cSld>
  <p:clrMapOvr>
    <a:masterClrMapping/>
  </p:clrMapOvr>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304" name=""/>
        <p:cNvGrpSpPr/>
        <p:nvPr/>
      </p:nvGrpSpPr>
      <p:grpSpPr>
        <a:xfrm>
          <a:off x="0" y="0"/>
          <a:ext cx="0" cy="0"/>
          <a:chOff x="0" y="0"/>
          <a:chExt cx="0" cy="0"/>
        </a:xfrm>
      </p:grpSpPr>
      <p:sp>
        <p:nvSpPr>
          <p:cNvPr id="1048649" name="Title 1"/>
          <p:cNvSpPr>
            <a:spLocks noGrp="1"/>
          </p:cNvSpPr>
          <p:nvPr>
            <p:ph type="title"/>
          </p:nvPr>
        </p:nvSpPr>
        <p:spPr>
          <a:xfrm>
            <a:off x="457200" y="274638"/>
            <a:ext cx="8229600" cy="715962"/>
          </a:xfrm>
        </p:spPr>
        <p:txBody>
          <a:bodyPr>
            <a:normAutofit fontScale="90000"/>
          </a:bodyPr>
          <a:p>
            <a:r>
              <a:rPr dirty="0" lang="en-US" smtClean="0">
                <a:solidFill>
                  <a:srgbClr val="FF0000"/>
                </a:solidFill>
                <a:latin typeface="Times New Roman" panose="02020603050405020304" pitchFamily="18" charset="0"/>
                <a:cs typeface="Times New Roman" panose="02020603050405020304" pitchFamily="18" charset="0"/>
              </a:rPr>
              <a:t>Definitions of learning </a:t>
            </a:r>
            <a:endParaRPr dirty="0" lang="am-ET">
              <a:solidFill>
                <a:srgbClr val="FF0000"/>
              </a:solidFill>
              <a:cs typeface="Times New Roman" panose="02020603050405020304" pitchFamily="18" charset="0"/>
            </a:endParaRPr>
          </a:p>
        </p:txBody>
      </p:sp>
      <p:sp>
        <p:nvSpPr>
          <p:cNvPr id="1048650" name="Content Placeholder 2"/>
          <p:cNvSpPr>
            <a:spLocks noGrp="1"/>
          </p:cNvSpPr>
          <p:nvPr>
            <p:ph idx="1"/>
          </p:nvPr>
        </p:nvSpPr>
        <p:spPr>
          <a:xfrm>
            <a:off x="152400" y="914400"/>
            <a:ext cx="8839200" cy="5715000"/>
          </a:xfrm>
        </p:spPr>
        <p:txBody>
          <a:bodyPr>
            <a:normAutofit/>
          </a:bodyPr>
          <a:p>
            <a:r>
              <a:rPr dirty="0" lang="en-US" smtClean="0">
                <a:latin typeface="Times New Roman" panose="02020603050405020304" pitchFamily="18" charset="0"/>
                <a:cs typeface="Times New Roman" panose="02020603050405020304" pitchFamily="18" charset="0"/>
              </a:rPr>
              <a:t>It is a relatively permanent change in behavior occurring as a result of experience or practice.</a:t>
            </a:r>
          </a:p>
          <a:p>
            <a:r>
              <a:rPr dirty="0" lang="en-US" smtClean="0">
                <a:latin typeface="Times New Roman" panose="02020603050405020304" pitchFamily="18" charset="0"/>
                <a:cs typeface="Times New Roman" panose="02020603050405020304" pitchFamily="18" charset="0"/>
              </a:rPr>
              <a:t>The above definition emphasizes four attributes of learning</a:t>
            </a:r>
          </a:p>
          <a:p>
            <a:pPr indent="-222250" marL="855663">
              <a:buFont typeface="Wingdings" panose="05000000000000000000" pitchFamily="2" charset="2"/>
              <a:buChar char="ü"/>
            </a:pPr>
            <a:r>
              <a:rPr dirty="0" lang="en-US" smtClean="0">
                <a:latin typeface="Times New Roman" panose="02020603050405020304" pitchFamily="18" charset="0"/>
                <a:cs typeface="Times New Roman" panose="02020603050405020304" pitchFamily="18" charset="0"/>
              </a:rPr>
              <a:t>Learning </a:t>
            </a:r>
            <a:r>
              <a:rPr dirty="0" lang="en-US">
                <a:latin typeface="Times New Roman" panose="02020603050405020304" pitchFamily="18" charset="0"/>
                <a:cs typeface="Times New Roman" panose="02020603050405020304" pitchFamily="18" charset="0"/>
              </a:rPr>
              <a:t>is a </a:t>
            </a:r>
            <a:r>
              <a:rPr dirty="0" lang="en-US">
                <a:solidFill>
                  <a:srgbClr val="00B0F0"/>
                </a:solidFill>
                <a:latin typeface="Times New Roman" panose="02020603050405020304" pitchFamily="18" charset="0"/>
                <a:cs typeface="Times New Roman" panose="02020603050405020304" pitchFamily="18" charset="0"/>
              </a:rPr>
              <a:t>change in behavior </a:t>
            </a:r>
          </a:p>
          <a:p>
            <a:pPr indent="-222250" marL="855663">
              <a:buFont typeface="Wingdings" panose="05000000000000000000" pitchFamily="2" charset="2"/>
              <a:buChar char="ü"/>
            </a:pPr>
            <a:r>
              <a:rPr dirty="0" lang="en-US" smtClean="0">
                <a:latin typeface="Times New Roman" panose="02020603050405020304" pitchFamily="18" charset="0"/>
                <a:cs typeface="Times New Roman" panose="02020603050405020304" pitchFamily="18" charset="0"/>
              </a:rPr>
              <a:t>This </a:t>
            </a:r>
            <a:r>
              <a:rPr dirty="0" lang="en-US">
                <a:latin typeface="Times New Roman" panose="02020603050405020304" pitchFamily="18" charset="0"/>
                <a:cs typeface="Times New Roman" panose="02020603050405020304" pitchFamily="18" charset="0"/>
              </a:rPr>
              <a:t>change in behavior is </a:t>
            </a:r>
            <a:r>
              <a:rPr dirty="0" lang="en-US">
                <a:solidFill>
                  <a:srgbClr val="00B0F0"/>
                </a:solidFill>
                <a:latin typeface="Times New Roman" panose="02020603050405020304" pitchFamily="18" charset="0"/>
                <a:cs typeface="Times New Roman" panose="02020603050405020304" pitchFamily="18" charset="0"/>
              </a:rPr>
              <a:t>relatively permanent  </a:t>
            </a:r>
          </a:p>
          <a:p>
            <a:pPr indent="-222250" marL="855663">
              <a:buFont typeface="Wingdings" panose="05000000000000000000" pitchFamily="2" charset="2"/>
              <a:buChar char="ü"/>
            </a:pPr>
            <a:r>
              <a:rPr dirty="0" lang="en-US" smtClean="0">
                <a:latin typeface="Times New Roman" panose="02020603050405020304" pitchFamily="18" charset="0"/>
                <a:cs typeface="Times New Roman" panose="02020603050405020304" pitchFamily="18" charset="0"/>
              </a:rPr>
              <a:t>It </a:t>
            </a:r>
            <a:r>
              <a:rPr dirty="0" lang="en-US">
                <a:latin typeface="Times New Roman" panose="02020603050405020304" pitchFamily="18" charset="0"/>
                <a:cs typeface="Times New Roman" panose="02020603050405020304" pitchFamily="18" charset="0"/>
              </a:rPr>
              <a:t>does not include change due to </a:t>
            </a:r>
            <a:r>
              <a:rPr dirty="0" lang="en-US">
                <a:solidFill>
                  <a:srgbClr val="FF0000"/>
                </a:solidFill>
                <a:latin typeface="Times New Roman" panose="02020603050405020304" pitchFamily="18" charset="0"/>
                <a:cs typeface="Times New Roman" panose="02020603050405020304" pitchFamily="18" charset="0"/>
              </a:rPr>
              <a:t>illness, fatigue, maturation and use of intoxicant. </a:t>
            </a:r>
          </a:p>
        </p:txBody>
      </p:sp>
    </p:spTree>
  </p:cSld>
  <p:clrMapOvr>
    <a:masterClrMapping/>
  </p:clrMapOvr>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305" name=""/>
        <p:cNvGrpSpPr/>
        <p:nvPr/>
      </p:nvGrpSpPr>
      <p:grpSpPr>
        <a:xfrm>
          <a:off x="0" y="0"/>
          <a:ext cx="0" cy="0"/>
          <a:chOff x="0" y="0"/>
          <a:chExt cx="0" cy="0"/>
        </a:xfrm>
      </p:grpSpPr>
      <p:sp>
        <p:nvSpPr>
          <p:cNvPr id="1048651" name="Content Placeholder 2"/>
          <p:cNvSpPr>
            <a:spLocks noGrp="1"/>
          </p:cNvSpPr>
          <p:nvPr>
            <p:ph idx="1"/>
          </p:nvPr>
        </p:nvSpPr>
        <p:spPr>
          <a:xfrm>
            <a:off x="76200" y="228600"/>
            <a:ext cx="8839200" cy="6477000"/>
          </a:xfrm>
        </p:spPr>
        <p:txBody>
          <a:bodyPr/>
          <a:p>
            <a:pPr lvl="0">
              <a:lnSpc>
                <a:spcPct val="150000"/>
              </a:lnSpc>
              <a:buFont typeface="Wingdings" panose="05000000000000000000" pitchFamily="2" charset="2"/>
              <a:buChar char="ü"/>
            </a:pPr>
            <a:r>
              <a:rPr dirty="0" sz="2700" lang="en-US">
                <a:solidFill>
                  <a:prstClr val="black"/>
                </a:solidFill>
                <a:latin typeface="Times New Roman" panose="02020603050405020304" pitchFamily="18" charset="0"/>
                <a:cs typeface="Times New Roman" panose="02020603050405020304" pitchFamily="18" charset="0"/>
              </a:rPr>
              <a:t>This permanent change in behavior is not because of </a:t>
            </a:r>
            <a:r>
              <a:rPr dirty="0" sz="2700" lang="en-US">
                <a:solidFill>
                  <a:srgbClr val="C00000"/>
                </a:solidFill>
                <a:latin typeface="Times New Roman" panose="02020603050405020304" pitchFamily="18" charset="0"/>
                <a:cs typeface="Times New Roman" panose="02020603050405020304" pitchFamily="18" charset="0"/>
              </a:rPr>
              <a:t>biological factors </a:t>
            </a:r>
            <a:r>
              <a:rPr dirty="0" sz="2700" lang="en-US">
                <a:solidFill>
                  <a:prstClr val="black"/>
                </a:solidFill>
                <a:latin typeface="Times New Roman" panose="02020603050405020304" pitchFamily="18" charset="0"/>
                <a:cs typeface="Times New Roman" panose="02020603050405020304" pitchFamily="18" charset="0"/>
              </a:rPr>
              <a:t>(like hormonal changes) that bring permanent changes in behavior; but because of experience, or practice  </a:t>
            </a:r>
          </a:p>
          <a:p>
            <a:pPr lvl="0">
              <a:lnSpc>
                <a:spcPct val="150000"/>
              </a:lnSpc>
              <a:buFont typeface="Wingdings" panose="05000000000000000000" pitchFamily="2" charset="2"/>
              <a:buChar char="ü"/>
            </a:pPr>
            <a:r>
              <a:rPr dirty="0" sz="2700" lang="en-US">
                <a:solidFill>
                  <a:prstClr val="black"/>
                </a:solidFill>
                <a:latin typeface="Times New Roman" panose="02020603050405020304" pitchFamily="18" charset="0"/>
                <a:cs typeface="Times New Roman" panose="02020603050405020304" pitchFamily="18" charset="0"/>
              </a:rPr>
              <a:t>The learning is not directly observable but manifests in the activities of the   individual.  </a:t>
            </a:r>
            <a:endParaRPr dirty="0" sz="2700" lang="am-ET">
              <a:solidFill>
                <a:prstClr val="black"/>
              </a:solidFill>
              <a:cs typeface="Times New Roman" panose="02020603050405020304" pitchFamily="18" charset="0"/>
            </a:endParaRPr>
          </a:p>
          <a:p>
            <a:pPr indent="0" marL="0">
              <a:buNone/>
            </a:pPr>
            <a:endParaRPr dirty="0" lang="am-ET"/>
          </a:p>
        </p:txBody>
      </p:sp>
    </p:spTree>
  </p:cSld>
  <p:clrMapOvr>
    <a:masterClrMapping/>
  </p:clrMapOvr>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306" name=""/>
        <p:cNvGrpSpPr/>
        <p:nvPr/>
      </p:nvGrpSpPr>
      <p:grpSpPr>
        <a:xfrm>
          <a:off x="0" y="0"/>
          <a:ext cx="0" cy="0"/>
          <a:chOff x="0" y="0"/>
          <a:chExt cx="0" cy="0"/>
        </a:xfrm>
      </p:grpSpPr>
      <p:sp>
        <p:nvSpPr>
          <p:cNvPr id="1048652" name="Title 1"/>
          <p:cNvSpPr>
            <a:spLocks noGrp="1"/>
          </p:cNvSpPr>
          <p:nvPr>
            <p:ph type="title"/>
          </p:nvPr>
        </p:nvSpPr>
        <p:spPr>
          <a:xfrm>
            <a:off x="152400" y="274638"/>
            <a:ext cx="8839200" cy="639762"/>
          </a:xfrm>
        </p:spPr>
        <p:txBody>
          <a:bodyPr>
            <a:normAutofit fontScale="90000"/>
          </a:bodyPr>
          <a:p>
            <a:r>
              <a:rPr dirty="0" lang="en-US" smtClean="0">
                <a:solidFill>
                  <a:srgbClr val="00B0F0"/>
                </a:solidFill>
                <a:latin typeface="Times New Roman" panose="02020603050405020304" pitchFamily="18" charset="0"/>
                <a:cs typeface="Times New Roman" panose="02020603050405020304" pitchFamily="18" charset="0"/>
              </a:rPr>
              <a:t>Characteristics of learning </a:t>
            </a:r>
            <a:endParaRPr dirty="0" lang="am-ET">
              <a:solidFill>
                <a:srgbClr val="00B0F0"/>
              </a:solidFill>
              <a:cs typeface="Times New Roman" panose="02020603050405020304" pitchFamily="18" charset="0"/>
            </a:endParaRPr>
          </a:p>
        </p:txBody>
      </p:sp>
      <p:sp>
        <p:nvSpPr>
          <p:cNvPr id="1048653" name="Content Placeholder 2"/>
          <p:cNvSpPr>
            <a:spLocks noGrp="1"/>
          </p:cNvSpPr>
          <p:nvPr>
            <p:ph idx="1"/>
          </p:nvPr>
        </p:nvSpPr>
        <p:spPr>
          <a:xfrm>
            <a:off x="152400" y="1143000"/>
            <a:ext cx="8839200" cy="5486400"/>
          </a:xfrm>
        </p:spPr>
        <p:txBody>
          <a:bodyPr>
            <a:normAutofit fontScale="81250" lnSpcReduction="10000"/>
          </a:bodyPr>
          <a:p>
            <a:pPr indent="0" marL="0">
              <a:buNone/>
            </a:pPr>
            <a:r>
              <a:rPr dirty="0" lang="en-US" err="1" smtClean="0">
                <a:latin typeface="Times New Roman" panose="02020603050405020304" pitchFamily="18" charset="0"/>
                <a:cs typeface="Times New Roman" panose="02020603050405020304" pitchFamily="18" charset="0"/>
              </a:rPr>
              <a:t>Yoakman</a:t>
            </a:r>
            <a:r>
              <a:rPr dirty="0" lang="en-US" smtClean="0">
                <a:latin typeface="Times New Roman" panose="02020603050405020304" pitchFamily="18" charset="0"/>
                <a:cs typeface="Times New Roman" panose="02020603050405020304" pitchFamily="18" charset="0"/>
              </a:rPr>
              <a:t> </a:t>
            </a:r>
            <a:r>
              <a:rPr dirty="0" lang="en-US">
                <a:latin typeface="Times New Roman" panose="02020603050405020304" pitchFamily="18" charset="0"/>
                <a:cs typeface="Times New Roman" panose="02020603050405020304" pitchFamily="18" charset="0"/>
              </a:rPr>
              <a:t>and Simpson </a:t>
            </a:r>
            <a:r>
              <a:rPr dirty="0" lang="en-US" smtClean="0">
                <a:latin typeface="Times New Roman" panose="02020603050405020304" pitchFamily="18" charset="0"/>
                <a:cs typeface="Times New Roman" panose="02020603050405020304" pitchFamily="18" charset="0"/>
              </a:rPr>
              <a:t>described the following </a:t>
            </a:r>
            <a:r>
              <a:rPr dirty="0" lang="en-US" err="1" smtClean="0">
                <a:latin typeface="Times New Roman" panose="02020603050405020304" pitchFamily="18" charset="0"/>
                <a:cs typeface="Times New Roman" panose="02020603050405020304" pitchFamily="18" charset="0"/>
              </a:rPr>
              <a:t>ch</a:t>
            </a:r>
            <a:r>
              <a:rPr dirty="0" lang="en-US" smtClean="0">
                <a:latin typeface="Times New Roman" panose="02020603050405020304" pitchFamily="18" charset="0"/>
                <a:cs typeface="Times New Roman" panose="02020603050405020304" pitchFamily="18" charset="0"/>
              </a:rPr>
              <a:t>/s of learning.</a:t>
            </a:r>
          </a:p>
          <a:p>
            <a:pPr>
              <a:lnSpc>
                <a:spcPct val="160000"/>
              </a:lnSpc>
            </a:pPr>
            <a:r>
              <a:rPr dirty="0" sz="3300" lang="en-US" smtClean="0">
                <a:latin typeface="Times New Roman" panose="02020603050405020304" pitchFamily="18" charset="0"/>
                <a:cs typeface="Times New Roman" panose="02020603050405020304" pitchFamily="18" charset="0"/>
              </a:rPr>
              <a:t>It is  </a:t>
            </a:r>
            <a:r>
              <a:rPr dirty="0" sz="3300" lang="en-US">
                <a:latin typeface="Times New Roman" panose="02020603050405020304" pitchFamily="18" charset="0"/>
                <a:cs typeface="Times New Roman" panose="02020603050405020304" pitchFamily="18" charset="0"/>
              </a:rPr>
              <a:t>continuous modification of behavior throughout life </a:t>
            </a:r>
            <a:endParaRPr dirty="0" sz="3300" lang="en-US" smtClean="0">
              <a:latin typeface="Times New Roman" panose="02020603050405020304" pitchFamily="18" charset="0"/>
              <a:cs typeface="Times New Roman" panose="02020603050405020304" pitchFamily="18" charset="0"/>
            </a:endParaRPr>
          </a:p>
          <a:p>
            <a:pPr>
              <a:lnSpc>
                <a:spcPct val="160000"/>
              </a:lnSpc>
            </a:pPr>
            <a:r>
              <a:rPr dirty="0" sz="3300" lang="en-US" smtClean="0">
                <a:latin typeface="Times New Roman" panose="02020603050405020304" pitchFamily="18" charset="0"/>
                <a:cs typeface="Times New Roman" panose="02020603050405020304" pitchFamily="18" charset="0"/>
              </a:rPr>
              <a:t>It is pervasive</a:t>
            </a:r>
            <a:r>
              <a:rPr dirty="0" sz="3300" lang="en-US">
                <a:latin typeface="Times New Roman" panose="02020603050405020304" pitchFamily="18" charset="0"/>
                <a:cs typeface="Times New Roman" panose="02020603050405020304" pitchFamily="18" charset="0"/>
              </a:rPr>
              <a:t>, it reaches into all aspects of human life. </a:t>
            </a:r>
            <a:endParaRPr dirty="0" sz="3300" lang="en-US" smtClean="0">
              <a:latin typeface="Times New Roman" panose="02020603050405020304" pitchFamily="18" charset="0"/>
              <a:cs typeface="Times New Roman" panose="02020603050405020304" pitchFamily="18" charset="0"/>
            </a:endParaRPr>
          </a:p>
          <a:p>
            <a:pPr>
              <a:lnSpc>
                <a:spcPct val="160000"/>
              </a:lnSpc>
            </a:pPr>
            <a:r>
              <a:rPr dirty="0" sz="3300" lang="en-US" smtClean="0">
                <a:latin typeface="Times New Roman" panose="02020603050405020304" pitchFamily="18" charset="0"/>
                <a:cs typeface="Times New Roman" panose="02020603050405020304" pitchFamily="18" charset="0"/>
              </a:rPr>
              <a:t>It is </a:t>
            </a:r>
            <a:r>
              <a:rPr dirty="0" sz="3300" lang="en-US">
                <a:latin typeface="Times New Roman" panose="02020603050405020304" pitchFamily="18" charset="0"/>
                <a:cs typeface="Times New Roman" panose="02020603050405020304" pitchFamily="18" charset="0"/>
              </a:rPr>
              <a:t>often a change in the organization of experiences. </a:t>
            </a:r>
            <a:endParaRPr dirty="0" sz="3300" lang="en-US" smtClean="0">
              <a:latin typeface="Times New Roman" panose="02020603050405020304" pitchFamily="18" charset="0"/>
              <a:cs typeface="Times New Roman" panose="02020603050405020304" pitchFamily="18" charset="0"/>
            </a:endParaRPr>
          </a:p>
          <a:p>
            <a:pPr>
              <a:lnSpc>
                <a:spcPct val="160000"/>
              </a:lnSpc>
            </a:pPr>
            <a:r>
              <a:rPr dirty="0" sz="3300" lang="en-US" smtClean="0">
                <a:latin typeface="Times New Roman" panose="02020603050405020304" pitchFamily="18" charset="0"/>
                <a:cs typeface="Times New Roman" panose="02020603050405020304" pitchFamily="18" charset="0"/>
              </a:rPr>
              <a:t>It is </a:t>
            </a:r>
            <a:r>
              <a:rPr dirty="0" sz="3300" lang="en-US">
                <a:latin typeface="Times New Roman" panose="02020603050405020304" pitchFamily="18" charset="0"/>
                <a:cs typeface="Times New Roman" panose="02020603050405020304" pitchFamily="18" charset="0"/>
              </a:rPr>
              <a:t>responsive to incentives </a:t>
            </a:r>
            <a:endParaRPr dirty="0" sz="3300" lang="en-US" smtClean="0">
              <a:latin typeface="Times New Roman" panose="02020603050405020304" pitchFamily="18" charset="0"/>
              <a:cs typeface="Times New Roman" panose="02020603050405020304" pitchFamily="18" charset="0"/>
            </a:endParaRPr>
          </a:p>
          <a:p>
            <a:pPr>
              <a:lnSpc>
                <a:spcPct val="160000"/>
              </a:lnSpc>
            </a:pPr>
            <a:r>
              <a:rPr dirty="0" sz="3300" lang="en-US" smtClean="0">
                <a:latin typeface="Times New Roman" panose="02020603050405020304" pitchFamily="18" charset="0"/>
                <a:cs typeface="Times New Roman" panose="02020603050405020304" pitchFamily="18" charset="0"/>
              </a:rPr>
              <a:t>It is </a:t>
            </a:r>
            <a:r>
              <a:rPr dirty="0" sz="3300" lang="en-US">
                <a:latin typeface="Times New Roman" panose="02020603050405020304" pitchFamily="18" charset="0"/>
                <a:cs typeface="Times New Roman" panose="02020603050405020304" pitchFamily="18" charset="0"/>
              </a:rPr>
              <a:t>an active process </a:t>
            </a:r>
            <a:endParaRPr dirty="0" sz="3300" lang="en-US" smtClean="0">
              <a:latin typeface="Times New Roman" panose="02020603050405020304" pitchFamily="18" charset="0"/>
              <a:cs typeface="Times New Roman" panose="02020603050405020304" pitchFamily="18" charset="0"/>
            </a:endParaRPr>
          </a:p>
          <a:p>
            <a:pPr>
              <a:lnSpc>
                <a:spcPct val="160000"/>
              </a:lnSpc>
            </a:pPr>
            <a:r>
              <a:rPr dirty="0" sz="3300" lang="en-US" smtClean="0">
                <a:latin typeface="Times New Roman" panose="02020603050405020304" pitchFamily="18" charset="0"/>
                <a:cs typeface="Times New Roman" panose="02020603050405020304" pitchFamily="18" charset="0"/>
              </a:rPr>
              <a:t>It depends </a:t>
            </a:r>
            <a:r>
              <a:rPr dirty="0" sz="3300" lang="en-US">
                <a:latin typeface="Times New Roman" panose="02020603050405020304" pitchFamily="18" charset="0"/>
                <a:cs typeface="Times New Roman" panose="02020603050405020304" pitchFamily="18" charset="0"/>
              </a:rPr>
              <a:t>on maturation, motivation and practice. </a:t>
            </a:r>
          </a:p>
          <a:p>
            <a:pPr>
              <a:buFont typeface="Wingdings" panose="05000000000000000000" pitchFamily="2" charset="2"/>
              <a:buChar char="ü"/>
            </a:pPr>
            <a:endParaRPr dirty="0" lang="am-ET">
              <a:cs typeface="Times New Roman" panose="02020603050405020304" pitchFamily="18" charset="0"/>
            </a:endParaRPr>
          </a:p>
        </p:txBody>
      </p:sp>
    </p:spTree>
  </p:cSld>
  <p:clrMapOvr>
    <a:masterClrMapping/>
  </p:clrMapOvr>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307" name=""/>
        <p:cNvGrpSpPr/>
        <p:nvPr/>
      </p:nvGrpSpPr>
      <p:grpSpPr>
        <a:xfrm>
          <a:off x="0" y="0"/>
          <a:ext cx="0" cy="0"/>
          <a:chOff x="0" y="0"/>
          <a:chExt cx="0" cy="0"/>
        </a:xfrm>
      </p:grpSpPr>
      <p:sp>
        <p:nvSpPr>
          <p:cNvPr id="1048654" name="Title 1"/>
          <p:cNvSpPr>
            <a:spLocks noGrp="1"/>
          </p:cNvSpPr>
          <p:nvPr>
            <p:ph type="title"/>
          </p:nvPr>
        </p:nvSpPr>
        <p:spPr>
          <a:xfrm>
            <a:off x="152400" y="76200"/>
            <a:ext cx="8839200" cy="762000"/>
          </a:xfrm>
        </p:spPr>
        <p:txBody>
          <a:bodyPr>
            <a:normAutofit/>
          </a:bodyPr>
          <a:p>
            <a:r>
              <a:rPr dirty="0" lang="en-US" smtClean="0">
                <a:solidFill>
                  <a:srgbClr val="FF0000"/>
                </a:solidFill>
                <a:latin typeface="Times New Roman" panose="02020603050405020304" pitchFamily="18" charset="0"/>
                <a:cs typeface="Times New Roman" panose="02020603050405020304" pitchFamily="18" charset="0"/>
              </a:rPr>
              <a:t>Principles of learning </a:t>
            </a:r>
            <a:endParaRPr dirty="0" lang="am-ET">
              <a:solidFill>
                <a:srgbClr val="FF0000"/>
              </a:solidFill>
              <a:cs typeface="Times New Roman" panose="02020603050405020304" pitchFamily="18" charset="0"/>
            </a:endParaRPr>
          </a:p>
        </p:txBody>
      </p:sp>
      <p:sp>
        <p:nvSpPr>
          <p:cNvPr id="1048655" name="Content Placeholder 2"/>
          <p:cNvSpPr>
            <a:spLocks noGrp="1"/>
          </p:cNvSpPr>
          <p:nvPr>
            <p:ph idx="1"/>
          </p:nvPr>
        </p:nvSpPr>
        <p:spPr>
          <a:xfrm>
            <a:off x="152400" y="762000"/>
            <a:ext cx="8915400" cy="6019800"/>
          </a:xfrm>
        </p:spPr>
        <p:txBody>
          <a:bodyPr>
            <a:normAutofit/>
          </a:bodyPr>
          <a:p>
            <a:pPr>
              <a:lnSpc>
                <a:spcPct val="150000"/>
              </a:lnSpc>
              <a:buFont typeface="Wingdings" panose="05000000000000000000" pitchFamily="2" charset="2"/>
              <a:buChar char="ü"/>
            </a:pPr>
            <a:r>
              <a:rPr dirty="0" sz="2800" lang="en-US">
                <a:latin typeface="Times New Roman" panose="02020603050405020304" pitchFamily="18" charset="0"/>
                <a:cs typeface="Times New Roman" panose="02020603050405020304" pitchFamily="18" charset="0"/>
              </a:rPr>
              <a:t>Individuals learn best when they are physically, mentally, and emotionally ready to </a:t>
            </a:r>
            <a:r>
              <a:rPr dirty="0" sz="2800" lang="en-US" smtClean="0">
                <a:latin typeface="Times New Roman" panose="02020603050405020304" pitchFamily="18" charset="0"/>
                <a:cs typeface="Times New Roman" panose="02020603050405020304" pitchFamily="18" charset="0"/>
              </a:rPr>
              <a:t>learn</a:t>
            </a:r>
            <a:r>
              <a:rPr dirty="0" sz="2800" lang="en-US">
                <a:latin typeface="Times New Roman" panose="02020603050405020304" pitchFamily="18" charset="0"/>
                <a:cs typeface="Times New Roman" panose="02020603050405020304" pitchFamily="18" charset="0"/>
              </a:rPr>
              <a:t>. </a:t>
            </a:r>
            <a:endParaRPr dirty="0" sz="2800" lang="en-US" smtClean="0">
              <a:latin typeface="Times New Roman" panose="02020603050405020304" pitchFamily="18" charset="0"/>
              <a:cs typeface="Times New Roman" panose="02020603050405020304" pitchFamily="18" charset="0"/>
            </a:endParaRPr>
          </a:p>
          <a:p>
            <a:pPr>
              <a:lnSpc>
                <a:spcPct val="150000"/>
              </a:lnSpc>
              <a:buFont typeface="Wingdings" panose="05000000000000000000" pitchFamily="2" charset="2"/>
              <a:buChar char="ü"/>
            </a:pPr>
            <a:r>
              <a:rPr dirty="0" sz="2800" lang="en-US">
                <a:latin typeface="Times New Roman" panose="02020603050405020304" pitchFamily="18" charset="0"/>
                <a:cs typeface="Times New Roman" panose="02020603050405020304" pitchFamily="18" charset="0"/>
              </a:rPr>
              <a:t>Students learn best and retain information longer when they have meaningful practice and </a:t>
            </a:r>
            <a:r>
              <a:rPr dirty="0" sz="2800" lang="en-US" smtClean="0">
                <a:latin typeface="Times New Roman" panose="02020603050405020304" pitchFamily="18" charset="0"/>
                <a:cs typeface="Times New Roman" panose="02020603050405020304" pitchFamily="18" charset="0"/>
              </a:rPr>
              <a:t>exercise</a:t>
            </a:r>
          </a:p>
          <a:p>
            <a:pPr>
              <a:lnSpc>
                <a:spcPct val="150000"/>
              </a:lnSpc>
              <a:buFont typeface="Wingdings" panose="05000000000000000000" pitchFamily="2" charset="2"/>
              <a:buChar char="ü"/>
            </a:pPr>
            <a:r>
              <a:rPr dirty="0" sz="2800" lang="en-US">
                <a:latin typeface="Times New Roman" panose="02020603050405020304" pitchFamily="18" charset="0"/>
                <a:cs typeface="Times New Roman" panose="02020603050405020304" pitchFamily="18" charset="0"/>
              </a:rPr>
              <a:t>Learning is strengthened when accompanied by a pleasant or satisfying </a:t>
            </a:r>
            <a:r>
              <a:rPr dirty="0" sz="2800" lang="en-US" smtClean="0">
                <a:latin typeface="Times New Roman" panose="02020603050405020304" pitchFamily="18" charset="0"/>
                <a:cs typeface="Times New Roman" panose="02020603050405020304" pitchFamily="18" charset="0"/>
              </a:rPr>
              <a:t>feeling</a:t>
            </a:r>
          </a:p>
          <a:p>
            <a:pPr>
              <a:lnSpc>
                <a:spcPct val="150000"/>
              </a:lnSpc>
              <a:buFont typeface="Wingdings" panose="05000000000000000000" pitchFamily="2" charset="2"/>
              <a:buChar char="ü"/>
            </a:pPr>
            <a:r>
              <a:rPr dirty="0" sz="2800" lang="en-US">
                <a:latin typeface="Times New Roman" panose="02020603050405020304" pitchFamily="18" charset="0"/>
                <a:cs typeface="Times New Roman" panose="02020603050405020304" pitchFamily="18" charset="0"/>
              </a:rPr>
              <a:t>Things learned first create a strong impression in the mind that is difficult to erase. </a:t>
            </a:r>
            <a:endParaRPr dirty="0" sz="2800" lang="en-US" smtClean="0">
              <a:latin typeface="Times New Roman" panose="02020603050405020304" pitchFamily="18" charset="0"/>
              <a:cs typeface="Times New Roman" panose="02020603050405020304" pitchFamily="18" charset="0"/>
            </a:endParaRPr>
          </a:p>
        </p:txBody>
      </p:sp>
    </p:spTree>
  </p:cSld>
  <p:clrMapOvr>
    <a:masterClrMapping/>
  </p:clrMapOvr>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308" name=""/>
        <p:cNvGrpSpPr/>
        <p:nvPr/>
      </p:nvGrpSpPr>
      <p:grpSpPr>
        <a:xfrm>
          <a:off x="0" y="0"/>
          <a:ext cx="0" cy="0"/>
          <a:chOff x="0" y="0"/>
          <a:chExt cx="0" cy="0"/>
        </a:xfrm>
      </p:grpSpPr>
      <p:sp>
        <p:nvSpPr>
          <p:cNvPr id="1048656" name="Content Placeholder 2"/>
          <p:cNvSpPr>
            <a:spLocks noGrp="1"/>
          </p:cNvSpPr>
          <p:nvPr>
            <p:ph idx="1"/>
          </p:nvPr>
        </p:nvSpPr>
        <p:spPr>
          <a:xfrm>
            <a:off x="152400" y="228600"/>
            <a:ext cx="8839200" cy="6477000"/>
          </a:xfrm>
        </p:spPr>
        <p:txBody>
          <a:bodyPr/>
          <a:p>
            <a:pPr lvl="0">
              <a:lnSpc>
                <a:spcPct val="150000"/>
              </a:lnSpc>
              <a:buFont typeface="Wingdings" panose="05000000000000000000" pitchFamily="2" charset="2"/>
              <a:buChar char="ü"/>
            </a:pPr>
            <a:r>
              <a:rPr dirty="0" sz="3000" lang="en-US">
                <a:solidFill>
                  <a:prstClr val="black"/>
                </a:solidFill>
                <a:latin typeface="Times New Roman" panose="02020603050405020304" pitchFamily="18" charset="0"/>
                <a:cs typeface="Times New Roman" panose="02020603050405020304" pitchFamily="18" charset="0"/>
              </a:rPr>
              <a:t>Things most recently learned are best remembered. </a:t>
            </a:r>
          </a:p>
          <a:p>
            <a:pPr lvl="0">
              <a:lnSpc>
                <a:spcPct val="150000"/>
              </a:lnSpc>
              <a:buFont typeface="Wingdings" panose="05000000000000000000" pitchFamily="2" charset="2"/>
              <a:buChar char="ü"/>
            </a:pPr>
            <a:r>
              <a:rPr dirty="0" sz="3000" lang="en-US">
                <a:solidFill>
                  <a:prstClr val="black"/>
                </a:solidFill>
                <a:latin typeface="Times New Roman" panose="02020603050405020304" pitchFamily="18" charset="0"/>
                <a:cs typeface="Times New Roman" panose="02020603050405020304" pitchFamily="18" charset="0"/>
              </a:rPr>
              <a:t>The principle of intensity implies that a student will learn more from the real thing than from a substitute.</a:t>
            </a:r>
          </a:p>
          <a:p>
            <a:pPr lvl="0">
              <a:lnSpc>
                <a:spcPct val="150000"/>
              </a:lnSpc>
              <a:buFont typeface="Wingdings" panose="05000000000000000000" pitchFamily="2" charset="2"/>
              <a:buChar char="ü"/>
            </a:pPr>
            <a:r>
              <a:rPr dirty="0" sz="3000" lang="en-US">
                <a:solidFill>
                  <a:prstClr val="black"/>
                </a:solidFill>
                <a:latin typeface="Times New Roman" panose="02020603050405020304" pitchFamily="18" charset="0"/>
                <a:cs typeface="Times New Roman" panose="02020603050405020304" pitchFamily="18" charset="0"/>
              </a:rPr>
              <a:t>Individuals must have some abilities and skills that may help them to learn. </a:t>
            </a:r>
          </a:p>
          <a:p>
            <a:pPr lvl="0">
              <a:lnSpc>
                <a:spcPct val="150000"/>
              </a:lnSpc>
              <a:buFont typeface="Wingdings" panose="05000000000000000000" pitchFamily="2" charset="2"/>
              <a:buChar char="ü"/>
            </a:pPr>
            <a:r>
              <a:rPr dirty="0" sz="3000" lang="en-US">
                <a:solidFill>
                  <a:prstClr val="black"/>
                </a:solidFill>
                <a:latin typeface="Times New Roman" panose="02020603050405020304" pitchFamily="18" charset="0"/>
                <a:cs typeface="Times New Roman" panose="02020603050405020304" pitchFamily="18" charset="0"/>
              </a:rPr>
              <a:t>Things freely learned are best learned </a:t>
            </a:r>
            <a:endParaRPr dirty="0" sz="3000" lang="am-ET">
              <a:solidFill>
                <a:prstClr val="black"/>
              </a:solidFill>
              <a:cs typeface="Times New Roman" panose="02020603050405020304" pitchFamily="18" charset="0"/>
            </a:endParaRPr>
          </a:p>
          <a:p>
            <a:endParaRPr dirty="0" lang="am-ET"/>
          </a:p>
        </p:txBody>
      </p:sp>
    </p:spTree>
  </p:cSld>
  <p:clrMapOvr>
    <a:masterClrMapping/>
  </p:clrMapOvr>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309" name=""/>
        <p:cNvGrpSpPr/>
        <p:nvPr/>
      </p:nvGrpSpPr>
      <p:grpSpPr>
        <a:xfrm>
          <a:off x="0" y="0"/>
          <a:ext cx="0" cy="0"/>
          <a:chOff x="0" y="0"/>
          <a:chExt cx="0" cy="0"/>
        </a:xfrm>
      </p:grpSpPr>
      <p:sp>
        <p:nvSpPr>
          <p:cNvPr id="1048657" name="Title 1"/>
          <p:cNvSpPr>
            <a:spLocks noGrp="1"/>
          </p:cNvSpPr>
          <p:nvPr>
            <p:ph type="title"/>
          </p:nvPr>
        </p:nvSpPr>
        <p:spPr>
          <a:xfrm>
            <a:off x="76200" y="76200"/>
            <a:ext cx="8915400" cy="457200"/>
          </a:xfrm>
        </p:spPr>
        <p:txBody>
          <a:bodyPr>
            <a:normAutofit fontScale="90000"/>
          </a:bodyPr>
          <a:p>
            <a:r>
              <a:rPr dirty="0" lang="en-US" smtClean="0">
                <a:solidFill>
                  <a:srgbClr val="FF0000"/>
                </a:solidFill>
                <a:latin typeface="Times New Roman" panose="02020603050405020304" pitchFamily="18" charset="0"/>
                <a:cs typeface="Times New Roman" panose="02020603050405020304" pitchFamily="18" charset="0"/>
              </a:rPr>
              <a:t>Factors influencing learning </a:t>
            </a:r>
            <a:endParaRPr dirty="0" lang="am-ET">
              <a:solidFill>
                <a:srgbClr val="FF0000"/>
              </a:solidFill>
              <a:cs typeface="Times New Roman" panose="02020603050405020304" pitchFamily="18" charset="0"/>
            </a:endParaRPr>
          </a:p>
        </p:txBody>
      </p:sp>
      <p:sp>
        <p:nvSpPr>
          <p:cNvPr id="1048658" name="Content Placeholder 2"/>
          <p:cNvSpPr>
            <a:spLocks noGrp="1"/>
          </p:cNvSpPr>
          <p:nvPr>
            <p:ph idx="1"/>
          </p:nvPr>
        </p:nvSpPr>
        <p:spPr>
          <a:xfrm>
            <a:off x="152400" y="609600"/>
            <a:ext cx="8686800" cy="6096000"/>
          </a:xfrm>
        </p:spPr>
        <p:txBody>
          <a:bodyPr>
            <a:normAutofit fontScale="96875" lnSpcReduction="10000"/>
          </a:bodyPr>
          <a:p>
            <a:pPr>
              <a:lnSpc>
                <a:spcPct val="150000"/>
              </a:lnSpc>
              <a:buFont typeface="Wingdings" panose="05000000000000000000" pitchFamily="2" charset="2"/>
              <a:buChar char="Ø"/>
            </a:pPr>
            <a:r>
              <a:rPr dirty="0" lang="en-US" smtClean="0">
                <a:latin typeface="Times New Roman" panose="02020603050405020304" pitchFamily="18" charset="0"/>
                <a:cs typeface="Times New Roman" panose="02020603050405020304" pitchFamily="18" charset="0"/>
              </a:rPr>
              <a:t>Motivation </a:t>
            </a:r>
          </a:p>
          <a:p>
            <a:pPr>
              <a:lnSpc>
                <a:spcPct val="150000"/>
              </a:lnSpc>
              <a:buFont typeface="Wingdings" panose="05000000000000000000" pitchFamily="2" charset="2"/>
              <a:buChar char="Ø"/>
            </a:pPr>
            <a:r>
              <a:rPr dirty="0" lang="en-US" smtClean="0">
                <a:latin typeface="Times New Roman" panose="02020603050405020304" pitchFamily="18" charset="0"/>
                <a:cs typeface="Times New Roman" panose="02020603050405020304" pitchFamily="18" charset="0"/>
              </a:rPr>
              <a:t>Maturation </a:t>
            </a:r>
          </a:p>
          <a:p>
            <a:pPr>
              <a:lnSpc>
                <a:spcPct val="150000"/>
              </a:lnSpc>
              <a:buFont typeface="Wingdings" panose="05000000000000000000" pitchFamily="2" charset="2"/>
              <a:buChar char="Ø"/>
            </a:pPr>
            <a:r>
              <a:rPr dirty="0" lang="en-US" smtClean="0">
                <a:latin typeface="Times New Roman" panose="02020603050405020304" pitchFamily="18" charset="0"/>
                <a:cs typeface="Times New Roman" panose="02020603050405020304" pitchFamily="18" charset="0"/>
              </a:rPr>
              <a:t>Health condition of the learner</a:t>
            </a:r>
          </a:p>
          <a:p>
            <a:pPr>
              <a:lnSpc>
                <a:spcPct val="150000"/>
              </a:lnSpc>
              <a:buFont typeface="Wingdings" panose="05000000000000000000" pitchFamily="2" charset="2"/>
              <a:buChar char="Ø"/>
            </a:pPr>
            <a:r>
              <a:rPr dirty="0" lang="en-US" smtClean="0">
                <a:latin typeface="Times New Roman" panose="02020603050405020304" pitchFamily="18" charset="0"/>
                <a:cs typeface="Times New Roman" panose="02020603050405020304" pitchFamily="18" charset="0"/>
              </a:rPr>
              <a:t>Psychological wellbeing </a:t>
            </a:r>
          </a:p>
          <a:p>
            <a:pPr>
              <a:lnSpc>
                <a:spcPct val="150000"/>
              </a:lnSpc>
              <a:buFont typeface="Wingdings" panose="05000000000000000000" pitchFamily="2" charset="2"/>
              <a:buChar char="Ø"/>
            </a:pPr>
            <a:r>
              <a:rPr dirty="0" lang="en-US" smtClean="0">
                <a:latin typeface="Times New Roman" panose="02020603050405020304" pitchFamily="18" charset="0"/>
                <a:cs typeface="Times New Roman" panose="02020603050405020304" pitchFamily="18" charset="0"/>
              </a:rPr>
              <a:t>Good working condition</a:t>
            </a:r>
          </a:p>
          <a:p>
            <a:pPr>
              <a:lnSpc>
                <a:spcPct val="150000"/>
              </a:lnSpc>
              <a:buFont typeface="Wingdings" panose="05000000000000000000" pitchFamily="2" charset="2"/>
              <a:buChar char="Ø"/>
            </a:pPr>
            <a:r>
              <a:rPr dirty="0" lang="en-US" smtClean="0">
                <a:latin typeface="Times New Roman" panose="02020603050405020304" pitchFamily="18" charset="0"/>
                <a:cs typeface="Times New Roman" panose="02020603050405020304" pitchFamily="18" charset="0"/>
              </a:rPr>
              <a:t>Experience </a:t>
            </a:r>
          </a:p>
          <a:p>
            <a:pPr>
              <a:lnSpc>
                <a:spcPct val="150000"/>
              </a:lnSpc>
              <a:buFont typeface="Wingdings" panose="05000000000000000000" pitchFamily="2" charset="2"/>
              <a:buChar char="Ø"/>
            </a:pPr>
            <a:r>
              <a:rPr dirty="0" lang="en-US" smtClean="0">
                <a:latin typeface="Times New Roman" panose="02020603050405020304" pitchFamily="18" charset="0"/>
                <a:cs typeface="Times New Roman" panose="02020603050405020304" pitchFamily="18" charset="0"/>
              </a:rPr>
              <a:t>Length of learning period</a:t>
            </a:r>
          </a:p>
          <a:p>
            <a:pPr>
              <a:lnSpc>
                <a:spcPct val="150000"/>
              </a:lnSpc>
              <a:buFont typeface="Wingdings" panose="05000000000000000000" pitchFamily="2" charset="2"/>
              <a:buChar char="Ø"/>
            </a:pPr>
            <a:r>
              <a:rPr dirty="0" lang="en-US" smtClean="0">
                <a:latin typeface="Times New Roman" panose="02020603050405020304" pitchFamily="18" charset="0"/>
                <a:cs typeface="Times New Roman" panose="02020603050405020304" pitchFamily="18" charset="0"/>
              </a:rPr>
              <a:t>Massed and distributed learning </a:t>
            </a:r>
            <a:endParaRPr dirty="0" lang="am-ET">
              <a:cs typeface="Times New Roman" panose="02020603050405020304" pitchFamily="18" charset="0"/>
            </a:endParaRPr>
          </a:p>
        </p:txBody>
      </p:sp>
    </p:spTree>
  </p:cSld>
  <p:clrMapOvr>
    <a:masterClrMapping/>
  </p:clrMapOvr>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310" name=""/>
        <p:cNvGrpSpPr/>
        <p:nvPr/>
      </p:nvGrpSpPr>
      <p:grpSpPr>
        <a:xfrm>
          <a:off x="0" y="0"/>
          <a:ext cx="0" cy="0"/>
          <a:chOff x="0" y="0"/>
          <a:chExt cx="0" cy="0"/>
        </a:xfrm>
      </p:grpSpPr>
      <p:sp>
        <p:nvSpPr>
          <p:cNvPr id="1048659" name="Title 1"/>
          <p:cNvSpPr>
            <a:spLocks noGrp="1"/>
          </p:cNvSpPr>
          <p:nvPr>
            <p:ph type="title"/>
          </p:nvPr>
        </p:nvSpPr>
        <p:spPr>
          <a:xfrm>
            <a:off x="457200" y="0"/>
            <a:ext cx="8229600" cy="609600"/>
          </a:xfrm>
        </p:spPr>
        <p:txBody>
          <a:bodyPr>
            <a:normAutofit/>
          </a:bodyPr>
          <a:p>
            <a:r>
              <a:rPr dirty="0" sz="3600" lang="en-US" smtClean="0">
                <a:solidFill>
                  <a:srgbClr val="FF0000"/>
                </a:solidFill>
                <a:latin typeface="Times New Roman" panose="02020603050405020304" pitchFamily="18" charset="0"/>
                <a:cs typeface="Times New Roman" panose="02020603050405020304" pitchFamily="18" charset="0"/>
              </a:rPr>
              <a:t>Theories of learning </a:t>
            </a:r>
            <a:endParaRPr dirty="0" sz="3600" lang="am-ET">
              <a:solidFill>
                <a:srgbClr val="FF0000"/>
              </a:solidFill>
              <a:cs typeface="Times New Roman" panose="02020603050405020304" pitchFamily="18" charset="0"/>
            </a:endParaRPr>
          </a:p>
        </p:txBody>
      </p:sp>
      <p:sp>
        <p:nvSpPr>
          <p:cNvPr id="1048660" name="Content Placeholder 2"/>
          <p:cNvSpPr>
            <a:spLocks noGrp="1"/>
          </p:cNvSpPr>
          <p:nvPr>
            <p:ph idx="1"/>
          </p:nvPr>
        </p:nvSpPr>
        <p:spPr>
          <a:xfrm>
            <a:off x="152400" y="533400"/>
            <a:ext cx="8839200" cy="6172200"/>
          </a:xfrm>
        </p:spPr>
        <p:txBody>
          <a:bodyPr>
            <a:noAutofit/>
          </a:bodyPr>
          <a:p>
            <a:pPr eaLnBrk="0" fontAlgn="base" hangingPunct="0" indent="0" lvl="0" marL="0">
              <a:spcAft>
                <a:spcPct val="0"/>
              </a:spcAft>
              <a:buNone/>
            </a:pPr>
            <a:r>
              <a:rPr dirty="0" sz="2800" lang="en-US" smtClean="0">
                <a:solidFill>
                  <a:prstClr val="black"/>
                </a:solidFill>
                <a:latin typeface="Times New Roman" pitchFamily="18" charset="0"/>
                <a:cs typeface="Times New Roman" pitchFamily="18" charset="0"/>
              </a:rPr>
              <a:t>What is theory??</a:t>
            </a:r>
          </a:p>
          <a:p>
            <a:pPr eaLnBrk="0" fontAlgn="base" hangingPunct="0" lvl="0">
              <a:spcAft>
                <a:spcPct val="0"/>
              </a:spcAft>
              <a:buFont typeface="Arial" charset="0"/>
              <a:buChar char="•"/>
            </a:pPr>
            <a:r>
              <a:rPr dirty="0" sz="2800" lang="en-US" smtClean="0">
                <a:solidFill>
                  <a:prstClr val="black"/>
                </a:solidFill>
                <a:latin typeface="Times New Roman" pitchFamily="18" charset="0"/>
                <a:cs typeface="Times New Roman" pitchFamily="18" charset="0"/>
              </a:rPr>
              <a:t>An </a:t>
            </a:r>
            <a:r>
              <a:rPr dirty="0" sz="2800" lang="en-US">
                <a:solidFill>
                  <a:prstClr val="black"/>
                </a:solidFill>
                <a:latin typeface="Times New Roman" pitchFamily="18" charset="0"/>
                <a:cs typeface="Times New Roman" pitchFamily="18" charset="0"/>
              </a:rPr>
              <a:t>idea or set of ideas that is intended to explain facts or events </a:t>
            </a:r>
          </a:p>
          <a:p>
            <a:pPr eaLnBrk="0" fontAlgn="base" hangingPunct="0" lvl="0">
              <a:spcAft>
                <a:spcPct val="0"/>
              </a:spcAft>
              <a:buFont typeface="Arial" charset="0"/>
              <a:buChar char="•"/>
            </a:pPr>
            <a:r>
              <a:rPr dirty="0" sz="2800" lang="en-US">
                <a:solidFill>
                  <a:prstClr val="black"/>
                </a:solidFill>
                <a:latin typeface="Times New Roman" pitchFamily="18" charset="0"/>
                <a:cs typeface="Times New Roman" pitchFamily="18" charset="0"/>
              </a:rPr>
              <a:t>An idea that is suggested or presented as </a:t>
            </a:r>
            <a:r>
              <a:rPr dirty="0" sz="2800" lang="en-US">
                <a:solidFill>
                  <a:srgbClr val="FF0000"/>
                </a:solidFill>
                <a:latin typeface="Times New Roman" pitchFamily="18" charset="0"/>
                <a:cs typeface="Times New Roman" pitchFamily="18" charset="0"/>
              </a:rPr>
              <a:t>possibly true </a:t>
            </a:r>
            <a:r>
              <a:rPr dirty="0" sz="2800" lang="en-US">
                <a:solidFill>
                  <a:prstClr val="black"/>
                </a:solidFill>
                <a:latin typeface="Times New Roman" pitchFamily="18" charset="0"/>
                <a:cs typeface="Times New Roman" pitchFamily="18" charset="0"/>
              </a:rPr>
              <a:t>but that is not known or</a:t>
            </a:r>
            <a:r>
              <a:rPr dirty="0" sz="2800" lang="en-US">
                <a:solidFill>
                  <a:srgbClr val="FF0000"/>
                </a:solidFill>
                <a:latin typeface="Times New Roman" pitchFamily="18" charset="0"/>
                <a:cs typeface="Times New Roman" pitchFamily="18" charset="0"/>
              </a:rPr>
              <a:t> proven to be true </a:t>
            </a:r>
          </a:p>
          <a:p>
            <a:pPr eaLnBrk="0" fontAlgn="base" hangingPunct="0" lvl="0">
              <a:spcAft>
                <a:spcPct val="0"/>
              </a:spcAft>
              <a:buFont typeface="Arial" charset="0"/>
              <a:buChar char="•"/>
            </a:pPr>
            <a:r>
              <a:rPr dirty="0" sz="2800" lang="en-US">
                <a:solidFill>
                  <a:prstClr val="black"/>
                </a:solidFill>
                <a:latin typeface="Times New Roman" pitchFamily="18" charset="0"/>
                <a:cs typeface="Times New Roman" pitchFamily="18" charset="0"/>
              </a:rPr>
              <a:t>The general principles or ideas that relate to a particular subject </a:t>
            </a:r>
            <a:endParaRPr dirty="0" sz="2800" lang="en-US" smtClean="0">
              <a:latin typeface="Times New Roman" panose="02020603050405020304" pitchFamily="18" charset="0"/>
              <a:cs typeface="Times New Roman" panose="02020603050405020304" pitchFamily="18" charset="0"/>
            </a:endParaRPr>
          </a:p>
          <a:p>
            <a:pPr>
              <a:lnSpc>
                <a:spcPct val="150000"/>
              </a:lnSpc>
              <a:buFont typeface="Wingdings" panose="05000000000000000000" pitchFamily="2" charset="2"/>
              <a:buChar char="Ø"/>
            </a:pPr>
            <a:r>
              <a:rPr dirty="0" sz="2800" lang="en-US" smtClean="0">
                <a:latin typeface="Times New Roman" panose="02020603050405020304" pitchFamily="18" charset="0"/>
                <a:cs typeface="Times New Roman" panose="02020603050405020304" pitchFamily="18" charset="0"/>
              </a:rPr>
              <a:t>Learning theories provide the theoretical framework to </a:t>
            </a:r>
            <a:r>
              <a:rPr dirty="0" sz="2800" lang="en-US" smtClean="0">
                <a:solidFill>
                  <a:srgbClr val="00B0F0"/>
                </a:solidFill>
                <a:latin typeface="Times New Roman" panose="02020603050405020304" pitchFamily="18" charset="0"/>
                <a:cs typeface="Times New Roman" panose="02020603050405020304" pitchFamily="18" charset="0"/>
              </a:rPr>
              <a:t>understand how people learn</a:t>
            </a:r>
            <a:r>
              <a:rPr dirty="0" sz="2800" lang="en-US" smtClean="0">
                <a:latin typeface="Times New Roman" panose="02020603050405020304" pitchFamily="18" charset="0"/>
                <a:cs typeface="Times New Roman" panose="02020603050405020304" pitchFamily="18" charset="0"/>
              </a:rPr>
              <a:t>.</a:t>
            </a:r>
          </a:p>
          <a:p>
            <a:pPr>
              <a:lnSpc>
                <a:spcPct val="150000"/>
              </a:lnSpc>
              <a:buFont typeface="Wingdings" panose="05000000000000000000" pitchFamily="2" charset="2"/>
              <a:buChar char="Ø"/>
            </a:pPr>
            <a:r>
              <a:rPr dirty="0" sz="2800" lang="en-US" smtClean="0">
                <a:latin typeface="Times New Roman" panose="02020603050405020304" pitchFamily="18" charset="0"/>
                <a:cs typeface="Times New Roman" panose="02020603050405020304" pitchFamily="18" charset="0"/>
              </a:rPr>
              <a:t>We want to know how people </a:t>
            </a:r>
            <a:r>
              <a:rPr dirty="0" sz="2800" lang="en-US" smtClean="0">
                <a:solidFill>
                  <a:srgbClr val="FF0000"/>
                </a:solidFill>
                <a:latin typeface="Times New Roman" panose="02020603050405020304" pitchFamily="18" charset="0"/>
                <a:cs typeface="Times New Roman" panose="02020603050405020304" pitchFamily="18" charset="0"/>
              </a:rPr>
              <a:t>acquire new knowledge</a:t>
            </a:r>
            <a:r>
              <a:rPr dirty="0" sz="2800" lang="en-US" smtClean="0">
                <a:latin typeface="Times New Roman" panose="02020603050405020304" pitchFamily="18" charset="0"/>
                <a:cs typeface="Times New Roman" panose="02020603050405020304" pitchFamily="18" charset="0"/>
              </a:rPr>
              <a:t>, </a:t>
            </a:r>
            <a:r>
              <a:rPr dirty="0" sz="2800" lang="en-US" smtClean="0">
                <a:solidFill>
                  <a:srgbClr val="7030A0"/>
                </a:solidFill>
                <a:latin typeface="Times New Roman" panose="02020603050405020304" pitchFamily="18" charset="0"/>
                <a:cs typeface="Times New Roman" panose="02020603050405020304" pitchFamily="18" charset="0"/>
              </a:rPr>
              <a:t>develop skills</a:t>
            </a:r>
            <a:r>
              <a:rPr dirty="0" sz="2800" lang="en-US" smtClean="0">
                <a:latin typeface="Times New Roman" panose="02020603050405020304" pitchFamily="18" charset="0"/>
                <a:cs typeface="Times New Roman" panose="02020603050405020304" pitchFamily="18" charset="0"/>
              </a:rPr>
              <a:t>, </a:t>
            </a:r>
            <a:r>
              <a:rPr dirty="0" sz="2800" lang="en-US" smtClean="0">
                <a:solidFill>
                  <a:srgbClr val="00B0F0"/>
                </a:solidFill>
                <a:latin typeface="Times New Roman" panose="02020603050405020304" pitchFamily="18" charset="0"/>
                <a:cs typeface="Times New Roman" panose="02020603050405020304" pitchFamily="18" charset="0"/>
              </a:rPr>
              <a:t>modify attitudes</a:t>
            </a:r>
            <a:r>
              <a:rPr dirty="0" sz="2800" lang="en-US" smtClean="0">
                <a:latin typeface="Times New Roman" panose="02020603050405020304" pitchFamily="18" charset="0"/>
                <a:cs typeface="Times New Roman" panose="02020603050405020304" pitchFamily="18" charset="0"/>
              </a:rPr>
              <a:t>, and </a:t>
            </a:r>
            <a:r>
              <a:rPr dirty="0" sz="2800" lang="en-US" smtClean="0">
                <a:solidFill>
                  <a:srgbClr val="0070C0"/>
                </a:solidFill>
                <a:latin typeface="Times New Roman" panose="02020603050405020304" pitchFamily="18" charset="0"/>
                <a:cs typeface="Times New Roman" panose="02020603050405020304" pitchFamily="18" charset="0"/>
              </a:rPr>
              <a:t>learn new behaviors</a:t>
            </a:r>
            <a:r>
              <a:rPr dirty="0" sz="2800" lang="en-US" smtClean="0">
                <a:latin typeface="Times New Roman" panose="02020603050405020304" pitchFamily="18" charset="0"/>
                <a:cs typeface="Times New Roman" panose="02020603050405020304" pitchFamily="18" charset="0"/>
              </a:rPr>
              <a:t>.</a:t>
            </a:r>
            <a:endParaRPr dirty="0" sz="2800" lang="am-ET">
              <a:cs typeface="Times New Roman" panose="02020603050405020304" pitchFamily="18" charset="0"/>
            </a:endParaRPr>
          </a:p>
        </p:txBody>
      </p:sp>
    </p:spTree>
  </p:cSld>
  <p:clrMapOvr>
    <a:masterClrMapping/>
  </p:clrMapOvr>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311" name=""/>
        <p:cNvGrpSpPr/>
        <p:nvPr/>
      </p:nvGrpSpPr>
      <p:grpSpPr>
        <a:xfrm>
          <a:off x="0" y="0"/>
          <a:ext cx="0" cy="0"/>
          <a:chOff x="0" y="0"/>
          <a:chExt cx="0" cy="0"/>
        </a:xfrm>
      </p:grpSpPr>
      <p:sp>
        <p:nvSpPr>
          <p:cNvPr id="1048661" name="Title 1"/>
          <p:cNvSpPr>
            <a:spLocks noGrp="1"/>
          </p:cNvSpPr>
          <p:nvPr>
            <p:ph type="title"/>
          </p:nvPr>
        </p:nvSpPr>
        <p:spPr>
          <a:xfrm>
            <a:off x="457200" y="274638"/>
            <a:ext cx="8229600" cy="487362"/>
          </a:xfrm>
        </p:spPr>
        <p:txBody>
          <a:bodyPr>
            <a:normAutofit fontScale="90000"/>
          </a:bodyPr>
          <a:p>
            <a:r>
              <a:rPr dirty="0" lang="en-US" smtClean="0">
                <a:solidFill>
                  <a:srgbClr val="FF0000"/>
                </a:solidFill>
                <a:latin typeface="Times New Roman" panose="02020603050405020304" pitchFamily="18" charset="0"/>
                <a:cs typeface="Times New Roman" panose="02020603050405020304" pitchFamily="18" charset="0"/>
              </a:rPr>
              <a:t>Behaviorist theories </a:t>
            </a:r>
            <a:endParaRPr dirty="0" lang="am-ET">
              <a:solidFill>
                <a:srgbClr val="FF0000"/>
              </a:solidFill>
              <a:cs typeface="Times New Roman" panose="02020603050405020304" pitchFamily="18" charset="0"/>
            </a:endParaRPr>
          </a:p>
        </p:txBody>
      </p:sp>
      <p:sp>
        <p:nvSpPr>
          <p:cNvPr id="1048662" name="Content Placeholder 2"/>
          <p:cNvSpPr>
            <a:spLocks noGrp="1"/>
          </p:cNvSpPr>
          <p:nvPr>
            <p:ph idx="1"/>
          </p:nvPr>
        </p:nvSpPr>
        <p:spPr>
          <a:xfrm>
            <a:off x="152400" y="762000"/>
            <a:ext cx="8839200" cy="5943600"/>
          </a:xfrm>
        </p:spPr>
        <p:txBody>
          <a:bodyPr>
            <a:normAutofit fontScale="87500" lnSpcReduction="20000"/>
          </a:bodyPr>
          <a:p>
            <a:pPr algn="just" lvl="0">
              <a:lnSpc>
                <a:spcPct val="115000"/>
              </a:lnSpc>
              <a:spcBef>
                <a:spcPts val="0"/>
              </a:spcBef>
              <a:buFont typeface="Wingdings"/>
              <a:buChar char=""/>
              <a:tabLst>
                <a:tab algn="l" pos="685800"/>
                <a:tab algn="l" pos="762000"/>
              </a:tabLst>
            </a:pPr>
            <a:r>
              <a:rPr dirty="0" lang="en-US" smtClean="0">
                <a:solidFill>
                  <a:prstClr val="black"/>
                </a:solidFill>
                <a:latin typeface="Times New Roman"/>
                <a:ea typeface="Calibri"/>
                <a:cs typeface="Times New Roman"/>
              </a:rPr>
              <a:t>One of the first developed and used theories in USA education system and continue to be universal.</a:t>
            </a:r>
          </a:p>
          <a:p>
            <a:pPr algn="just" lvl="0">
              <a:lnSpc>
                <a:spcPct val="115000"/>
              </a:lnSpc>
              <a:spcBef>
                <a:spcPts val="0"/>
              </a:spcBef>
              <a:buFont typeface="Wingdings"/>
              <a:buChar char=""/>
              <a:tabLst>
                <a:tab algn="l" pos="685800"/>
                <a:tab algn="l" pos="762000"/>
              </a:tabLst>
            </a:pPr>
            <a:r>
              <a:rPr dirty="0" lang="en-US" smtClean="0">
                <a:solidFill>
                  <a:prstClr val="black"/>
                </a:solidFill>
                <a:latin typeface="Times New Roman"/>
                <a:ea typeface="Calibri"/>
                <a:cs typeface="Times New Roman"/>
              </a:rPr>
              <a:t>Some assumptions that have historically supported behavioral research are the follows (</a:t>
            </a:r>
            <a:r>
              <a:rPr dirty="0" lang="en-US" err="1" smtClean="0">
                <a:solidFill>
                  <a:prstClr val="black"/>
                </a:solidFill>
                <a:latin typeface="Times New Roman"/>
                <a:ea typeface="Calibri"/>
                <a:cs typeface="Times New Roman"/>
              </a:rPr>
              <a:t>Ormrod</a:t>
            </a:r>
            <a:r>
              <a:rPr dirty="0" lang="en-US" smtClean="0">
                <a:solidFill>
                  <a:prstClr val="black"/>
                </a:solidFill>
                <a:latin typeface="Times New Roman"/>
                <a:ea typeface="Calibri"/>
                <a:cs typeface="Times New Roman"/>
              </a:rPr>
              <a:t>, 2016)</a:t>
            </a:r>
          </a:p>
          <a:p>
            <a:pPr algn="just" indent="-457200" lvl="0" marL="800100">
              <a:lnSpc>
                <a:spcPct val="115000"/>
              </a:lnSpc>
              <a:spcBef>
                <a:spcPts val="0"/>
              </a:spcBef>
              <a:buFont typeface="Wingdings" panose="05000000000000000000" pitchFamily="2" charset="2"/>
              <a:buChar char="Ø"/>
              <a:tabLst>
                <a:tab algn="l" pos="685800"/>
                <a:tab algn="l" pos="762000"/>
              </a:tabLst>
            </a:pPr>
            <a:r>
              <a:rPr dirty="0" lang="en-US" smtClean="0">
                <a:solidFill>
                  <a:prstClr val="black"/>
                </a:solidFill>
                <a:latin typeface="Times New Roman"/>
                <a:ea typeface="Calibri"/>
                <a:cs typeface="Times New Roman"/>
              </a:rPr>
              <a:t>Humans and animals learn in similar ways</a:t>
            </a:r>
          </a:p>
          <a:p>
            <a:pPr algn="just" indent="-457200" lvl="0" marL="800100">
              <a:lnSpc>
                <a:spcPct val="115000"/>
              </a:lnSpc>
              <a:spcBef>
                <a:spcPts val="0"/>
              </a:spcBef>
              <a:buFont typeface="Wingdings" panose="05000000000000000000" pitchFamily="2" charset="2"/>
              <a:buChar char="Ø"/>
              <a:tabLst>
                <a:tab algn="l" pos="685800"/>
                <a:tab algn="l" pos="762000"/>
              </a:tabLst>
            </a:pPr>
            <a:r>
              <a:rPr dirty="0" lang="en-US" smtClean="0">
                <a:solidFill>
                  <a:prstClr val="black"/>
                </a:solidFill>
                <a:latin typeface="Times New Roman"/>
                <a:ea typeface="Calibri"/>
                <a:cs typeface="Times New Roman"/>
              </a:rPr>
              <a:t>Studying stimulus and response objectifies the learning process</a:t>
            </a:r>
          </a:p>
          <a:p>
            <a:pPr algn="just" indent="-457200" lvl="0" marL="800100">
              <a:lnSpc>
                <a:spcPct val="115000"/>
              </a:lnSpc>
              <a:spcBef>
                <a:spcPts val="0"/>
              </a:spcBef>
              <a:buFont typeface="Wingdings" panose="05000000000000000000" pitchFamily="2" charset="2"/>
              <a:buChar char="Ø"/>
              <a:tabLst>
                <a:tab algn="l" pos="685800"/>
                <a:tab algn="l" pos="762000"/>
              </a:tabLst>
            </a:pPr>
            <a:r>
              <a:rPr dirty="0" lang="en-US" smtClean="0">
                <a:solidFill>
                  <a:prstClr val="black"/>
                </a:solidFill>
                <a:latin typeface="Times New Roman"/>
                <a:ea typeface="Calibri"/>
                <a:cs typeface="Times New Roman"/>
              </a:rPr>
              <a:t>Internal process, such as thoughts, motives, emotions, are un important in understanding learning because they are not observable</a:t>
            </a:r>
          </a:p>
          <a:p>
            <a:pPr algn="just" indent="-457200" lvl="0" marL="800100">
              <a:lnSpc>
                <a:spcPct val="115000"/>
              </a:lnSpc>
              <a:spcBef>
                <a:spcPts val="0"/>
              </a:spcBef>
              <a:buFont typeface="Wingdings" panose="05000000000000000000" pitchFamily="2" charset="2"/>
              <a:buChar char="Ø"/>
              <a:tabLst>
                <a:tab algn="l" pos="685800"/>
                <a:tab algn="l" pos="762000"/>
              </a:tabLst>
            </a:pPr>
            <a:r>
              <a:rPr dirty="0" lang="en-US" smtClean="0">
                <a:solidFill>
                  <a:prstClr val="black"/>
                </a:solidFill>
                <a:latin typeface="Times New Roman"/>
                <a:ea typeface="Calibri"/>
                <a:cs typeface="Times New Roman"/>
              </a:rPr>
              <a:t>Later behaviorists stated that motivation and strength of S-R association were important</a:t>
            </a:r>
          </a:p>
          <a:p>
            <a:pPr algn="just" indent="-457200" lvl="0" marL="800100">
              <a:lnSpc>
                <a:spcPct val="115000"/>
              </a:lnSpc>
              <a:spcBef>
                <a:spcPts val="0"/>
              </a:spcBef>
              <a:buFont typeface="Wingdings" panose="05000000000000000000" pitchFamily="2" charset="2"/>
              <a:buChar char="Ø"/>
              <a:tabLst>
                <a:tab algn="l" pos="685800"/>
                <a:tab algn="l" pos="762000"/>
              </a:tabLst>
            </a:pPr>
            <a:r>
              <a:rPr dirty="0" lang="en-US" smtClean="0">
                <a:solidFill>
                  <a:prstClr val="black"/>
                </a:solidFill>
                <a:latin typeface="Times New Roman"/>
                <a:ea typeface="Calibri"/>
                <a:cs typeface="Times New Roman"/>
              </a:rPr>
              <a:t>Learning is largely the result of environmental events that condition behavior</a:t>
            </a:r>
          </a:p>
          <a:p>
            <a:endParaRPr dirty="0" lang="am-ET"/>
          </a:p>
        </p:txBody>
      </p:sp>
    </p:spTree>
  </p:cSld>
  <p:clrMapOvr>
    <a:masterClrMapping/>
  </p:clrMapOvr>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312" name=""/>
        <p:cNvGrpSpPr/>
        <p:nvPr/>
      </p:nvGrpSpPr>
      <p:grpSpPr>
        <a:xfrm>
          <a:off x="0" y="0"/>
          <a:ext cx="0" cy="0"/>
          <a:chOff x="0" y="0"/>
          <a:chExt cx="0" cy="0"/>
        </a:xfrm>
      </p:grpSpPr>
      <p:sp>
        <p:nvSpPr>
          <p:cNvPr id="1048663" name="Content Placeholder 2"/>
          <p:cNvSpPr>
            <a:spLocks noGrp="1"/>
          </p:cNvSpPr>
          <p:nvPr>
            <p:ph idx="1"/>
          </p:nvPr>
        </p:nvSpPr>
        <p:spPr>
          <a:xfrm>
            <a:off x="0" y="152400"/>
            <a:ext cx="9067800" cy="6553200"/>
          </a:xfrm>
        </p:spPr>
        <p:txBody>
          <a:bodyPr>
            <a:normAutofit/>
          </a:bodyPr>
          <a:p>
            <a:pPr algn="just" lvl="0">
              <a:lnSpc>
                <a:spcPct val="115000"/>
              </a:lnSpc>
              <a:spcBef>
                <a:spcPts val="0"/>
              </a:spcBef>
              <a:buFont typeface="Wingdings"/>
              <a:buChar char=""/>
              <a:tabLst>
                <a:tab algn="l" pos="685800"/>
                <a:tab algn="l" pos="762000"/>
              </a:tabLst>
            </a:pPr>
            <a:r>
              <a:rPr dirty="0" sz="2800" lang="en-US">
                <a:solidFill>
                  <a:prstClr val="black"/>
                </a:solidFill>
                <a:latin typeface="Times New Roman"/>
                <a:ea typeface="Calibri"/>
                <a:cs typeface="Times New Roman"/>
              </a:rPr>
              <a:t>Behavioral theories emphasize </a:t>
            </a:r>
            <a:r>
              <a:rPr dirty="0" sz="2800" lang="en-US">
                <a:solidFill>
                  <a:srgbClr val="FF0000"/>
                </a:solidFill>
                <a:latin typeface="Times New Roman"/>
                <a:ea typeface="Calibri"/>
                <a:cs typeface="Times New Roman"/>
              </a:rPr>
              <a:t>observable behaviors</a:t>
            </a:r>
            <a:r>
              <a:rPr dirty="0" sz="2800" lang="en-US">
                <a:solidFill>
                  <a:prstClr val="black"/>
                </a:solidFill>
                <a:latin typeface="Times New Roman"/>
                <a:ea typeface="Calibri"/>
                <a:cs typeface="Times New Roman"/>
              </a:rPr>
              <a:t>, </a:t>
            </a:r>
            <a:r>
              <a:rPr dirty="0" sz="2800" lang="en-US">
                <a:solidFill>
                  <a:srgbClr val="00B0F0"/>
                </a:solidFill>
                <a:latin typeface="Times New Roman"/>
                <a:ea typeface="Calibri"/>
                <a:cs typeface="Times New Roman"/>
              </a:rPr>
              <a:t>seek laws to govern all organisms</a:t>
            </a:r>
            <a:r>
              <a:rPr dirty="0" sz="2800" lang="en-US">
                <a:solidFill>
                  <a:prstClr val="black"/>
                </a:solidFill>
                <a:latin typeface="Times New Roman"/>
                <a:ea typeface="Calibri"/>
                <a:cs typeface="Times New Roman"/>
              </a:rPr>
              <a:t>, and </a:t>
            </a:r>
            <a:r>
              <a:rPr dirty="0" sz="2800" lang="en-US">
                <a:solidFill>
                  <a:srgbClr val="FFC000"/>
                </a:solidFill>
                <a:latin typeface="Times New Roman"/>
                <a:ea typeface="Calibri"/>
                <a:cs typeface="Times New Roman"/>
              </a:rPr>
              <a:t>provide explanations which focus on consequences. </a:t>
            </a:r>
          </a:p>
          <a:p>
            <a:pPr algn="just" lvl="0">
              <a:lnSpc>
                <a:spcPct val="115000"/>
              </a:lnSpc>
              <a:spcBef>
                <a:spcPts val="0"/>
              </a:spcBef>
              <a:buFont typeface="Wingdings"/>
              <a:buChar char=""/>
              <a:tabLst>
                <a:tab algn="l" pos="685800"/>
                <a:tab algn="l" pos="762000"/>
              </a:tabLst>
            </a:pPr>
            <a:r>
              <a:rPr dirty="0" sz="2800" lang="en-US" smtClean="0">
                <a:solidFill>
                  <a:prstClr val="black"/>
                </a:solidFill>
                <a:latin typeface="Times New Roman"/>
                <a:ea typeface="Calibri"/>
                <a:cs typeface="Times New Roman"/>
              </a:rPr>
              <a:t>Generally, behaviorists </a:t>
            </a:r>
            <a:r>
              <a:rPr dirty="0" sz="2800" lang="en-US">
                <a:solidFill>
                  <a:prstClr val="black"/>
                </a:solidFill>
                <a:latin typeface="Times New Roman"/>
                <a:ea typeface="Calibri"/>
                <a:cs typeface="Times New Roman"/>
              </a:rPr>
              <a:t>view learning as the product of the association between </a:t>
            </a:r>
            <a:r>
              <a:rPr dirty="0" sz="2800" lang="en-US">
                <a:solidFill>
                  <a:srgbClr val="00B0F0"/>
                </a:solidFill>
                <a:latin typeface="Times New Roman"/>
                <a:ea typeface="Calibri"/>
                <a:cs typeface="Times New Roman"/>
              </a:rPr>
              <a:t>stimulus conditions</a:t>
            </a:r>
            <a:r>
              <a:rPr b="1" dirty="0" sz="2800" lang="en-US">
                <a:solidFill>
                  <a:prstClr val="black"/>
                </a:solidFill>
                <a:latin typeface="Times New Roman"/>
                <a:ea typeface="Calibri"/>
                <a:cs typeface="Times New Roman"/>
              </a:rPr>
              <a:t> (S) </a:t>
            </a:r>
            <a:r>
              <a:rPr dirty="0" sz="2800" lang="en-US">
                <a:solidFill>
                  <a:srgbClr val="7030A0"/>
                </a:solidFill>
                <a:latin typeface="Times New Roman"/>
                <a:ea typeface="Calibri"/>
                <a:cs typeface="Times New Roman"/>
              </a:rPr>
              <a:t>and the responses </a:t>
            </a:r>
            <a:r>
              <a:rPr b="1" dirty="0" sz="2800" lang="en-US">
                <a:solidFill>
                  <a:srgbClr val="7030A0"/>
                </a:solidFill>
                <a:latin typeface="Times New Roman"/>
                <a:ea typeface="Calibri"/>
                <a:cs typeface="Times New Roman"/>
              </a:rPr>
              <a:t>(R).</a:t>
            </a:r>
            <a:endParaRPr dirty="0" sz="2800" lang="am-ET">
              <a:solidFill>
                <a:srgbClr val="7030A0"/>
              </a:solidFill>
              <a:latin typeface="Calibri"/>
              <a:ea typeface="Calibri"/>
              <a:cs typeface="Times New Roman"/>
            </a:endParaRPr>
          </a:p>
          <a:p>
            <a:pPr algn="just" lvl="0">
              <a:lnSpc>
                <a:spcPct val="115000"/>
              </a:lnSpc>
              <a:spcBef>
                <a:spcPts val="0"/>
              </a:spcBef>
              <a:buFont typeface="Wingdings"/>
              <a:buChar char=""/>
              <a:tabLst>
                <a:tab algn="l" pos="685800"/>
                <a:tab algn="l" pos="762000"/>
              </a:tabLst>
            </a:pPr>
            <a:r>
              <a:rPr dirty="0" sz="2800" lang="en-US">
                <a:solidFill>
                  <a:prstClr val="black"/>
                </a:solidFill>
                <a:latin typeface="Times New Roman"/>
                <a:ea typeface="Calibri"/>
                <a:cs typeface="Times New Roman"/>
              </a:rPr>
              <a:t>It is sometimes referred as the </a:t>
            </a:r>
            <a:r>
              <a:rPr b="1" dirty="0" sz="2800" lang="en-US">
                <a:solidFill>
                  <a:srgbClr val="FF0000"/>
                </a:solidFill>
                <a:latin typeface="Times New Roman"/>
                <a:ea typeface="Calibri"/>
                <a:cs typeface="Times New Roman"/>
              </a:rPr>
              <a:t>S-R</a:t>
            </a:r>
            <a:r>
              <a:rPr dirty="0" sz="2800" lang="en-US">
                <a:solidFill>
                  <a:prstClr val="black"/>
                </a:solidFill>
                <a:latin typeface="Times New Roman"/>
                <a:ea typeface="Calibri"/>
                <a:cs typeface="Times New Roman"/>
              </a:rPr>
              <a:t> model of learning</a:t>
            </a:r>
            <a:r>
              <a:rPr dirty="0" sz="2800" lang="en-US" smtClean="0">
                <a:solidFill>
                  <a:prstClr val="black"/>
                </a:solidFill>
                <a:latin typeface="Times New Roman"/>
                <a:ea typeface="Calibri"/>
                <a:cs typeface="Times New Roman"/>
              </a:rPr>
              <a:t>.</a:t>
            </a:r>
          </a:p>
          <a:p>
            <a:pPr algn="just" lvl="0">
              <a:lnSpc>
                <a:spcPct val="115000"/>
              </a:lnSpc>
              <a:spcBef>
                <a:spcPts val="0"/>
              </a:spcBef>
              <a:buFont typeface="Wingdings"/>
              <a:buChar char=""/>
              <a:tabLst>
                <a:tab algn="l" pos="685800"/>
                <a:tab algn="l" pos="762000"/>
              </a:tabLst>
            </a:pPr>
            <a:r>
              <a:rPr dirty="0" sz="2800" lang="en-US">
                <a:latin typeface="Times New Roman"/>
                <a:ea typeface="Calibri"/>
                <a:cs typeface="Times New Roman"/>
              </a:rPr>
              <a:t>The behaviorist, to modify people’s attitudes and responses, recommends either </a:t>
            </a:r>
            <a:endParaRPr dirty="0" sz="2800" lang="en-US" smtClean="0">
              <a:latin typeface="Times New Roman"/>
              <a:ea typeface="Calibri"/>
              <a:cs typeface="Times New Roman"/>
            </a:endParaRPr>
          </a:p>
          <a:p>
            <a:pPr algn="just" indent="-457200" lvl="0" marL="1198563">
              <a:lnSpc>
                <a:spcPct val="115000"/>
              </a:lnSpc>
              <a:spcBef>
                <a:spcPts val="0"/>
              </a:spcBef>
              <a:buFont typeface="Wingdings" panose="05000000000000000000" pitchFamily="2" charset="2"/>
              <a:buChar char="Ø"/>
              <a:tabLst>
                <a:tab algn="l" pos="685800"/>
                <a:tab algn="l" pos="762000"/>
              </a:tabLst>
            </a:pPr>
            <a:r>
              <a:rPr dirty="0" sz="2800" lang="en-US">
                <a:latin typeface="Times New Roman"/>
                <a:ea typeface="Calibri"/>
                <a:cs typeface="Times New Roman"/>
              </a:rPr>
              <a:t>T</a:t>
            </a:r>
            <a:r>
              <a:rPr dirty="0" sz="2800" lang="en-US" smtClean="0">
                <a:latin typeface="Times New Roman"/>
                <a:ea typeface="Calibri"/>
                <a:cs typeface="Times New Roman"/>
              </a:rPr>
              <a:t>o </a:t>
            </a:r>
            <a:r>
              <a:rPr dirty="0" sz="2800" lang="en-US">
                <a:latin typeface="Times New Roman"/>
                <a:ea typeface="Calibri"/>
                <a:cs typeface="Times New Roman"/>
              </a:rPr>
              <a:t>alter the stimulus conditions in the environment </a:t>
            </a:r>
            <a:r>
              <a:rPr dirty="0" sz="2800" lang="en-US" smtClean="0">
                <a:latin typeface="Times New Roman"/>
                <a:ea typeface="Calibri"/>
                <a:cs typeface="Times New Roman"/>
              </a:rPr>
              <a:t>or</a:t>
            </a:r>
          </a:p>
          <a:p>
            <a:pPr algn="just" indent="-457200" lvl="0" marL="1198563">
              <a:lnSpc>
                <a:spcPct val="115000"/>
              </a:lnSpc>
              <a:spcBef>
                <a:spcPts val="0"/>
              </a:spcBef>
              <a:buFont typeface="Wingdings" panose="05000000000000000000" pitchFamily="2" charset="2"/>
              <a:buChar char="Ø"/>
              <a:tabLst>
                <a:tab algn="l" pos="685800"/>
                <a:tab algn="l" pos="762000"/>
              </a:tabLst>
            </a:pPr>
            <a:r>
              <a:rPr dirty="0" sz="2800" lang="en-US" smtClean="0">
                <a:latin typeface="Times New Roman"/>
                <a:ea typeface="Calibri"/>
                <a:cs typeface="Times New Roman"/>
              </a:rPr>
              <a:t>To </a:t>
            </a:r>
            <a:r>
              <a:rPr dirty="0" sz="2800" lang="en-US">
                <a:latin typeface="Times New Roman"/>
                <a:ea typeface="Calibri"/>
                <a:cs typeface="Times New Roman"/>
              </a:rPr>
              <a:t>change what happens after a response occurs.</a:t>
            </a:r>
            <a:endParaRPr dirty="0" sz="2800" lang="am-ET">
              <a:latin typeface="Calibri"/>
              <a:ea typeface="Calibri"/>
              <a:cs typeface="Times New Roman"/>
            </a:endParaRPr>
          </a:p>
          <a:p>
            <a:pPr algn="just" lvl="0">
              <a:lnSpc>
                <a:spcPct val="115000"/>
              </a:lnSpc>
              <a:spcBef>
                <a:spcPts val="0"/>
              </a:spcBef>
              <a:buFont typeface="Wingdings"/>
              <a:buChar char=""/>
              <a:tabLst>
                <a:tab algn="l" pos="685800"/>
                <a:tab algn="l" pos="762000"/>
              </a:tabLst>
            </a:pPr>
            <a:endParaRPr dirty="0" sz="3600" lang="am-ET">
              <a:solidFill>
                <a:prstClr val="black"/>
              </a:solidFill>
              <a:latin typeface="Calibri"/>
              <a:ea typeface="Calibri"/>
              <a:cs typeface="Times New Roman"/>
            </a:endParaRPr>
          </a:p>
          <a:p>
            <a:endParaRPr dirty="0" lang="am-ET"/>
          </a:p>
        </p:txBody>
      </p:sp>
    </p:spTree>
  </p:cSld>
  <p:clrMapOvr>
    <a:masterClrMapping/>
  </p:clrMapOvr>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313" name=""/>
        <p:cNvGrpSpPr/>
        <p:nvPr/>
      </p:nvGrpSpPr>
      <p:grpSpPr>
        <a:xfrm>
          <a:off x="0" y="0"/>
          <a:ext cx="0" cy="0"/>
          <a:chOff x="0" y="0"/>
          <a:chExt cx="0" cy="0"/>
        </a:xfrm>
      </p:grpSpPr>
      <p:sp>
        <p:nvSpPr>
          <p:cNvPr id="1048664" name="Content Placeholder 2"/>
          <p:cNvSpPr>
            <a:spLocks noGrp="1"/>
          </p:cNvSpPr>
          <p:nvPr>
            <p:ph idx="1"/>
          </p:nvPr>
        </p:nvSpPr>
        <p:spPr>
          <a:xfrm>
            <a:off x="152400" y="9832"/>
            <a:ext cx="8839200" cy="6553200"/>
          </a:xfrm>
        </p:spPr>
        <p:txBody>
          <a:bodyPr/>
          <a:p>
            <a:r>
              <a:rPr dirty="0" lang="en-US">
                <a:latin typeface="Times New Roman" panose="02020603050405020304" pitchFamily="18" charset="0"/>
                <a:cs typeface="Times New Roman" panose="02020603050405020304" pitchFamily="18" charset="0"/>
              </a:rPr>
              <a:t> H</a:t>
            </a:r>
            <a:r>
              <a:rPr dirty="0" lang="en-US" smtClean="0">
                <a:latin typeface="Times New Roman" panose="02020603050405020304" pitchFamily="18" charset="0"/>
                <a:cs typeface="Times New Roman" panose="02020603050405020304" pitchFamily="18" charset="0"/>
              </a:rPr>
              <a:t>owever, behaviorists </a:t>
            </a:r>
            <a:r>
              <a:rPr dirty="0" lang="en-US">
                <a:latin typeface="Times New Roman" panose="02020603050405020304" pitchFamily="18" charset="0"/>
                <a:cs typeface="Times New Roman" panose="02020603050405020304" pitchFamily="18" charset="0"/>
              </a:rPr>
              <a:t>also </a:t>
            </a:r>
            <a:r>
              <a:rPr dirty="0" lang="en-US">
                <a:solidFill>
                  <a:srgbClr val="FF0000"/>
                </a:solidFill>
                <a:latin typeface="Times New Roman" panose="02020603050405020304" pitchFamily="18" charset="0"/>
                <a:cs typeface="Times New Roman" panose="02020603050405020304" pitchFamily="18" charset="0"/>
              </a:rPr>
              <a:t>differ among themselves</a:t>
            </a:r>
            <a:r>
              <a:rPr dirty="0" lang="en-US">
                <a:latin typeface="Times New Roman" panose="02020603050405020304" pitchFamily="18" charset="0"/>
                <a:cs typeface="Times New Roman" panose="02020603050405020304" pitchFamily="18" charset="0"/>
              </a:rPr>
              <a:t> with respect to their views about the </a:t>
            </a:r>
            <a:r>
              <a:rPr dirty="0" lang="en-US">
                <a:solidFill>
                  <a:srgbClr val="00B0F0"/>
                </a:solidFill>
                <a:latin typeface="Times New Roman" panose="02020603050405020304" pitchFamily="18" charset="0"/>
                <a:cs typeface="Times New Roman" panose="02020603050405020304" pitchFamily="18" charset="0"/>
              </a:rPr>
              <a:t>role of reinforcement in learning. </a:t>
            </a:r>
            <a:endParaRPr dirty="0" lang="en-US" smtClean="0">
              <a:solidFill>
                <a:srgbClr val="00B0F0"/>
              </a:solidFill>
              <a:latin typeface="Times New Roman" panose="02020603050405020304" pitchFamily="18" charset="0"/>
              <a:cs typeface="Times New Roman" panose="02020603050405020304" pitchFamily="18" charset="0"/>
            </a:endParaRPr>
          </a:p>
          <a:p>
            <a:r>
              <a:rPr dirty="0" lang="en-US">
                <a:latin typeface="Times New Roman" panose="02020603050405020304" pitchFamily="18" charset="0"/>
                <a:cs typeface="Times New Roman" panose="02020603050405020304" pitchFamily="18" charset="0"/>
              </a:rPr>
              <a:t>There are two major behavioral theories of </a:t>
            </a:r>
            <a:r>
              <a:rPr dirty="0" lang="en-US" smtClean="0">
                <a:latin typeface="Times New Roman" panose="02020603050405020304" pitchFamily="18" charset="0"/>
                <a:cs typeface="Times New Roman" panose="02020603050405020304" pitchFamily="18" charset="0"/>
              </a:rPr>
              <a:t>learning</a:t>
            </a:r>
          </a:p>
          <a:p>
            <a:pPr indent="-514350" marL="1089025">
              <a:buAutoNum type="arabicPeriod"/>
            </a:pPr>
            <a:r>
              <a:rPr dirty="0" lang="en-US" smtClean="0">
                <a:latin typeface="Times New Roman" panose="02020603050405020304" pitchFamily="18" charset="0"/>
                <a:cs typeface="Times New Roman" panose="02020603050405020304" pitchFamily="18" charset="0"/>
              </a:rPr>
              <a:t>Classical conditioning </a:t>
            </a:r>
          </a:p>
          <a:p>
            <a:pPr indent="-514350" marL="1089025">
              <a:buAutoNum type="arabicPeriod"/>
            </a:pPr>
            <a:endParaRPr dirty="0" lang="en-US">
              <a:latin typeface="Times New Roman" panose="02020603050405020304" pitchFamily="18" charset="0"/>
              <a:cs typeface="Times New Roman" panose="02020603050405020304" pitchFamily="18" charset="0"/>
            </a:endParaRPr>
          </a:p>
          <a:p>
            <a:pPr indent="0" marL="574675">
              <a:buNone/>
            </a:pPr>
            <a:endParaRPr dirty="0" lang="en-US" smtClean="0">
              <a:latin typeface="Times New Roman" panose="02020603050405020304" pitchFamily="18" charset="0"/>
              <a:cs typeface="Times New Roman" panose="02020603050405020304" pitchFamily="18" charset="0"/>
            </a:endParaRPr>
          </a:p>
          <a:p>
            <a:pPr indent="574675" marL="0">
              <a:buNone/>
            </a:pPr>
            <a:r>
              <a:rPr dirty="0" lang="en-US" smtClean="0">
                <a:latin typeface="Times New Roman" panose="02020603050405020304" pitchFamily="18" charset="0"/>
                <a:cs typeface="Times New Roman" panose="02020603050405020304" pitchFamily="18" charset="0"/>
              </a:rPr>
              <a:t>2. Operant conditioning </a:t>
            </a:r>
            <a:endParaRPr dirty="0" lang="am-ET">
              <a:cs typeface="Times New Roman" panose="02020603050405020304" pitchFamily="18" charset="0"/>
            </a:endParaRPr>
          </a:p>
        </p:txBody>
      </p:sp>
    </p:spTree>
  </p:cSld>
  <p:clrMapOvr>
    <a:masterClrMapping/>
  </p:clrMapOvr>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276" name=""/>
        <p:cNvGrpSpPr/>
        <p:nvPr/>
      </p:nvGrpSpPr>
      <p:grpSpPr>
        <a:xfrm>
          <a:off x="0" y="0"/>
          <a:ext cx="0" cy="0"/>
          <a:chOff x="0" y="0"/>
          <a:chExt cx="0" cy="0"/>
        </a:xfrm>
      </p:grpSpPr>
      <p:sp>
        <p:nvSpPr>
          <p:cNvPr id="1048605" name="Title 1"/>
          <p:cNvSpPr>
            <a:spLocks noGrp="1"/>
          </p:cNvSpPr>
          <p:nvPr>
            <p:ph type="title"/>
          </p:nvPr>
        </p:nvSpPr>
        <p:spPr>
          <a:xfrm>
            <a:off x="457200" y="274638"/>
            <a:ext cx="8229600" cy="792162"/>
          </a:xfrm>
        </p:spPr>
        <p:txBody>
          <a:bodyPr/>
          <a:p>
            <a:r>
              <a:rPr dirty="0" lang="en-US" smtClean="0">
                <a:solidFill>
                  <a:srgbClr val="FF0000"/>
                </a:solidFill>
                <a:latin typeface="Times New Roman" panose="02020603050405020304" pitchFamily="18" charset="0"/>
                <a:cs typeface="Times New Roman" panose="02020603050405020304" pitchFamily="18" charset="0"/>
              </a:rPr>
              <a:t>Goals of psychology </a:t>
            </a:r>
            <a:endParaRPr dirty="0" lang="am-ET">
              <a:solidFill>
                <a:srgbClr val="FF0000"/>
              </a:solidFill>
              <a:cs typeface="Times New Roman" panose="02020603050405020304" pitchFamily="18" charset="0"/>
            </a:endParaRPr>
          </a:p>
        </p:txBody>
      </p:sp>
      <p:sp>
        <p:nvSpPr>
          <p:cNvPr id="1048606" name="Content Placeholder 2"/>
          <p:cNvSpPr>
            <a:spLocks noGrp="1"/>
          </p:cNvSpPr>
          <p:nvPr>
            <p:ph idx="1"/>
          </p:nvPr>
        </p:nvSpPr>
        <p:spPr>
          <a:xfrm>
            <a:off x="152400" y="990600"/>
            <a:ext cx="8839200" cy="5715000"/>
          </a:xfrm>
          <a:noFill/>
        </p:spPr>
        <p:txBody>
          <a:bodyPr>
            <a:normAutofit fontScale="96875" lnSpcReduction="20000"/>
          </a:bodyPr>
          <a:p>
            <a:pPr indent="-571500" marL="571500">
              <a:buFont typeface="+mj-lt"/>
              <a:buAutoNum type="romanUcPeriod"/>
            </a:pPr>
            <a:r>
              <a:rPr dirty="0" lang="en-US" smtClean="0">
                <a:solidFill>
                  <a:srgbClr val="7030A0"/>
                </a:solidFill>
                <a:latin typeface="Times New Roman" panose="02020603050405020304" pitchFamily="18" charset="0"/>
                <a:cs typeface="Times New Roman" panose="02020603050405020304" pitchFamily="18" charset="0"/>
              </a:rPr>
              <a:t>Description:  </a:t>
            </a:r>
            <a:r>
              <a:rPr dirty="0" lang="en-US" smtClean="0">
                <a:latin typeface="Times New Roman" panose="02020603050405020304" pitchFamily="18" charset="0"/>
                <a:cs typeface="Times New Roman" panose="02020603050405020304" pitchFamily="18" charset="0"/>
              </a:rPr>
              <a:t>involves observing the behavior and noticing everything about it. Emphasizes on answering </a:t>
            </a:r>
            <a:r>
              <a:rPr dirty="0" lang="en-US" smtClean="0">
                <a:solidFill>
                  <a:srgbClr val="00B0F0"/>
                </a:solidFill>
                <a:latin typeface="Times New Roman" panose="02020603050405020304" pitchFamily="18" charset="0"/>
                <a:cs typeface="Times New Roman" panose="02020603050405020304" pitchFamily="18" charset="0"/>
              </a:rPr>
              <a:t>What is happening</a:t>
            </a:r>
            <a:r>
              <a:rPr dirty="0" lang="en-US" smtClean="0">
                <a:latin typeface="Times New Roman" panose="02020603050405020304" pitchFamily="18" charset="0"/>
                <a:cs typeface="Times New Roman" panose="02020603050405020304" pitchFamily="18" charset="0"/>
              </a:rPr>
              <a:t>, </a:t>
            </a:r>
            <a:r>
              <a:rPr dirty="0" lang="en-US" smtClean="0">
                <a:solidFill>
                  <a:srgbClr val="00B050"/>
                </a:solidFill>
                <a:latin typeface="Times New Roman" panose="02020603050405020304" pitchFamily="18" charset="0"/>
                <a:cs typeface="Times New Roman" panose="02020603050405020304" pitchFamily="18" charset="0"/>
              </a:rPr>
              <a:t>where does it happen</a:t>
            </a:r>
            <a:r>
              <a:rPr dirty="0" lang="en-US" smtClean="0">
                <a:latin typeface="Times New Roman" panose="02020603050405020304" pitchFamily="18" charset="0"/>
                <a:cs typeface="Times New Roman" panose="02020603050405020304" pitchFamily="18" charset="0"/>
              </a:rPr>
              <a:t>, </a:t>
            </a:r>
            <a:r>
              <a:rPr dirty="0" lang="en-US" smtClean="0">
                <a:solidFill>
                  <a:srgbClr val="7030A0"/>
                </a:solidFill>
                <a:latin typeface="Times New Roman" panose="02020603050405020304" pitchFamily="18" charset="0"/>
                <a:cs typeface="Times New Roman" panose="02020603050405020304" pitchFamily="18" charset="0"/>
              </a:rPr>
              <a:t>to whom does it happen</a:t>
            </a:r>
            <a:r>
              <a:rPr dirty="0" lang="en-US" smtClean="0">
                <a:latin typeface="Times New Roman" panose="02020603050405020304" pitchFamily="18" charset="0"/>
                <a:cs typeface="Times New Roman" panose="02020603050405020304" pitchFamily="18" charset="0"/>
              </a:rPr>
              <a:t>, and </a:t>
            </a:r>
            <a:r>
              <a:rPr dirty="0" lang="en-US" smtClean="0">
                <a:solidFill>
                  <a:schemeClr val="accent6"/>
                </a:solidFill>
                <a:latin typeface="Times New Roman" panose="02020603050405020304" pitchFamily="18" charset="0"/>
                <a:cs typeface="Times New Roman" panose="02020603050405020304" pitchFamily="18" charset="0"/>
              </a:rPr>
              <a:t>under what circumstances does it seem to happen</a:t>
            </a:r>
            <a:r>
              <a:rPr dirty="0" lang="en-US" smtClean="0">
                <a:latin typeface="Times New Roman" panose="02020603050405020304" pitchFamily="18" charset="0"/>
                <a:cs typeface="Times New Roman" panose="02020603050405020304" pitchFamily="18" charset="0"/>
              </a:rPr>
              <a:t>.</a:t>
            </a:r>
          </a:p>
          <a:p>
            <a:pPr indent="-571500" marL="571500">
              <a:buFont typeface="+mj-lt"/>
              <a:buAutoNum type="romanUcPeriod"/>
            </a:pPr>
            <a:r>
              <a:rPr dirty="0" lang="en-US" smtClean="0">
                <a:solidFill>
                  <a:srgbClr val="7030A0"/>
                </a:solidFill>
                <a:latin typeface="Times New Roman" panose="02020603050405020304" pitchFamily="18" charset="0"/>
                <a:cs typeface="Times New Roman" panose="02020603050405020304" pitchFamily="18" charset="0"/>
              </a:rPr>
              <a:t>Explanation: </a:t>
            </a:r>
            <a:r>
              <a:rPr dirty="0" lang="en-US" smtClean="0">
                <a:latin typeface="Times New Roman" panose="02020603050405020304" pitchFamily="18" charset="0"/>
                <a:cs typeface="Times New Roman" panose="02020603050405020304" pitchFamily="18" charset="0"/>
              </a:rPr>
              <a:t>Why is it happening? It is about trying to find </a:t>
            </a:r>
            <a:r>
              <a:rPr dirty="0" lang="en-US" smtClean="0">
                <a:solidFill>
                  <a:srgbClr val="00B0F0"/>
                </a:solidFill>
                <a:latin typeface="Times New Roman" panose="02020603050405020304" pitchFamily="18" charset="0"/>
                <a:cs typeface="Times New Roman" panose="02020603050405020304" pitchFamily="18" charset="0"/>
              </a:rPr>
              <a:t>reasons for the observed behavior</a:t>
            </a:r>
            <a:r>
              <a:rPr dirty="0" lang="en-US" smtClean="0">
                <a:latin typeface="Times New Roman" panose="02020603050405020304" pitchFamily="18" charset="0"/>
                <a:cs typeface="Times New Roman" panose="02020603050405020304" pitchFamily="18" charset="0"/>
              </a:rPr>
              <a:t>. This helps in the process of forming theories (</a:t>
            </a:r>
            <a:r>
              <a:rPr dirty="0" lang="en-US" smtClean="0">
                <a:solidFill>
                  <a:srgbClr val="00B050"/>
                </a:solidFill>
                <a:latin typeface="Times New Roman" panose="02020603050405020304" pitchFamily="18" charset="0"/>
                <a:cs typeface="Times New Roman" panose="02020603050405020304" pitchFamily="18" charset="0"/>
              </a:rPr>
              <a:t>general explanation of a set of observations or facts</a:t>
            </a:r>
            <a:r>
              <a:rPr dirty="0" lang="en-US" smtClean="0">
                <a:latin typeface="Times New Roman" panose="02020603050405020304" pitchFamily="18" charset="0"/>
                <a:cs typeface="Times New Roman" panose="02020603050405020304" pitchFamily="18" charset="0"/>
              </a:rPr>
              <a:t>) of behavior </a:t>
            </a:r>
          </a:p>
          <a:p>
            <a:pPr indent="-571500" marL="571500">
              <a:buFont typeface="+mj-lt"/>
              <a:buAutoNum type="romanUcPeriod"/>
            </a:pPr>
            <a:r>
              <a:rPr dirty="0" lang="en-US" smtClean="0">
                <a:solidFill>
                  <a:srgbClr val="7030A0"/>
                </a:solidFill>
                <a:latin typeface="Times New Roman" panose="02020603050405020304" pitchFamily="18" charset="0"/>
                <a:cs typeface="Times New Roman" panose="02020603050405020304" pitchFamily="18" charset="0"/>
              </a:rPr>
              <a:t>Prediction:</a:t>
            </a:r>
            <a:r>
              <a:rPr dirty="0" lang="en-US" smtClean="0">
                <a:effectLst/>
                <a:latin typeface="Times New Roman"/>
                <a:ea typeface="Times New Roman"/>
              </a:rPr>
              <a:t> Once we know what happens, and why it happens, we can begin to speculate</a:t>
            </a:r>
            <a:r>
              <a:rPr dirty="0" lang="en-US">
                <a:highlight>
                  <a:srgbClr val="FFFF00"/>
                </a:highlight>
                <a:latin typeface="Times New Roman"/>
                <a:ea typeface="Times New Roman"/>
              </a:rPr>
              <a:t> </a:t>
            </a:r>
            <a:r>
              <a:rPr dirty="0" lang="en-US" smtClean="0">
                <a:effectLst/>
                <a:latin typeface="Times New Roman"/>
                <a:ea typeface="Times New Roman"/>
              </a:rPr>
              <a:t>what will</a:t>
            </a:r>
            <a:r>
              <a:rPr dirty="0" lang="en-US" smtClean="0">
                <a:solidFill>
                  <a:srgbClr val="FF0000"/>
                </a:solidFill>
                <a:effectLst/>
                <a:latin typeface="Times New Roman"/>
                <a:ea typeface="Times New Roman"/>
              </a:rPr>
              <a:t> happen in the future</a:t>
            </a:r>
            <a:r>
              <a:rPr dirty="0" lang="en-US" smtClean="0">
                <a:effectLst/>
                <a:latin typeface="Times New Roman"/>
                <a:ea typeface="Times New Roman"/>
              </a:rPr>
              <a:t>.</a:t>
            </a:r>
          </a:p>
          <a:p>
            <a:pPr indent="-571500" marL="571500">
              <a:buFont typeface="+mj-lt"/>
              <a:buAutoNum type="romanUcPeriod"/>
            </a:pPr>
            <a:r>
              <a:rPr dirty="0" lang="en-US" smtClean="0">
                <a:solidFill>
                  <a:srgbClr val="7030A0"/>
                </a:solidFill>
                <a:latin typeface="Times New Roman"/>
                <a:cs typeface="Times New Roman" panose="02020603050405020304" pitchFamily="18" charset="0"/>
              </a:rPr>
              <a:t>Control: </a:t>
            </a:r>
            <a:r>
              <a:rPr dirty="0" lang="en-US" smtClean="0">
                <a:solidFill>
                  <a:srgbClr val="00B0F0"/>
                </a:solidFill>
                <a:latin typeface="Times New Roman"/>
                <a:cs typeface="Times New Roman" panose="02020603050405020304" pitchFamily="18" charset="0"/>
              </a:rPr>
              <a:t>How can it be changed or modified?</a:t>
            </a:r>
            <a:r>
              <a:rPr dirty="0" lang="en-US" smtClean="0">
                <a:solidFill>
                  <a:srgbClr val="7030A0"/>
                </a:solidFill>
                <a:latin typeface="Times New Roman"/>
                <a:cs typeface="Times New Roman" panose="02020603050405020304" pitchFamily="18" charset="0"/>
              </a:rPr>
              <a:t> </a:t>
            </a:r>
            <a:endParaRPr dirty="0" lang="am-ET">
              <a:solidFill>
                <a:srgbClr val="7030A0"/>
              </a:solidFill>
              <a:cs typeface="Times New Roman" panose="02020603050405020304" pitchFamily="18" charset="0"/>
            </a:endParaRPr>
          </a:p>
        </p:txBody>
      </p:sp>
    </p:spTree>
  </p:cSld>
  <p:clrMapOvr>
    <a:masterClrMapping/>
  </p:clrMapOvr>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314" name=""/>
        <p:cNvGrpSpPr/>
        <p:nvPr/>
      </p:nvGrpSpPr>
      <p:grpSpPr>
        <a:xfrm>
          <a:off x="0" y="0"/>
          <a:ext cx="0" cy="0"/>
          <a:chOff x="0" y="0"/>
          <a:chExt cx="0" cy="0"/>
        </a:xfrm>
      </p:grpSpPr>
      <p:sp>
        <p:nvSpPr>
          <p:cNvPr id="1048665" name="Title 1"/>
          <p:cNvSpPr>
            <a:spLocks noGrp="1"/>
          </p:cNvSpPr>
          <p:nvPr>
            <p:ph type="title"/>
          </p:nvPr>
        </p:nvSpPr>
        <p:spPr>
          <a:xfrm>
            <a:off x="457200" y="274638"/>
            <a:ext cx="8229600" cy="563562"/>
          </a:xfrm>
        </p:spPr>
        <p:txBody>
          <a:bodyPr>
            <a:normAutofit fontScale="90000"/>
          </a:bodyPr>
          <a:p>
            <a:r>
              <a:rPr dirty="0" lang="en-US" smtClean="0">
                <a:solidFill>
                  <a:srgbClr val="FF0000"/>
                </a:solidFill>
                <a:latin typeface="Times New Roman" panose="02020603050405020304" pitchFamily="18" charset="0"/>
                <a:cs typeface="Times New Roman" panose="02020603050405020304" pitchFamily="18" charset="0"/>
              </a:rPr>
              <a:t>Classical conditioning </a:t>
            </a:r>
            <a:endParaRPr dirty="0" lang="am-ET">
              <a:solidFill>
                <a:srgbClr val="FF0000"/>
              </a:solidFill>
              <a:cs typeface="Times New Roman" panose="02020603050405020304" pitchFamily="18" charset="0"/>
            </a:endParaRPr>
          </a:p>
        </p:txBody>
      </p:sp>
      <p:sp>
        <p:nvSpPr>
          <p:cNvPr id="1048666" name="Content Placeholder 2"/>
          <p:cNvSpPr>
            <a:spLocks noGrp="1"/>
          </p:cNvSpPr>
          <p:nvPr>
            <p:ph idx="1"/>
          </p:nvPr>
        </p:nvSpPr>
        <p:spPr>
          <a:xfrm>
            <a:off x="152400" y="762000"/>
            <a:ext cx="8839200" cy="5943600"/>
          </a:xfrm>
        </p:spPr>
        <p:txBody>
          <a:bodyPr>
            <a:normAutofit fontScale="96429" lnSpcReduction="20000"/>
          </a:bodyPr>
          <a:p>
            <a:pPr algn="just" marR="0">
              <a:lnSpc>
                <a:spcPct val="150000"/>
              </a:lnSpc>
              <a:spcBef>
                <a:spcPts val="0"/>
              </a:spcBef>
              <a:spcAft>
                <a:spcPts val="0"/>
              </a:spcAft>
              <a:buFont typeface="Wingdings" panose="05000000000000000000" pitchFamily="2" charset="2"/>
              <a:buChar char="v"/>
              <a:tabLst>
                <a:tab algn="l" pos="-57150"/>
                <a:tab algn="l" pos="228600"/>
              </a:tabLst>
            </a:pPr>
            <a:r>
              <a:rPr dirty="0" sz="2800" lang="en-US">
                <a:latin typeface="Times New Roman" panose="02020603050405020304" pitchFamily="18" charset="0"/>
                <a:cs typeface="Times New Roman" panose="02020603050405020304" pitchFamily="18" charset="0"/>
              </a:rPr>
              <a:t> </a:t>
            </a:r>
            <a:r>
              <a:rPr dirty="0" sz="2800" lang="en-US">
                <a:latin typeface="Times New Roman"/>
                <a:ea typeface="Calibri"/>
                <a:cs typeface="Times New Roman"/>
              </a:rPr>
              <a:t>The theory of classical conditioning aims to </a:t>
            </a:r>
            <a:r>
              <a:rPr dirty="0" sz="2800" lang="en-US" smtClean="0">
                <a:latin typeface="Times New Roman"/>
                <a:ea typeface="Calibri"/>
                <a:cs typeface="Times New Roman"/>
              </a:rPr>
              <a:t>explain the </a:t>
            </a:r>
            <a:r>
              <a:rPr dirty="0" sz="2800" lang="en-US">
                <a:latin typeface="Times New Roman"/>
                <a:ea typeface="Calibri"/>
                <a:cs typeface="Times New Roman"/>
              </a:rPr>
              <a:t>way in which </a:t>
            </a:r>
            <a:r>
              <a:rPr b="1" dirty="0" sz="2800" lang="en-US">
                <a:solidFill>
                  <a:srgbClr val="FF0000"/>
                </a:solidFill>
                <a:latin typeface="Times New Roman"/>
                <a:ea typeface="Calibri"/>
                <a:cs typeface="Times New Roman"/>
              </a:rPr>
              <a:t>reflex behavior</a:t>
            </a:r>
            <a:r>
              <a:rPr dirty="0" sz="2800" lang="en-US">
                <a:solidFill>
                  <a:srgbClr val="FF0000"/>
                </a:solidFill>
                <a:latin typeface="Times New Roman"/>
                <a:ea typeface="Calibri"/>
                <a:cs typeface="Times New Roman"/>
              </a:rPr>
              <a:t> </a:t>
            </a:r>
            <a:r>
              <a:rPr dirty="0" sz="2800" lang="en-US">
                <a:latin typeface="Times New Roman"/>
                <a:ea typeface="Calibri"/>
                <a:cs typeface="Times New Roman"/>
              </a:rPr>
              <a:t>may become associated with</a:t>
            </a:r>
            <a:r>
              <a:rPr b="1" dirty="0" sz="2800" lang="en-US">
                <a:latin typeface="Times New Roman"/>
                <a:ea typeface="Calibri"/>
                <a:cs typeface="Times New Roman"/>
              </a:rPr>
              <a:t> </a:t>
            </a:r>
            <a:r>
              <a:rPr b="1" dirty="0" sz="2800" lang="en-US">
                <a:solidFill>
                  <a:srgbClr val="FF0000"/>
                </a:solidFill>
                <a:latin typeface="Times New Roman"/>
                <a:ea typeface="Calibri"/>
                <a:cs typeface="Times New Roman"/>
              </a:rPr>
              <a:t>a new stimulus </a:t>
            </a:r>
            <a:r>
              <a:rPr dirty="0" sz="2800" lang="en-US">
                <a:latin typeface="Times New Roman"/>
                <a:ea typeface="Calibri"/>
                <a:cs typeface="Times New Roman"/>
              </a:rPr>
              <a:t>that does not naturally activate that behavior</a:t>
            </a:r>
            <a:r>
              <a:rPr dirty="0" sz="2800" lang="en-US" smtClean="0">
                <a:latin typeface="Times New Roman"/>
                <a:ea typeface="Calibri"/>
                <a:cs typeface="Times New Roman"/>
              </a:rPr>
              <a:t>.</a:t>
            </a:r>
            <a:endParaRPr dirty="0" sz="2800" lang="en-US" smtClean="0">
              <a:latin typeface="Times New Roman" panose="02020603050405020304" pitchFamily="18" charset="0"/>
              <a:cs typeface="Times New Roman" panose="02020603050405020304" pitchFamily="18" charset="0"/>
            </a:endParaRPr>
          </a:p>
          <a:p>
            <a:pPr>
              <a:lnSpc>
                <a:spcPct val="150000"/>
              </a:lnSpc>
              <a:buFont typeface="Wingdings" panose="05000000000000000000" pitchFamily="2" charset="2"/>
              <a:buChar char="v"/>
            </a:pPr>
            <a:r>
              <a:rPr dirty="0" sz="2800" lang="en-US" smtClean="0">
                <a:latin typeface="Times New Roman" panose="02020603050405020304" pitchFamily="18" charset="0"/>
                <a:cs typeface="Times New Roman" panose="02020603050405020304" pitchFamily="18" charset="0"/>
              </a:rPr>
              <a:t>It is </a:t>
            </a:r>
            <a:r>
              <a:rPr dirty="0" sz="2800" lang="en-US">
                <a:latin typeface="Times New Roman" panose="02020603050405020304" pitchFamily="18" charset="0"/>
                <a:cs typeface="Times New Roman" panose="02020603050405020304" pitchFamily="18" charset="0"/>
              </a:rPr>
              <a:t>a type of learning in which a </a:t>
            </a:r>
            <a:r>
              <a:rPr b="1" dirty="0" sz="2800" lang="en-US">
                <a:solidFill>
                  <a:srgbClr val="FF0000"/>
                </a:solidFill>
                <a:latin typeface="Times New Roman" panose="02020603050405020304" pitchFamily="18" charset="0"/>
                <a:cs typeface="Times New Roman" panose="02020603050405020304" pitchFamily="18" charset="0"/>
              </a:rPr>
              <a:t>neutral stimulus </a:t>
            </a:r>
            <a:r>
              <a:rPr dirty="0" sz="2800" lang="en-US">
                <a:latin typeface="Times New Roman" panose="02020603050405020304" pitchFamily="18" charset="0"/>
                <a:cs typeface="Times New Roman" panose="02020603050405020304" pitchFamily="18" charset="0"/>
              </a:rPr>
              <a:t>comes to bring about a response after it is paired with a stimulus that naturally brings </a:t>
            </a:r>
            <a:r>
              <a:rPr dirty="0" sz="2800" lang="en-US" smtClean="0">
                <a:latin typeface="Times New Roman" panose="02020603050405020304" pitchFamily="18" charset="0"/>
                <a:cs typeface="Times New Roman" panose="02020603050405020304" pitchFamily="18" charset="0"/>
              </a:rPr>
              <a:t>about </a:t>
            </a:r>
            <a:r>
              <a:rPr dirty="0" sz="2800" lang="en-US">
                <a:latin typeface="Times New Roman" panose="02020603050405020304" pitchFamily="18" charset="0"/>
                <a:cs typeface="Times New Roman" panose="02020603050405020304" pitchFamily="18" charset="0"/>
              </a:rPr>
              <a:t>that response</a:t>
            </a:r>
            <a:r>
              <a:rPr dirty="0" sz="2800" lang="en-US" smtClean="0">
                <a:latin typeface="Times New Roman" panose="02020603050405020304" pitchFamily="18" charset="0"/>
                <a:cs typeface="Times New Roman" panose="02020603050405020304" pitchFamily="18" charset="0"/>
              </a:rPr>
              <a:t>.</a:t>
            </a:r>
          </a:p>
          <a:p>
            <a:pPr algn="just" lvl="0">
              <a:lnSpc>
                <a:spcPct val="150000"/>
              </a:lnSpc>
              <a:spcBef>
                <a:spcPts val="0"/>
              </a:spcBef>
              <a:buFont typeface="Wingdings" panose="05000000000000000000" pitchFamily="2" charset="2"/>
              <a:buChar char="v"/>
              <a:tabLst>
                <a:tab algn="l" pos="-57150"/>
                <a:tab algn="l" pos="0"/>
                <a:tab algn="l" pos="762000"/>
              </a:tabLst>
            </a:pPr>
            <a:r>
              <a:rPr dirty="0" sz="2800" lang="en-US" smtClean="0">
                <a:latin typeface="Times New Roman"/>
                <a:ea typeface="Times New Roman"/>
              </a:rPr>
              <a:t>It </a:t>
            </a:r>
            <a:r>
              <a:rPr dirty="0" sz="2800" lang="en-US">
                <a:latin typeface="Times New Roman"/>
                <a:ea typeface="Times New Roman"/>
              </a:rPr>
              <a:t>emphasizes the importance of </a:t>
            </a:r>
            <a:r>
              <a:rPr b="1" dirty="0" sz="2800" lang="en-US">
                <a:solidFill>
                  <a:srgbClr val="7030A0"/>
                </a:solidFill>
                <a:latin typeface="Times New Roman"/>
                <a:ea typeface="Times New Roman"/>
              </a:rPr>
              <a:t>stimulus conditions </a:t>
            </a:r>
            <a:r>
              <a:rPr dirty="0" sz="2800" lang="en-US">
                <a:latin typeface="Times New Roman"/>
                <a:ea typeface="Times New Roman"/>
              </a:rPr>
              <a:t>and </a:t>
            </a:r>
            <a:r>
              <a:rPr b="1" dirty="0" sz="2800" lang="en-US">
                <a:solidFill>
                  <a:srgbClr val="7030A0"/>
                </a:solidFill>
                <a:latin typeface="Times New Roman"/>
                <a:ea typeface="Times New Roman"/>
              </a:rPr>
              <a:t>the associations </a:t>
            </a:r>
            <a:r>
              <a:rPr b="1" dirty="0" sz="2800" lang="en-US" smtClean="0">
                <a:solidFill>
                  <a:srgbClr val="7030A0"/>
                </a:solidFill>
                <a:latin typeface="Times New Roman"/>
                <a:ea typeface="Times New Roman"/>
              </a:rPr>
              <a:t>formed</a:t>
            </a:r>
          </a:p>
          <a:p>
            <a:endParaRPr dirty="0" sz="2800" lang="am-ET">
              <a:cs typeface="Times New Roman" panose="02020603050405020304" pitchFamily="18" charset="0"/>
            </a:endParaRPr>
          </a:p>
        </p:txBody>
      </p:sp>
    </p:spTree>
  </p:cSld>
  <p:clrMapOvr>
    <a:masterClrMapping/>
  </p:clrMapOvr>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315" name=""/>
        <p:cNvGrpSpPr/>
        <p:nvPr/>
      </p:nvGrpSpPr>
      <p:grpSpPr>
        <a:xfrm>
          <a:off x="0" y="0"/>
          <a:ext cx="0" cy="0"/>
          <a:chOff x="0" y="0"/>
          <a:chExt cx="0" cy="0"/>
        </a:xfrm>
      </p:grpSpPr>
      <p:sp>
        <p:nvSpPr>
          <p:cNvPr id="1048667" name="Content Placeholder 2"/>
          <p:cNvSpPr>
            <a:spLocks noGrp="1"/>
          </p:cNvSpPr>
          <p:nvPr>
            <p:ph idx="1"/>
          </p:nvPr>
        </p:nvSpPr>
        <p:spPr>
          <a:xfrm>
            <a:off x="76200" y="228600"/>
            <a:ext cx="8915400" cy="6477000"/>
          </a:xfrm>
        </p:spPr>
        <p:txBody>
          <a:bodyPr>
            <a:normAutofit fontScale="96429" lnSpcReduction="10000"/>
          </a:bodyPr>
          <a:p>
            <a:pPr algn="ctr" indent="0" marL="0">
              <a:buNone/>
            </a:pPr>
            <a:r>
              <a:rPr dirty="0" lang="en-US" smtClean="0">
                <a:solidFill>
                  <a:srgbClr val="FF0000"/>
                </a:solidFill>
                <a:latin typeface="Times New Roman" panose="02020603050405020304" pitchFamily="18" charset="0"/>
                <a:cs typeface="Times New Roman" panose="02020603050405020304" pitchFamily="18" charset="0"/>
              </a:rPr>
              <a:t>Basics of classical conditioning </a:t>
            </a:r>
            <a:endParaRPr dirty="0" lang="en-US" smtClean="0">
              <a:solidFill>
                <a:srgbClr val="FF0000"/>
              </a:solidFill>
              <a:cs typeface="Times New Roman" panose="02020603050405020304" pitchFamily="18" charset="0"/>
            </a:endParaRPr>
          </a:p>
          <a:p>
            <a:pPr indent="0" marL="0">
              <a:lnSpc>
                <a:spcPct val="150000"/>
              </a:lnSpc>
              <a:buNone/>
            </a:pPr>
            <a:r>
              <a:rPr b="1" dirty="0" sz="2800" lang="en-US" smtClean="0">
                <a:latin typeface="Times New Roman" panose="02020603050405020304" pitchFamily="18" charset="0"/>
                <a:cs typeface="Times New Roman" panose="02020603050405020304" pitchFamily="18" charset="0"/>
              </a:rPr>
              <a:t>Neutral stimulus(NS) </a:t>
            </a:r>
          </a:p>
          <a:p>
            <a:pPr>
              <a:lnSpc>
                <a:spcPct val="150000"/>
              </a:lnSpc>
              <a:buFont typeface="Wingdings" panose="05000000000000000000" pitchFamily="2" charset="2"/>
              <a:buChar char="ü"/>
            </a:pPr>
            <a:r>
              <a:rPr dirty="0" sz="2800" lang="en-US">
                <a:latin typeface="Times New Roman" panose="02020603050405020304" pitchFamily="18" charset="0"/>
                <a:cs typeface="Times New Roman" panose="02020603050405020304" pitchFamily="18" charset="0"/>
              </a:rPr>
              <a:t>A stimulus that, before conditioning, does not naturally bring about the response of interest</a:t>
            </a:r>
            <a:r>
              <a:rPr dirty="0" sz="2800" lang="en-US" smtClean="0">
                <a:latin typeface="Times New Roman" panose="02020603050405020304" pitchFamily="18" charset="0"/>
                <a:cs typeface="Times New Roman" panose="02020603050405020304" pitchFamily="18" charset="0"/>
              </a:rPr>
              <a:t>.</a:t>
            </a:r>
          </a:p>
          <a:p>
            <a:pPr indent="0" marL="0">
              <a:lnSpc>
                <a:spcPct val="150000"/>
              </a:lnSpc>
              <a:buNone/>
            </a:pPr>
            <a:r>
              <a:rPr b="1" dirty="0" sz="2800" lang="en-US">
                <a:latin typeface="Times New Roman" panose="02020603050405020304" pitchFamily="18" charset="0"/>
                <a:cs typeface="Times New Roman" panose="02020603050405020304" pitchFamily="18" charset="0"/>
              </a:rPr>
              <a:t>Unconditioned stimulus (UCS</a:t>
            </a:r>
            <a:r>
              <a:rPr b="1" dirty="0" sz="2800" lang="en-US" smtClean="0">
                <a:latin typeface="Times New Roman" panose="02020603050405020304" pitchFamily="18" charset="0"/>
                <a:cs typeface="Times New Roman" panose="02020603050405020304" pitchFamily="18" charset="0"/>
              </a:rPr>
              <a:t>)</a:t>
            </a:r>
          </a:p>
          <a:p>
            <a:pPr>
              <a:lnSpc>
                <a:spcPct val="150000"/>
              </a:lnSpc>
              <a:buFont typeface="Wingdings" panose="05000000000000000000" pitchFamily="2" charset="2"/>
              <a:buChar char="ü"/>
            </a:pPr>
            <a:r>
              <a:rPr dirty="0" sz="2800" lang="en-US">
                <a:latin typeface="Times New Roman" panose="02020603050405020304" pitchFamily="18" charset="0"/>
                <a:cs typeface="Times New Roman" panose="02020603050405020304" pitchFamily="18" charset="0"/>
              </a:rPr>
              <a:t>A stimulus that naturally brings about a particular response without having been learned. </a:t>
            </a:r>
            <a:endParaRPr dirty="0" sz="2800" lang="en-US" smtClean="0">
              <a:latin typeface="Times New Roman" panose="02020603050405020304" pitchFamily="18" charset="0"/>
              <a:cs typeface="Times New Roman" panose="02020603050405020304" pitchFamily="18" charset="0"/>
            </a:endParaRPr>
          </a:p>
          <a:p>
            <a:pPr indent="0" marL="0">
              <a:lnSpc>
                <a:spcPct val="150000"/>
              </a:lnSpc>
              <a:buNone/>
            </a:pPr>
            <a:r>
              <a:rPr b="1" dirty="0" sz="2800" lang="en-US">
                <a:latin typeface="Times New Roman" panose="02020603050405020304" pitchFamily="18" charset="0"/>
                <a:cs typeface="Times New Roman" panose="02020603050405020304" pitchFamily="18" charset="0"/>
              </a:rPr>
              <a:t>Unconditioned response (UCR</a:t>
            </a:r>
            <a:r>
              <a:rPr b="1" dirty="0" sz="2800" lang="en-US" smtClean="0">
                <a:latin typeface="Times New Roman" panose="02020603050405020304" pitchFamily="18" charset="0"/>
                <a:cs typeface="Times New Roman" panose="02020603050405020304" pitchFamily="18" charset="0"/>
              </a:rPr>
              <a:t>)</a:t>
            </a:r>
          </a:p>
          <a:p>
            <a:pPr>
              <a:lnSpc>
                <a:spcPct val="150000"/>
              </a:lnSpc>
              <a:buFont typeface="Wingdings" panose="05000000000000000000" pitchFamily="2" charset="2"/>
              <a:buChar char="ü"/>
            </a:pPr>
            <a:r>
              <a:rPr dirty="0" sz="2800" lang="en-US">
                <a:latin typeface="Times New Roman" panose="02020603050405020304" pitchFamily="18" charset="0"/>
                <a:cs typeface="Times New Roman" panose="02020603050405020304" pitchFamily="18" charset="0"/>
              </a:rPr>
              <a:t>A response that is natural and needs no training (e.g., salivation at the smell of food</a:t>
            </a:r>
            <a:r>
              <a:rPr dirty="0" sz="2800" lang="en-US" smtClean="0">
                <a:latin typeface="Times New Roman" panose="02020603050405020304" pitchFamily="18" charset="0"/>
                <a:cs typeface="Times New Roman" panose="02020603050405020304" pitchFamily="18" charset="0"/>
              </a:rPr>
              <a:t>)</a:t>
            </a:r>
          </a:p>
        </p:txBody>
      </p:sp>
    </p:spTree>
  </p:cSld>
  <p:clrMapOvr>
    <a:masterClrMapping/>
  </p:clrMapOvr>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316" name=""/>
        <p:cNvGrpSpPr/>
        <p:nvPr/>
      </p:nvGrpSpPr>
      <p:grpSpPr>
        <a:xfrm>
          <a:off x="0" y="0"/>
          <a:ext cx="0" cy="0"/>
          <a:chOff x="0" y="0"/>
          <a:chExt cx="0" cy="0"/>
        </a:xfrm>
      </p:grpSpPr>
      <p:sp>
        <p:nvSpPr>
          <p:cNvPr id="1048668" name="Content Placeholder 2"/>
          <p:cNvSpPr>
            <a:spLocks noGrp="1"/>
          </p:cNvSpPr>
          <p:nvPr>
            <p:ph idx="1"/>
          </p:nvPr>
        </p:nvSpPr>
        <p:spPr>
          <a:xfrm>
            <a:off x="0" y="228600"/>
            <a:ext cx="8991600" cy="6477000"/>
          </a:xfrm>
        </p:spPr>
        <p:txBody>
          <a:bodyPr>
            <a:normAutofit fontScale="81250" lnSpcReduction="10000"/>
          </a:bodyPr>
          <a:p>
            <a:pPr indent="0" lvl="0" marL="0">
              <a:lnSpc>
                <a:spcPct val="150000"/>
              </a:lnSpc>
              <a:buNone/>
            </a:pPr>
            <a:r>
              <a:rPr b="1" dirty="0" lang="en-US">
                <a:latin typeface="Times New Roman" panose="02020603050405020304" pitchFamily="18" charset="0"/>
                <a:cs typeface="Times New Roman" panose="02020603050405020304" pitchFamily="18" charset="0"/>
              </a:rPr>
              <a:t>Conditioned stimulus (CS): </a:t>
            </a:r>
          </a:p>
          <a:p>
            <a:pPr lvl="0">
              <a:lnSpc>
                <a:spcPct val="150000"/>
              </a:lnSpc>
              <a:buFont typeface="Wingdings" panose="05000000000000000000" pitchFamily="2" charset="2"/>
              <a:buChar char="ü"/>
            </a:pPr>
            <a:r>
              <a:rPr dirty="0" lang="en-US">
                <a:latin typeface="Times New Roman" panose="02020603050405020304" pitchFamily="18" charset="0"/>
                <a:cs typeface="Times New Roman" panose="02020603050405020304" pitchFamily="18" charset="0"/>
              </a:rPr>
              <a:t>A once neutral stimulus that has been paired with an unconditioned stimulus to bring about a response formerly caused only by the unconditioned stimulus</a:t>
            </a:r>
            <a:r>
              <a:rPr dirty="0" lang="en-US" smtClean="0">
                <a:latin typeface="Times New Roman" panose="02020603050405020304" pitchFamily="18" charset="0"/>
                <a:cs typeface="Times New Roman" panose="02020603050405020304" pitchFamily="18" charset="0"/>
              </a:rPr>
              <a:t>.</a:t>
            </a:r>
          </a:p>
          <a:p>
            <a:pPr indent="0" marL="0">
              <a:lnSpc>
                <a:spcPct val="150000"/>
              </a:lnSpc>
              <a:buNone/>
            </a:pPr>
            <a:r>
              <a:rPr b="1" dirty="0" lang="en-US" smtClean="0">
                <a:latin typeface="Times New Roman" panose="02020603050405020304" pitchFamily="18" charset="0"/>
                <a:cs typeface="Times New Roman" panose="02020603050405020304" pitchFamily="18" charset="0"/>
              </a:rPr>
              <a:t>Conditioned </a:t>
            </a:r>
            <a:r>
              <a:rPr b="1" dirty="0" lang="en-US">
                <a:latin typeface="Times New Roman" panose="02020603050405020304" pitchFamily="18" charset="0"/>
                <a:cs typeface="Times New Roman" panose="02020603050405020304" pitchFamily="18" charset="0"/>
              </a:rPr>
              <a:t>response (CR</a:t>
            </a:r>
            <a:r>
              <a:rPr b="1" dirty="0" lang="en-US" smtClean="0">
                <a:latin typeface="Times New Roman" panose="02020603050405020304" pitchFamily="18" charset="0"/>
                <a:cs typeface="Times New Roman" panose="02020603050405020304" pitchFamily="18" charset="0"/>
              </a:rPr>
              <a:t>):</a:t>
            </a:r>
          </a:p>
          <a:p>
            <a:pPr>
              <a:lnSpc>
                <a:spcPct val="150000"/>
              </a:lnSpc>
              <a:buFont typeface="Wingdings" panose="05000000000000000000" pitchFamily="2" charset="2"/>
              <a:buChar char="ü"/>
            </a:pPr>
            <a:r>
              <a:rPr dirty="0" lang="en-US">
                <a:latin typeface="Times New Roman" panose="02020603050405020304" pitchFamily="18" charset="0"/>
                <a:cs typeface="Times New Roman" panose="02020603050405020304" pitchFamily="18" charset="0"/>
              </a:rPr>
              <a:t>A response that, after conditioning, follows a previously neutral stimulus (e.g., salivation at the ringing of a bell</a:t>
            </a:r>
            <a:r>
              <a:rPr dirty="0" lang="en-US" smtClean="0">
                <a:latin typeface="Times New Roman" panose="02020603050405020304" pitchFamily="18" charset="0"/>
                <a:cs typeface="Times New Roman" panose="02020603050405020304" pitchFamily="18" charset="0"/>
              </a:rPr>
              <a:t>)</a:t>
            </a:r>
          </a:p>
          <a:p>
            <a:pPr indent="0" marL="0">
              <a:lnSpc>
                <a:spcPct val="150000"/>
              </a:lnSpc>
              <a:buNone/>
            </a:pPr>
            <a:r>
              <a:rPr dirty="0" lang="en-US">
                <a:latin typeface="Times New Roman" panose="02020603050405020304" pitchFamily="18" charset="0"/>
                <a:cs typeface="Times New Roman" panose="02020603050405020304" pitchFamily="18" charset="0"/>
              </a:rPr>
              <a:t> Hence, the theory of classical conditioning represents a process in which </a:t>
            </a:r>
            <a:r>
              <a:rPr dirty="0" lang="en-US">
                <a:solidFill>
                  <a:srgbClr val="FF0000"/>
                </a:solidFill>
                <a:latin typeface="Times New Roman" panose="02020603050405020304" pitchFamily="18" charset="0"/>
                <a:cs typeface="Times New Roman" panose="02020603050405020304" pitchFamily="18" charset="0"/>
              </a:rPr>
              <a:t>a neutral stimulus</a:t>
            </a:r>
            <a:r>
              <a:rPr dirty="0" lang="en-US">
                <a:latin typeface="Times New Roman" panose="02020603050405020304" pitchFamily="18" charset="0"/>
                <a:cs typeface="Times New Roman" panose="02020603050405020304" pitchFamily="18" charset="0"/>
              </a:rPr>
              <a:t>, by pairing with a </a:t>
            </a:r>
            <a:r>
              <a:rPr dirty="0" lang="en-US">
                <a:solidFill>
                  <a:srgbClr val="FF0000"/>
                </a:solidFill>
                <a:latin typeface="Times New Roman" panose="02020603050405020304" pitchFamily="18" charset="0"/>
                <a:cs typeface="Times New Roman" panose="02020603050405020304" pitchFamily="18" charset="0"/>
              </a:rPr>
              <a:t>natural stimulus</a:t>
            </a:r>
            <a:r>
              <a:rPr dirty="0" lang="en-US">
                <a:latin typeface="Times New Roman" panose="02020603050405020304" pitchFamily="18" charset="0"/>
                <a:cs typeface="Times New Roman" panose="02020603050405020304" pitchFamily="18" charset="0"/>
              </a:rPr>
              <a:t>, acquires all the </a:t>
            </a:r>
            <a:r>
              <a:rPr dirty="0" lang="en-US">
                <a:solidFill>
                  <a:srgbClr val="FF0000"/>
                </a:solidFill>
                <a:latin typeface="Times New Roman" panose="02020603050405020304" pitchFamily="18" charset="0"/>
                <a:cs typeface="Times New Roman" panose="02020603050405020304" pitchFamily="18" charset="0"/>
              </a:rPr>
              <a:t>characteristics of natural </a:t>
            </a:r>
            <a:r>
              <a:rPr dirty="0" lang="en-US" smtClean="0">
                <a:solidFill>
                  <a:srgbClr val="FF0000"/>
                </a:solidFill>
                <a:latin typeface="Times New Roman" panose="02020603050405020304" pitchFamily="18" charset="0"/>
                <a:cs typeface="Times New Roman" panose="02020603050405020304" pitchFamily="18" charset="0"/>
              </a:rPr>
              <a:t>stimulus.</a:t>
            </a:r>
            <a:endParaRPr dirty="0" lang="am-ET">
              <a:solidFill>
                <a:srgbClr val="FF0000"/>
              </a:solidFill>
              <a:cs typeface="Times New Roman" panose="02020603050405020304" pitchFamily="18" charset="0"/>
            </a:endParaRPr>
          </a:p>
        </p:txBody>
      </p:sp>
    </p:spTree>
  </p:cSld>
  <p:clrMapOvr>
    <a:masterClrMapping/>
  </p:clrMapOvr>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317" name=""/>
        <p:cNvGrpSpPr/>
        <p:nvPr/>
      </p:nvGrpSpPr>
      <p:grpSpPr>
        <a:xfrm>
          <a:off x="0" y="0"/>
          <a:ext cx="0" cy="0"/>
          <a:chOff x="0" y="0"/>
          <a:chExt cx="0" cy="0"/>
        </a:xfrm>
      </p:grpSpPr>
      <p:sp>
        <p:nvSpPr>
          <p:cNvPr id="1048669" name="Title 1"/>
          <p:cNvSpPr>
            <a:spLocks noGrp="1"/>
          </p:cNvSpPr>
          <p:nvPr>
            <p:ph type="title"/>
          </p:nvPr>
        </p:nvSpPr>
        <p:spPr>
          <a:xfrm>
            <a:off x="457200" y="274638"/>
            <a:ext cx="8229600" cy="792162"/>
          </a:xfrm>
        </p:spPr>
        <p:txBody>
          <a:bodyPr>
            <a:normAutofit fontScale="90000"/>
          </a:bodyPr>
          <a:p>
            <a:r>
              <a:rPr dirty="0" sz="2700" lang="en-US">
                <a:latin typeface="Times New Roman"/>
                <a:ea typeface="Times New Roman"/>
              </a:rPr>
              <a:t>Pavlov (1927), </a:t>
            </a:r>
            <a:r>
              <a:rPr b="1" dirty="0" sz="2700" i="1" lang="en-US">
                <a:latin typeface="Times New Roman"/>
                <a:ea typeface="Times New Roman"/>
              </a:rPr>
              <a:t>The process of classical conditioning model of learning</a:t>
            </a:r>
            <a:r>
              <a:rPr b="1" dirty="0" i="1" lang="en-US">
                <a:latin typeface="Times New Roman"/>
                <a:ea typeface="Times New Roman"/>
              </a:rPr>
              <a:t>.</a:t>
            </a:r>
            <a:endParaRPr dirty="0" lang="am-ET"/>
          </a:p>
        </p:txBody>
      </p:sp>
      <p:pic>
        <p:nvPicPr>
          <p:cNvPr id="2097152" name="Picture 2"/>
          <p:cNvPicPr>
            <a:picLocks noChangeAspect="1" noGrp="1" noChangeArrowheads="1"/>
          </p:cNvPicPr>
          <p:nvPr>
            <p:ph idx="1"/>
          </p:nvPr>
        </p:nvPicPr>
        <p:blipFill>
          <a:blip xmlns:r="http://schemas.openxmlformats.org/officeDocument/2006/relationships" r:embed="rId1"/>
          <a:srcRect/>
          <a:stretch>
            <a:fillRect/>
          </a:stretch>
        </p:blipFill>
        <p:spPr bwMode="auto">
          <a:xfrm>
            <a:off x="381000" y="1143000"/>
            <a:ext cx="8610600" cy="5562600"/>
          </a:xfrm>
          <a:prstGeom prst="rect"/>
          <a:noFill/>
          <a:ln>
            <a:noFill/>
          </a:ln>
        </p:spPr>
      </p:pic>
    </p:spTree>
  </p:cSld>
  <p:clrMapOvr>
    <a:masterClrMapping/>
  </p:clrMapOvr>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318" name=""/>
        <p:cNvGrpSpPr/>
        <p:nvPr/>
      </p:nvGrpSpPr>
      <p:grpSpPr>
        <a:xfrm>
          <a:off x="0" y="0"/>
          <a:ext cx="0" cy="0"/>
          <a:chOff x="0" y="0"/>
          <a:chExt cx="0" cy="0"/>
        </a:xfrm>
      </p:grpSpPr>
      <p:pic>
        <p:nvPicPr>
          <p:cNvPr id="2097153" name="Picture 2"/>
          <p:cNvPicPr>
            <a:picLocks noChangeAspect="1" noGrp="1" noChangeArrowheads="1"/>
          </p:cNvPicPr>
          <p:nvPr>
            <p:ph idx="1"/>
          </p:nvPr>
        </p:nvPicPr>
        <p:blipFill>
          <a:blip xmlns:r="http://schemas.openxmlformats.org/officeDocument/2006/relationships" r:embed="rId1"/>
          <a:srcRect/>
          <a:stretch>
            <a:fillRect/>
          </a:stretch>
        </p:blipFill>
        <p:spPr bwMode="auto">
          <a:xfrm>
            <a:off x="228600" y="152400"/>
            <a:ext cx="8763000" cy="6705600"/>
          </a:xfrm>
          <a:prstGeom prst="rect"/>
          <a:noFill/>
          <a:ln>
            <a:noFill/>
          </a:ln>
        </p:spPr>
      </p:pic>
    </p:spTree>
  </p:cSld>
  <p:clrMapOvr>
    <a:masterClrMapping/>
  </p:clrMapOvr>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319" name=""/>
        <p:cNvGrpSpPr/>
        <p:nvPr/>
      </p:nvGrpSpPr>
      <p:grpSpPr>
        <a:xfrm>
          <a:off x="0" y="0"/>
          <a:ext cx="0" cy="0"/>
          <a:chOff x="0" y="0"/>
          <a:chExt cx="0" cy="0"/>
        </a:xfrm>
      </p:grpSpPr>
      <p:sp>
        <p:nvSpPr>
          <p:cNvPr id="1048670" name="Title 1"/>
          <p:cNvSpPr>
            <a:spLocks noGrp="1"/>
          </p:cNvSpPr>
          <p:nvPr>
            <p:ph type="title"/>
          </p:nvPr>
        </p:nvSpPr>
        <p:spPr>
          <a:xfrm>
            <a:off x="457200" y="274638"/>
            <a:ext cx="8229600" cy="487362"/>
          </a:xfrm>
        </p:spPr>
        <p:txBody>
          <a:bodyPr>
            <a:normAutofit fontScale="90000"/>
          </a:bodyPr>
          <a:p>
            <a:r>
              <a:rPr dirty="0" lang="en-US" smtClean="0">
                <a:solidFill>
                  <a:srgbClr val="FF0000"/>
                </a:solidFill>
                <a:latin typeface="Times New Roman" panose="02020603050405020304" pitchFamily="18" charset="0"/>
                <a:cs typeface="Times New Roman" panose="02020603050405020304" pitchFamily="18" charset="0"/>
              </a:rPr>
              <a:t>Principles of classical conditioning </a:t>
            </a:r>
            <a:endParaRPr dirty="0" lang="am-ET">
              <a:solidFill>
                <a:srgbClr val="FF0000"/>
              </a:solidFill>
              <a:cs typeface="Times New Roman" panose="02020603050405020304" pitchFamily="18" charset="0"/>
            </a:endParaRPr>
          </a:p>
        </p:txBody>
      </p:sp>
      <p:sp>
        <p:nvSpPr>
          <p:cNvPr id="1048671" name="Content Placeholder 2"/>
          <p:cNvSpPr>
            <a:spLocks noGrp="1"/>
          </p:cNvSpPr>
          <p:nvPr>
            <p:ph idx="1"/>
          </p:nvPr>
        </p:nvSpPr>
        <p:spPr>
          <a:xfrm>
            <a:off x="76200" y="838200"/>
            <a:ext cx="8991600" cy="6019800"/>
          </a:xfrm>
        </p:spPr>
        <p:txBody>
          <a:bodyPr>
            <a:normAutofit fontScale="90625" lnSpcReduction="20000"/>
          </a:bodyPr>
          <a:p>
            <a:pPr indent="0" marL="0">
              <a:buNone/>
            </a:pPr>
            <a:r>
              <a:rPr dirty="0" lang="en-US">
                <a:latin typeface="Times New Roman" panose="02020603050405020304" pitchFamily="18" charset="0"/>
                <a:cs typeface="Times New Roman" panose="02020603050405020304" pitchFamily="18" charset="0"/>
              </a:rPr>
              <a:t>The basic principles of classical conditioning include the role </a:t>
            </a:r>
            <a:r>
              <a:rPr dirty="0" lang="en-US" smtClean="0">
                <a:latin typeface="Times New Roman" panose="02020603050405020304" pitchFamily="18" charset="0"/>
                <a:cs typeface="Times New Roman" panose="02020603050405020304" pitchFamily="18" charset="0"/>
              </a:rPr>
              <a:t>of;</a:t>
            </a:r>
          </a:p>
          <a:p>
            <a:pPr indent="0" marL="0">
              <a:buNone/>
            </a:pPr>
            <a:r>
              <a:rPr b="1" dirty="0" lang="en-US">
                <a:latin typeface="Times New Roman" panose="02020603050405020304" pitchFamily="18" charset="0"/>
                <a:cs typeface="Times New Roman" panose="02020603050405020304" pitchFamily="18" charset="0"/>
              </a:rPr>
              <a:t>S</a:t>
            </a:r>
            <a:r>
              <a:rPr b="1" dirty="0" lang="en-US" smtClean="0">
                <a:latin typeface="Times New Roman" panose="02020603050405020304" pitchFamily="18" charset="0"/>
                <a:cs typeface="Times New Roman" panose="02020603050405020304" pitchFamily="18" charset="0"/>
              </a:rPr>
              <a:t>timulus generalization</a:t>
            </a:r>
          </a:p>
          <a:p>
            <a:pPr>
              <a:buFont typeface="Wingdings" panose="05000000000000000000" pitchFamily="2" charset="2"/>
              <a:buChar char="ü"/>
            </a:pPr>
            <a:r>
              <a:rPr dirty="0" lang="en-US">
                <a:solidFill>
                  <a:srgbClr val="333333"/>
                </a:solidFill>
                <a:latin typeface="Times New Roman" panose="02020603050405020304" pitchFamily="18" charset="0"/>
                <a:cs typeface="Times New Roman" panose="02020603050405020304" pitchFamily="18" charset="0"/>
              </a:rPr>
              <a:t>In classical conditioning, generalization is defined as </a:t>
            </a:r>
            <a:r>
              <a:rPr dirty="0" lang="en-US">
                <a:solidFill>
                  <a:srgbClr val="FF0000"/>
                </a:solidFill>
                <a:latin typeface="Times New Roman" panose="02020603050405020304" pitchFamily="18" charset="0"/>
                <a:cs typeface="Times New Roman" panose="02020603050405020304" pitchFamily="18" charset="0"/>
              </a:rPr>
              <a:t>the process </a:t>
            </a:r>
            <a:r>
              <a:rPr dirty="0" lang="en-US">
                <a:solidFill>
                  <a:srgbClr val="333333"/>
                </a:solidFill>
                <a:latin typeface="Times New Roman" panose="02020603050405020304" pitchFamily="18" charset="0"/>
                <a:cs typeface="Times New Roman" panose="02020603050405020304" pitchFamily="18" charset="0"/>
              </a:rPr>
              <a:t>in which </a:t>
            </a:r>
            <a:r>
              <a:rPr dirty="0" lang="en-US">
                <a:solidFill>
                  <a:srgbClr val="FF0000"/>
                </a:solidFill>
                <a:latin typeface="Times New Roman" panose="02020603050405020304" pitchFamily="18" charset="0"/>
                <a:cs typeface="Times New Roman" panose="02020603050405020304" pitchFamily="18" charset="0"/>
              </a:rPr>
              <a:t>a stimulus </a:t>
            </a:r>
            <a:r>
              <a:rPr dirty="0" lang="en-US">
                <a:solidFill>
                  <a:srgbClr val="333333"/>
                </a:solidFill>
                <a:latin typeface="Times New Roman" panose="02020603050405020304" pitchFamily="18" charset="0"/>
                <a:cs typeface="Times New Roman" panose="02020603050405020304" pitchFamily="18" charset="0"/>
              </a:rPr>
              <a:t>similar to the </a:t>
            </a:r>
            <a:r>
              <a:rPr dirty="0" lang="en-US">
                <a:solidFill>
                  <a:srgbClr val="FF0000"/>
                </a:solidFill>
                <a:latin typeface="Times New Roman" panose="02020603050405020304" pitchFamily="18" charset="0"/>
                <a:cs typeface="Times New Roman" panose="02020603050405020304" pitchFamily="18" charset="0"/>
              </a:rPr>
              <a:t>original CS </a:t>
            </a:r>
            <a:r>
              <a:rPr dirty="0" lang="en-US">
                <a:solidFill>
                  <a:srgbClr val="333333"/>
                </a:solidFill>
                <a:latin typeface="Times New Roman" panose="02020603050405020304" pitchFamily="18" charset="0"/>
                <a:cs typeface="Times New Roman" panose="02020603050405020304" pitchFamily="18" charset="0"/>
              </a:rPr>
              <a:t>produces similar behavior identical to the </a:t>
            </a:r>
            <a:r>
              <a:rPr dirty="0" lang="en-US" smtClean="0">
                <a:solidFill>
                  <a:srgbClr val="333333"/>
                </a:solidFill>
                <a:latin typeface="Times New Roman" panose="02020603050405020304" pitchFamily="18" charset="0"/>
                <a:cs typeface="Times New Roman" panose="02020603050405020304" pitchFamily="18" charset="0"/>
              </a:rPr>
              <a:t>CR</a:t>
            </a:r>
            <a:endParaRPr dirty="0" lang="en-US" smtClean="0">
              <a:latin typeface="Times New Roman" panose="02020603050405020304" pitchFamily="18" charset="0"/>
              <a:cs typeface="Times New Roman" panose="02020603050405020304" pitchFamily="18" charset="0"/>
            </a:endParaRPr>
          </a:p>
          <a:p>
            <a:pPr indent="0" marL="0">
              <a:buNone/>
            </a:pPr>
            <a:r>
              <a:rPr b="1" dirty="0" lang="en-US">
                <a:latin typeface="Times New Roman" panose="02020603050405020304" pitchFamily="18" charset="0"/>
                <a:cs typeface="Times New Roman" panose="02020603050405020304" pitchFamily="18" charset="0"/>
              </a:rPr>
              <a:t>S</a:t>
            </a:r>
            <a:r>
              <a:rPr b="1" dirty="0" lang="en-US" smtClean="0">
                <a:latin typeface="Times New Roman" panose="02020603050405020304" pitchFamily="18" charset="0"/>
                <a:cs typeface="Times New Roman" panose="02020603050405020304" pitchFamily="18" charset="0"/>
              </a:rPr>
              <a:t>timulus discriminations</a:t>
            </a:r>
          </a:p>
          <a:p>
            <a:pPr algn="just" indent="-285750" marL="285750" marR="0">
              <a:lnSpc>
                <a:spcPct val="115000"/>
              </a:lnSpc>
              <a:spcBef>
                <a:spcPts val="0"/>
              </a:spcBef>
              <a:spcAft>
                <a:spcPts val="0"/>
              </a:spcAft>
              <a:tabLst>
                <a:tab algn="l" pos="109538"/>
              </a:tabLst>
            </a:pPr>
            <a:r>
              <a:rPr dirty="0" lang="en-US">
                <a:latin typeface="Times New Roman" panose="02020603050405020304" pitchFamily="18" charset="0"/>
                <a:ea typeface="Calibri"/>
                <a:cs typeface="Times New Roman" panose="02020603050405020304" pitchFamily="18" charset="0"/>
              </a:rPr>
              <a:t>The opposite process to generalization is discrimination. </a:t>
            </a:r>
            <a:endParaRPr dirty="0" lang="en-US" smtClean="0">
              <a:latin typeface="Times New Roman" panose="02020603050405020304" pitchFamily="18" charset="0"/>
              <a:ea typeface="Calibri"/>
              <a:cs typeface="Times New Roman" panose="02020603050405020304" pitchFamily="18" charset="0"/>
            </a:endParaRPr>
          </a:p>
          <a:p>
            <a:pPr algn="just" marL="57150" marR="0">
              <a:lnSpc>
                <a:spcPct val="115000"/>
              </a:lnSpc>
              <a:spcBef>
                <a:spcPts val="0"/>
              </a:spcBef>
              <a:spcAft>
                <a:spcPts val="0"/>
              </a:spcAft>
              <a:tabLst>
                <a:tab algn="l" pos="-57150"/>
                <a:tab algn="l" pos="0"/>
              </a:tabLst>
            </a:pPr>
            <a:r>
              <a:rPr dirty="0" lang="en-US" smtClean="0">
                <a:latin typeface="Times New Roman" panose="02020603050405020304" pitchFamily="18" charset="0"/>
                <a:ea typeface="Calibri"/>
                <a:cs typeface="Times New Roman" panose="02020603050405020304" pitchFamily="18" charset="0"/>
              </a:rPr>
              <a:t>With </a:t>
            </a:r>
            <a:r>
              <a:rPr dirty="0" lang="en-US">
                <a:latin typeface="Times New Roman" panose="02020603050405020304" pitchFamily="18" charset="0"/>
                <a:ea typeface="Calibri"/>
                <a:cs typeface="Times New Roman" panose="02020603050405020304" pitchFamily="18" charset="0"/>
              </a:rPr>
              <a:t>more </a:t>
            </a:r>
            <a:r>
              <a:rPr dirty="0" lang="en-US" smtClean="0">
                <a:latin typeface="Times New Roman" panose="02020603050405020304" pitchFamily="18" charset="0"/>
                <a:ea typeface="Calibri"/>
                <a:cs typeface="Times New Roman" panose="02020603050405020304" pitchFamily="18" charset="0"/>
              </a:rPr>
              <a:t>diverse </a:t>
            </a:r>
            <a:r>
              <a:rPr dirty="0" lang="en-US">
                <a:latin typeface="Times New Roman" panose="02020603050405020304" pitchFamily="18" charset="0"/>
                <a:ea typeface="Calibri"/>
                <a:cs typeface="Times New Roman" panose="02020603050405020304" pitchFamily="18" charset="0"/>
              </a:rPr>
              <a:t>experiences individuals learn to differentiate among similar stimuli. </a:t>
            </a:r>
            <a:endParaRPr dirty="0" lang="en-US" smtClean="0">
              <a:latin typeface="Times New Roman" panose="02020603050405020304" pitchFamily="18" charset="0"/>
              <a:ea typeface="Calibri"/>
              <a:cs typeface="Times New Roman" panose="02020603050405020304" pitchFamily="18" charset="0"/>
            </a:endParaRPr>
          </a:p>
          <a:p>
            <a:pPr algn="just" marL="57150" marR="0">
              <a:lnSpc>
                <a:spcPct val="115000"/>
              </a:lnSpc>
              <a:spcBef>
                <a:spcPts val="0"/>
              </a:spcBef>
              <a:spcAft>
                <a:spcPts val="0"/>
              </a:spcAft>
              <a:tabLst>
                <a:tab algn="l" pos="-57150"/>
                <a:tab algn="l" pos="0"/>
              </a:tabLst>
            </a:pPr>
            <a:r>
              <a:rPr dirty="0" lang="en-US" smtClean="0">
                <a:latin typeface="Times New Roman" panose="02020603050405020304" pitchFamily="18" charset="0"/>
                <a:ea typeface="Calibri"/>
                <a:cs typeface="Times New Roman" panose="02020603050405020304" pitchFamily="18" charset="0"/>
              </a:rPr>
              <a:t>If </a:t>
            </a:r>
            <a:r>
              <a:rPr dirty="0" lang="en-US">
                <a:latin typeface="Times New Roman" panose="02020603050405020304" pitchFamily="18" charset="0"/>
                <a:ea typeface="Calibri"/>
                <a:cs typeface="Times New Roman" panose="02020603050405020304" pitchFamily="18" charset="0"/>
              </a:rPr>
              <a:t>two different tones were sounded but food was presented with only one of them, the dog would learn to salivate discriminately</a:t>
            </a:r>
            <a:r>
              <a:rPr dirty="0" lang="en-US" smtClean="0">
                <a:latin typeface="Times New Roman" panose="02020603050405020304" pitchFamily="18" charset="0"/>
                <a:ea typeface="Calibri"/>
                <a:cs typeface="Times New Roman" panose="02020603050405020304" pitchFamily="18" charset="0"/>
              </a:rPr>
              <a:t>.</a:t>
            </a:r>
            <a:endParaRPr dirty="0" sz="3600" lang="am-ET">
              <a:latin typeface="Calibri"/>
              <a:ea typeface="Calibri"/>
              <a:cs typeface="Times New Roman" panose="02020603050405020304" pitchFamily="18" charset="0"/>
            </a:endParaRPr>
          </a:p>
        </p:txBody>
      </p:sp>
    </p:spTree>
  </p:cSld>
  <p:clrMapOvr>
    <a:masterClrMapping/>
  </p:clrMapOvr>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320" name=""/>
        <p:cNvGrpSpPr/>
        <p:nvPr/>
      </p:nvGrpSpPr>
      <p:grpSpPr>
        <a:xfrm>
          <a:off x="0" y="0"/>
          <a:ext cx="0" cy="0"/>
          <a:chOff x="0" y="0"/>
          <a:chExt cx="0" cy="0"/>
        </a:xfrm>
      </p:grpSpPr>
      <p:sp>
        <p:nvSpPr>
          <p:cNvPr id="1048672" name="Content Placeholder 2"/>
          <p:cNvSpPr>
            <a:spLocks noGrp="1"/>
          </p:cNvSpPr>
          <p:nvPr>
            <p:ph idx="1"/>
          </p:nvPr>
        </p:nvSpPr>
        <p:spPr>
          <a:xfrm>
            <a:off x="152400" y="152400"/>
            <a:ext cx="8763000" cy="6477000"/>
          </a:xfrm>
        </p:spPr>
        <p:txBody>
          <a:bodyPr>
            <a:normAutofit fontScale="89286" lnSpcReduction="20000"/>
          </a:bodyPr>
          <a:p>
            <a:pPr indent="0" lvl="0" marL="0">
              <a:buNone/>
            </a:pPr>
            <a:r>
              <a:rPr b="1" dirty="0" sz="3000" lang="en-US" smtClean="0">
                <a:solidFill>
                  <a:prstClr val="black"/>
                </a:solidFill>
                <a:latin typeface="Times New Roman" panose="02020603050405020304" pitchFamily="18" charset="0"/>
                <a:cs typeface="Times New Roman" panose="02020603050405020304" pitchFamily="18" charset="0"/>
              </a:rPr>
              <a:t>Extinction </a:t>
            </a:r>
          </a:p>
          <a:p>
            <a:pPr lvl="0">
              <a:buFont typeface="Wingdings" panose="05000000000000000000" pitchFamily="2" charset="2"/>
              <a:buChar char="ü"/>
            </a:pPr>
            <a:r>
              <a:rPr dirty="0" sz="3000" lang="en-US" smtClean="0">
                <a:latin typeface="Times New Roman" panose="02020603050405020304" pitchFamily="18" charset="0"/>
                <a:ea typeface="Times New Roman"/>
                <a:cs typeface="Times New Roman" panose="02020603050405020304" pitchFamily="18" charset="0"/>
              </a:rPr>
              <a:t>Conditioned responses </a:t>
            </a:r>
            <a:r>
              <a:rPr dirty="0" sz="3000" lang="en-US">
                <a:latin typeface="Times New Roman" panose="02020603050405020304" pitchFamily="18" charset="0"/>
                <a:ea typeface="Times New Roman"/>
                <a:cs typeface="Times New Roman" panose="02020603050405020304" pitchFamily="18" charset="0"/>
              </a:rPr>
              <a:t>are decreased if the presentation of the conditioned stimulus is not accompanied by the unconditioned stimulus over time</a:t>
            </a:r>
            <a:r>
              <a:rPr dirty="0" sz="3000" lang="en-US" smtClean="0">
                <a:latin typeface="Times New Roman" panose="02020603050405020304" pitchFamily="18" charset="0"/>
                <a:ea typeface="Times New Roman"/>
                <a:cs typeface="Times New Roman" panose="02020603050405020304" pitchFamily="18" charset="0"/>
              </a:rPr>
              <a:t>.</a:t>
            </a:r>
          </a:p>
          <a:p>
            <a:pPr lvl="0">
              <a:buFont typeface="Wingdings" panose="05000000000000000000" pitchFamily="2" charset="2"/>
              <a:buChar char="ü"/>
            </a:pPr>
            <a:r>
              <a:rPr dirty="0" sz="3000" lang="en-US">
                <a:solidFill>
                  <a:prstClr val="black"/>
                </a:solidFill>
                <a:latin typeface="Times New Roman" panose="02020603050405020304" pitchFamily="18" charset="0"/>
                <a:cs typeface="Times New Roman" panose="02020603050405020304" pitchFamily="18" charset="0"/>
              </a:rPr>
              <a:t> </a:t>
            </a:r>
            <a:r>
              <a:rPr dirty="0" sz="3000" lang="en-US" smtClean="0">
                <a:solidFill>
                  <a:prstClr val="black"/>
                </a:solidFill>
                <a:latin typeface="Times New Roman" panose="02020603050405020304" pitchFamily="18" charset="0"/>
                <a:cs typeface="Times New Roman" panose="02020603050405020304" pitchFamily="18" charset="0"/>
              </a:rPr>
              <a:t>If </a:t>
            </a:r>
            <a:r>
              <a:rPr dirty="0" sz="3000" lang="en-US">
                <a:solidFill>
                  <a:srgbClr val="FF0000"/>
                </a:solidFill>
                <a:latin typeface="Times New Roman" panose="02020603050405020304" pitchFamily="18" charset="0"/>
                <a:cs typeface="Times New Roman" panose="02020603050405020304" pitchFamily="18" charset="0"/>
              </a:rPr>
              <a:t>a CS</a:t>
            </a:r>
            <a:r>
              <a:rPr dirty="0" sz="3000" lang="en-US">
                <a:solidFill>
                  <a:prstClr val="black"/>
                </a:solidFill>
                <a:latin typeface="Times New Roman" panose="02020603050405020304" pitchFamily="18" charset="0"/>
                <a:cs typeface="Times New Roman" panose="02020603050405020304" pitchFamily="18" charset="0"/>
              </a:rPr>
              <a:t> is repeatedly presented </a:t>
            </a:r>
            <a:r>
              <a:rPr dirty="0" sz="3000" lang="en-US">
                <a:solidFill>
                  <a:srgbClr val="FF0000"/>
                </a:solidFill>
                <a:latin typeface="Times New Roman" panose="02020603050405020304" pitchFamily="18" charset="0"/>
                <a:cs typeface="Times New Roman" panose="02020603050405020304" pitchFamily="18" charset="0"/>
              </a:rPr>
              <a:t>without presenting the UCS (meat)</a:t>
            </a:r>
            <a:r>
              <a:rPr dirty="0" sz="3000" lang="en-US">
                <a:solidFill>
                  <a:prstClr val="black"/>
                </a:solidFill>
                <a:latin typeface="Times New Roman" panose="02020603050405020304" pitchFamily="18" charset="0"/>
                <a:cs typeface="Times New Roman" panose="02020603050405020304" pitchFamily="18" charset="0"/>
              </a:rPr>
              <a:t>, the </a:t>
            </a:r>
            <a:r>
              <a:rPr dirty="0" sz="3000" lang="en-US">
                <a:solidFill>
                  <a:srgbClr val="00B0F0"/>
                </a:solidFill>
                <a:latin typeface="Times New Roman" panose="02020603050405020304" pitchFamily="18" charset="0"/>
                <a:cs typeface="Times New Roman" panose="02020603050405020304" pitchFamily="18" charset="0"/>
              </a:rPr>
              <a:t>CR</a:t>
            </a:r>
            <a:r>
              <a:rPr dirty="0" sz="3000" lang="en-US">
                <a:solidFill>
                  <a:prstClr val="black"/>
                </a:solidFill>
                <a:latin typeface="Times New Roman" panose="02020603050405020304" pitchFamily="18" charset="0"/>
                <a:cs typeface="Times New Roman" panose="02020603050405020304" pitchFamily="18" charset="0"/>
              </a:rPr>
              <a:t> will diminish and eventually stop occurring.</a:t>
            </a:r>
          </a:p>
          <a:p>
            <a:pPr indent="0" lvl="0" marL="0">
              <a:buNone/>
            </a:pPr>
            <a:r>
              <a:rPr b="1" dirty="0" sz="3000" lang="en-US">
                <a:solidFill>
                  <a:prstClr val="black"/>
                </a:solidFill>
                <a:latin typeface="Times New Roman" panose="02020603050405020304" pitchFamily="18" charset="0"/>
                <a:cs typeface="Times New Roman" panose="02020603050405020304" pitchFamily="18" charset="0"/>
              </a:rPr>
              <a:t>Spontaneous recovery. </a:t>
            </a:r>
            <a:endParaRPr b="1" dirty="0" sz="3000" lang="en-US" smtClean="0">
              <a:solidFill>
                <a:prstClr val="black"/>
              </a:solidFill>
              <a:latin typeface="Times New Roman" panose="02020603050405020304" pitchFamily="18" charset="0"/>
              <a:cs typeface="Times New Roman" panose="02020603050405020304" pitchFamily="18" charset="0"/>
            </a:endParaRPr>
          </a:p>
          <a:p>
            <a:pPr algn="just" marR="0">
              <a:lnSpc>
                <a:spcPct val="115000"/>
              </a:lnSpc>
              <a:spcBef>
                <a:spcPts val="0"/>
              </a:spcBef>
              <a:spcAft>
                <a:spcPts val="0"/>
              </a:spcAft>
              <a:buFont typeface="Wingdings" panose="05000000000000000000" pitchFamily="2" charset="2"/>
              <a:buChar char="ü"/>
              <a:tabLst>
                <a:tab algn="l" pos="-57150"/>
                <a:tab algn="l" pos="0"/>
              </a:tabLst>
            </a:pPr>
            <a:r>
              <a:rPr dirty="0" sz="3000" lang="en-US">
                <a:latin typeface="Times New Roman" panose="02020603050405020304" pitchFamily="18" charset="0"/>
                <a:ea typeface="Calibri"/>
                <a:cs typeface="Times New Roman" panose="02020603050405020304" pitchFamily="18" charset="0"/>
              </a:rPr>
              <a:t>It occurs when a response reappears at any time (even years later) especially when stimulus conditions are similar to the initial learning experience</a:t>
            </a:r>
            <a:r>
              <a:rPr dirty="0" sz="3000" lang="en-US" smtClean="0">
                <a:latin typeface="Times New Roman" panose="02020603050405020304" pitchFamily="18" charset="0"/>
                <a:ea typeface="Calibri"/>
                <a:cs typeface="Times New Roman" panose="02020603050405020304" pitchFamily="18" charset="0"/>
              </a:rPr>
              <a:t>.</a:t>
            </a:r>
          </a:p>
          <a:p>
            <a:pPr algn="just" marR="0">
              <a:lnSpc>
                <a:spcPct val="115000"/>
              </a:lnSpc>
              <a:spcBef>
                <a:spcPts val="0"/>
              </a:spcBef>
              <a:spcAft>
                <a:spcPts val="0"/>
              </a:spcAft>
              <a:buFont typeface="Wingdings" panose="05000000000000000000" pitchFamily="2" charset="2"/>
              <a:buChar char="ü"/>
              <a:tabLst>
                <a:tab algn="l" pos="-57150"/>
                <a:tab algn="l" pos="0"/>
              </a:tabLst>
            </a:pPr>
            <a:r>
              <a:rPr dirty="0" sz="3000" lang="en-US" smtClean="0">
                <a:latin typeface="Times New Roman" panose="02020603050405020304" pitchFamily="18" charset="0"/>
                <a:ea typeface="Calibri"/>
                <a:cs typeface="Times New Roman" panose="02020603050405020304" pitchFamily="18" charset="0"/>
              </a:rPr>
              <a:t>It is </a:t>
            </a:r>
            <a:r>
              <a:rPr dirty="0" sz="3000" lang="en-US">
                <a:latin typeface="Times New Roman" panose="02020603050405020304" pitchFamily="18" charset="0"/>
                <a:ea typeface="Calibri"/>
                <a:cs typeface="Times New Roman" panose="02020603050405020304" pitchFamily="18" charset="0"/>
              </a:rPr>
              <a:t>the reemergence of an extinguished conditioned response after a period of rest and with no further conditioning. </a:t>
            </a:r>
            <a:endParaRPr dirty="0" sz="3000" lang="en-US" smtClean="0">
              <a:latin typeface="Times New Roman" panose="02020603050405020304" pitchFamily="18" charset="0"/>
              <a:ea typeface="Calibri"/>
              <a:cs typeface="Times New Roman" panose="02020603050405020304" pitchFamily="18" charset="0"/>
            </a:endParaRPr>
          </a:p>
          <a:p>
            <a:pPr algn="just" marR="0">
              <a:lnSpc>
                <a:spcPct val="115000"/>
              </a:lnSpc>
              <a:spcBef>
                <a:spcPts val="0"/>
              </a:spcBef>
              <a:spcAft>
                <a:spcPts val="0"/>
              </a:spcAft>
              <a:buFont typeface="Wingdings" panose="05000000000000000000" pitchFamily="2" charset="2"/>
              <a:buChar char="ü"/>
              <a:tabLst>
                <a:tab algn="l" pos="-57150"/>
                <a:tab algn="l" pos="0"/>
              </a:tabLst>
            </a:pPr>
            <a:r>
              <a:rPr dirty="0" sz="3000" lang="en-US">
                <a:latin typeface="Times New Roman" panose="02020603050405020304" pitchFamily="18" charset="0"/>
                <a:ea typeface="Calibri"/>
                <a:cs typeface="Times New Roman" panose="02020603050405020304" pitchFamily="18" charset="0"/>
              </a:rPr>
              <a:t>In spontaneous recovery, however, the CR is weaker and extinguishes faster than it did originally. </a:t>
            </a:r>
            <a:endParaRPr dirty="0" sz="3000" lang="am-ET">
              <a:latin typeface="Calibri"/>
              <a:ea typeface="Calibri"/>
              <a:cs typeface="Times New Roman" panose="02020603050405020304" pitchFamily="18" charset="0"/>
            </a:endParaRPr>
          </a:p>
          <a:p>
            <a:pPr indent="0" lvl="0" marL="0">
              <a:buNone/>
            </a:pPr>
            <a:endParaRPr dirty="0" sz="2800" lang="am-ET">
              <a:solidFill>
                <a:prstClr val="black"/>
              </a:solidFill>
              <a:cs typeface="Times New Roman" panose="02020603050405020304" pitchFamily="18" charset="0"/>
            </a:endParaRPr>
          </a:p>
          <a:p>
            <a:endParaRPr dirty="0" lang="am-ET"/>
          </a:p>
        </p:txBody>
      </p:sp>
    </p:spTree>
  </p:cSld>
  <p:clrMapOvr>
    <a:masterClrMapping/>
  </p:clrMapOvr>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321" name=""/>
        <p:cNvGrpSpPr/>
        <p:nvPr/>
      </p:nvGrpSpPr>
      <p:grpSpPr>
        <a:xfrm>
          <a:off x="0" y="0"/>
          <a:ext cx="0" cy="0"/>
          <a:chOff x="0" y="0"/>
          <a:chExt cx="0" cy="0"/>
        </a:xfrm>
      </p:grpSpPr>
      <p:sp>
        <p:nvSpPr>
          <p:cNvPr id="1048673" name="Title 1"/>
          <p:cNvSpPr>
            <a:spLocks noGrp="1"/>
          </p:cNvSpPr>
          <p:nvPr>
            <p:ph type="title"/>
          </p:nvPr>
        </p:nvSpPr>
        <p:spPr>
          <a:xfrm>
            <a:off x="457200" y="274638"/>
            <a:ext cx="8229600" cy="487362"/>
          </a:xfrm>
        </p:spPr>
        <p:txBody>
          <a:bodyPr>
            <a:normAutofit fontScale="90000"/>
          </a:bodyPr>
          <a:p>
            <a:r>
              <a:rPr dirty="0" lang="en-US" smtClean="0">
                <a:solidFill>
                  <a:srgbClr val="FF0000"/>
                </a:solidFill>
                <a:latin typeface="Times New Roman" panose="02020603050405020304" pitchFamily="18" charset="0"/>
                <a:cs typeface="Times New Roman" panose="02020603050405020304" pitchFamily="18" charset="0"/>
              </a:rPr>
              <a:t>Operant/Instrumental  conditioning</a:t>
            </a:r>
            <a:endParaRPr dirty="0" lang="am-ET">
              <a:solidFill>
                <a:srgbClr val="FF0000"/>
              </a:solidFill>
              <a:cs typeface="Times New Roman" panose="02020603050405020304" pitchFamily="18" charset="0"/>
            </a:endParaRPr>
          </a:p>
        </p:txBody>
      </p:sp>
      <p:sp>
        <p:nvSpPr>
          <p:cNvPr id="1048674" name="Content Placeholder 2"/>
          <p:cNvSpPr>
            <a:spLocks noGrp="1"/>
          </p:cNvSpPr>
          <p:nvPr>
            <p:ph idx="1"/>
          </p:nvPr>
        </p:nvSpPr>
        <p:spPr>
          <a:xfrm>
            <a:off x="152400" y="762000"/>
            <a:ext cx="8839200" cy="5943600"/>
          </a:xfrm>
        </p:spPr>
        <p:txBody>
          <a:bodyPr>
            <a:normAutofit fontScale="89286" lnSpcReduction="10000"/>
          </a:bodyPr>
          <a:p>
            <a:pPr>
              <a:lnSpc>
                <a:spcPct val="150000"/>
              </a:lnSpc>
            </a:pPr>
            <a:r>
              <a:rPr dirty="0" sz="2800" lang="en-US" smtClean="0">
                <a:latin typeface="Times New Roman" panose="02020603050405020304" pitchFamily="18" charset="0"/>
                <a:cs typeface="Times New Roman" panose="02020603050405020304" pitchFamily="18" charset="0"/>
              </a:rPr>
              <a:t>It </a:t>
            </a:r>
            <a:r>
              <a:rPr dirty="0" sz="2800" lang="en-US">
                <a:latin typeface="Times New Roman" panose="02020603050405020304" pitchFamily="18" charset="0"/>
                <a:cs typeface="Times New Roman" panose="02020603050405020304" pitchFamily="18" charset="0"/>
              </a:rPr>
              <a:t>is learning in which a </a:t>
            </a:r>
            <a:r>
              <a:rPr dirty="0" sz="2800" lang="en-US">
                <a:solidFill>
                  <a:srgbClr val="FF0000"/>
                </a:solidFill>
                <a:latin typeface="Times New Roman" panose="02020603050405020304" pitchFamily="18" charset="0"/>
                <a:cs typeface="Times New Roman" panose="02020603050405020304" pitchFamily="18" charset="0"/>
              </a:rPr>
              <a:t>voluntary response </a:t>
            </a:r>
            <a:r>
              <a:rPr dirty="0" sz="2800" lang="en-US">
                <a:latin typeface="Times New Roman" panose="02020603050405020304" pitchFamily="18" charset="0"/>
                <a:cs typeface="Times New Roman" panose="02020603050405020304" pitchFamily="18" charset="0"/>
              </a:rPr>
              <a:t>is strengthened or weakened, depending on its </a:t>
            </a:r>
            <a:r>
              <a:rPr dirty="0" sz="2800" lang="en-US">
                <a:solidFill>
                  <a:srgbClr val="FF0000"/>
                </a:solidFill>
                <a:latin typeface="Times New Roman" panose="02020603050405020304" pitchFamily="18" charset="0"/>
                <a:cs typeface="Times New Roman" panose="02020603050405020304" pitchFamily="18" charset="0"/>
              </a:rPr>
              <a:t>favorable or unfavorable </a:t>
            </a:r>
            <a:r>
              <a:rPr dirty="0" sz="2800" lang="en-US">
                <a:latin typeface="Times New Roman" panose="02020603050405020304" pitchFamily="18" charset="0"/>
                <a:cs typeface="Times New Roman" panose="02020603050405020304" pitchFamily="18" charset="0"/>
              </a:rPr>
              <a:t>consequences. </a:t>
            </a:r>
            <a:endParaRPr dirty="0" sz="2800" lang="en-US" smtClean="0">
              <a:latin typeface="Times New Roman" panose="02020603050405020304" pitchFamily="18" charset="0"/>
              <a:cs typeface="Times New Roman" panose="02020603050405020304" pitchFamily="18" charset="0"/>
            </a:endParaRPr>
          </a:p>
          <a:p>
            <a:pPr>
              <a:lnSpc>
                <a:spcPct val="150000"/>
              </a:lnSpc>
            </a:pPr>
            <a:r>
              <a:rPr dirty="0" sz="2800" lang="en-US">
                <a:latin typeface="Times New Roman" panose="02020603050405020304" pitchFamily="18" charset="0"/>
                <a:ea typeface="Times New Roman"/>
                <a:cs typeface="Times New Roman" panose="02020603050405020304" pitchFamily="18" charset="0"/>
              </a:rPr>
              <a:t>It is </a:t>
            </a:r>
            <a:r>
              <a:rPr dirty="0" sz="2800" lang="en-US">
                <a:solidFill>
                  <a:srgbClr val="00B0F0"/>
                </a:solidFill>
                <a:latin typeface="Times New Roman" panose="02020603050405020304" pitchFamily="18" charset="0"/>
                <a:ea typeface="Times New Roman"/>
                <a:cs typeface="Times New Roman" panose="02020603050405020304" pitchFamily="18" charset="0"/>
              </a:rPr>
              <a:t>a deliberate form of learning in which the organism actively attempts to change its environment </a:t>
            </a:r>
            <a:r>
              <a:rPr dirty="0" sz="2800" lang="en-US">
                <a:latin typeface="Times New Roman" panose="02020603050405020304" pitchFamily="18" charset="0"/>
                <a:ea typeface="Times New Roman"/>
                <a:cs typeface="Times New Roman" panose="02020603050405020304" pitchFamily="18" charset="0"/>
              </a:rPr>
              <a:t>to produce a </a:t>
            </a:r>
            <a:r>
              <a:rPr dirty="0" sz="2800" lang="en-US">
                <a:solidFill>
                  <a:srgbClr val="FF0000"/>
                </a:solidFill>
                <a:latin typeface="Times New Roman" panose="02020603050405020304" pitchFamily="18" charset="0"/>
                <a:ea typeface="Times New Roman"/>
                <a:cs typeface="Times New Roman" panose="02020603050405020304" pitchFamily="18" charset="0"/>
              </a:rPr>
              <a:t>desirable outcome</a:t>
            </a:r>
            <a:r>
              <a:rPr dirty="0" sz="2800" lang="en-US" smtClean="0">
                <a:latin typeface="Times New Roman" panose="02020603050405020304" pitchFamily="18" charset="0"/>
                <a:ea typeface="Times New Roman"/>
                <a:cs typeface="Times New Roman" panose="02020603050405020304" pitchFamily="18" charset="0"/>
              </a:rPr>
              <a:t>.</a:t>
            </a:r>
          </a:p>
          <a:p>
            <a:pPr>
              <a:lnSpc>
                <a:spcPct val="150000"/>
              </a:lnSpc>
            </a:pPr>
            <a:r>
              <a:rPr dirty="0" sz="2800" lang="en-US">
                <a:latin typeface="Times New Roman" panose="02020603050405020304" pitchFamily="18" charset="0"/>
                <a:cs typeface="Times New Roman" panose="02020603050405020304" pitchFamily="18" charset="0"/>
              </a:rPr>
              <a:t> An emphasis </a:t>
            </a:r>
            <a:r>
              <a:rPr b="1" dirty="0" sz="2800" i="1" lang="en-US">
                <a:solidFill>
                  <a:srgbClr val="7030A0"/>
                </a:solidFill>
                <a:latin typeface="Times New Roman" panose="02020603050405020304" pitchFamily="18" charset="0"/>
                <a:cs typeface="Times New Roman" panose="02020603050405020304" pitchFamily="18" charset="0"/>
              </a:rPr>
              <a:t>on environmental consequences</a:t>
            </a:r>
            <a:r>
              <a:rPr dirty="0" sz="2800" lang="en-US">
                <a:latin typeface="Times New Roman" panose="02020603050405020304" pitchFamily="18" charset="0"/>
                <a:cs typeface="Times New Roman" panose="02020603050405020304" pitchFamily="18" charset="0"/>
              </a:rPr>
              <a:t> is at the heart of Operant Conditioning </a:t>
            </a:r>
            <a:endParaRPr dirty="0" sz="2800" lang="en-US" smtClean="0">
              <a:latin typeface="Times New Roman" panose="02020603050405020304" pitchFamily="18" charset="0"/>
              <a:cs typeface="Times New Roman" panose="02020603050405020304" pitchFamily="18" charset="0"/>
            </a:endParaRPr>
          </a:p>
          <a:p>
            <a:pPr>
              <a:lnSpc>
                <a:spcPct val="150000"/>
              </a:lnSpc>
            </a:pPr>
            <a:r>
              <a:rPr dirty="0" sz="2800" lang="en-US">
                <a:latin typeface="Times New Roman" panose="02020603050405020304" pitchFamily="18" charset="0"/>
                <a:cs typeface="Times New Roman" panose="02020603050405020304" pitchFamily="18" charset="0"/>
              </a:rPr>
              <a:t>The term operant emphasizes this point: The organism operates on its environment to produce a desirable </a:t>
            </a:r>
            <a:r>
              <a:rPr dirty="0" sz="2800" lang="en-US" smtClean="0">
                <a:latin typeface="Times New Roman" panose="02020603050405020304" pitchFamily="18" charset="0"/>
                <a:cs typeface="Times New Roman" panose="02020603050405020304" pitchFamily="18" charset="0"/>
              </a:rPr>
              <a:t>result.</a:t>
            </a:r>
            <a:endParaRPr dirty="0" sz="2800" lang="am-ET">
              <a:cs typeface="Times New Roman" panose="02020603050405020304" pitchFamily="18" charset="0"/>
            </a:endParaRPr>
          </a:p>
        </p:txBody>
      </p:sp>
    </p:spTree>
  </p:cSld>
  <p:clrMapOvr>
    <a:masterClrMapping/>
  </p:clrMapOvr>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322" name=""/>
        <p:cNvGrpSpPr/>
        <p:nvPr/>
      </p:nvGrpSpPr>
      <p:grpSpPr>
        <a:xfrm>
          <a:off x="0" y="0"/>
          <a:ext cx="0" cy="0"/>
          <a:chOff x="0" y="0"/>
          <a:chExt cx="0" cy="0"/>
        </a:xfrm>
      </p:grpSpPr>
      <p:sp>
        <p:nvSpPr>
          <p:cNvPr id="1048675" name="Content Placeholder 2"/>
          <p:cNvSpPr>
            <a:spLocks noGrp="1"/>
          </p:cNvSpPr>
          <p:nvPr>
            <p:ph idx="1"/>
          </p:nvPr>
        </p:nvSpPr>
        <p:spPr>
          <a:xfrm>
            <a:off x="152400" y="152400"/>
            <a:ext cx="8839200" cy="6553200"/>
          </a:xfrm>
        </p:spPr>
        <p:txBody>
          <a:bodyPr>
            <a:normAutofit fontScale="68750" lnSpcReduction="20000"/>
          </a:bodyPr>
          <a:p>
            <a:pPr>
              <a:lnSpc>
                <a:spcPct val="170000"/>
              </a:lnSpc>
            </a:pPr>
            <a:r>
              <a:rPr dirty="0" lang="en-US">
                <a:latin typeface="Times New Roman" panose="02020603050405020304" pitchFamily="18" charset="0"/>
                <a:cs typeface="Times New Roman" panose="02020603050405020304" pitchFamily="18" charset="0"/>
              </a:rPr>
              <a:t>Besides, B.F Skinner, the very renowned proponent of operant conditioning, argued </a:t>
            </a:r>
            <a:r>
              <a:rPr dirty="0" lang="en-US">
                <a:solidFill>
                  <a:srgbClr val="FF0000"/>
                </a:solidFill>
                <a:latin typeface="Times New Roman" panose="02020603050405020304" pitchFamily="18" charset="0"/>
                <a:cs typeface="Times New Roman" panose="02020603050405020304" pitchFamily="18" charset="0"/>
              </a:rPr>
              <a:t>that to understand behavior we should focus </a:t>
            </a:r>
            <a:r>
              <a:rPr dirty="0" lang="en-US" smtClean="0">
                <a:solidFill>
                  <a:srgbClr val="FF0000"/>
                </a:solidFill>
                <a:latin typeface="Times New Roman" panose="02020603050405020304" pitchFamily="18" charset="0"/>
                <a:cs typeface="Times New Roman" panose="02020603050405020304" pitchFamily="18" charset="0"/>
              </a:rPr>
              <a:t>on</a:t>
            </a:r>
            <a:r>
              <a:rPr dirty="0" lang="en-US" smtClean="0">
                <a:latin typeface="Times New Roman" panose="02020603050405020304" pitchFamily="18" charset="0"/>
                <a:cs typeface="Times New Roman" panose="02020603050405020304" pitchFamily="18" charset="0"/>
              </a:rPr>
              <a:t>;</a:t>
            </a:r>
          </a:p>
          <a:p>
            <a:pPr indent="-457200" marL="800100">
              <a:lnSpc>
                <a:spcPct val="170000"/>
              </a:lnSpc>
              <a:buFont typeface="Wingdings" panose="05000000000000000000" pitchFamily="2" charset="2"/>
              <a:buChar char="ü"/>
            </a:pPr>
            <a:r>
              <a:rPr dirty="0" lang="en-US" smtClean="0">
                <a:latin typeface="Times New Roman" panose="02020603050405020304" pitchFamily="18" charset="0"/>
                <a:cs typeface="Times New Roman" panose="02020603050405020304" pitchFamily="18" charset="0"/>
              </a:rPr>
              <a:t>The </a:t>
            </a:r>
            <a:r>
              <a:rPr dirty="0" lang="en-US">
                <a:latin typeface="Times New Roman" panose="02020603050405020304" pitchFamily="18" charset="0"/>
                <a:cs typeface="Times New Roman" panose="02020603050405020304" pitchFamily="18" charset="0"/>
              </a:rPr>
              <a:t>external causes of an action and </a:t>
            </a:r>
            <a:endParaRPr dirty="0" lang="en-US" smtClean="0">
              <a:latin typeface="Times New Roman" panose="02020603050405020304" pitchFamily="18" charset="0"/>
              <a:cs typeface="Times New Roman" panose="02020603050405020304" pitchFamily="18" charset="0"/>
            </a:endParaRPr>
          </a:p>
          <a:p>
            <a:pPr indent="-457200" marL="800100">
              <a:lnSpc>
                <a:spcPct val="170000"/>
              </a:lnSpc>
              <a:buFont typeface="Wingdings" panose="05000000000000000000" pitchFamily="2" charset="2"/>
              <a:buChar char="ü"/>
            </a:pPr>
            <a:r>
              <a:rPr dirty="0" lang="en-US">
                <a:latin typeface="Times New Roman" panose="02020603050405020304" pitchFamily="18" charset="0"/>
                <a:cs typeface="Times New Roman" panose="02020603050405020304" pitchFamily="18" charset="0"/>
              </a:rPr>
              <a:t>T</a:t>
            </a:r>
            <a:r>
              <a:rPr dirty="0" lang="en-US" smtClean="0">
                <a:latin typeface="Times New Roman" panose="02020603050405020304" pitchFamily="18" charset="0"/>
                <a:cs typeface="Times New Roman" panose="02020603050405020304" pitchFamily="18" charset="0"/>
              </a:rPr>
              <a:t>he </a:t>
            </a:r>
            <a:r>
              <a:rPr dirty="0" lang="en-US">
                <a:latin typeface="Times New Roman" panose="02020603050405020304" pitchFamily="18" charset="0"/>
                <a:cs typeface="Times New Roman" panose="02020603050405020304" pitchFamily="18" charset="0"/>
              </a:rPr>
              <a:t>action‘s </a:t>
            </a:r>
            <a:r>
              <a:rPr dirty="0" lang="en-US" smtClean="0">
                <a:latin typeface="Times New Roman" panose="02020603050405020304" pitchFamily="18" charset="0"/>
                <a:cs typeface="Times New Roman" panose="02020603050405020304" pitchFamily="18" charset="0"/>
              </a:rPr>
              <a:t>consequences.</a:t>
            </a:r>
          </a:p>
          <a:p>
            <a:pPr indent="-457200" marL="515937">
              <a:lnSpc>
                <a:spcPct val="170000"/>
              </a:lnSpc>
            </a:pPr>
            <a:r>
              <a:rPr dirty="0" lang="en-US">
                <a:latin typeface="Times New Roman" panose="02020603050405020304" pitchFamily="18" charset="0"/>
                <a:cs typeface="Times New Roman" panose="02020603050405020304" pitchFamily="18" charset="0"/>
              </a:rPr>
              <a:t> To explain behavior, he said, we should look outside the individual, not inside. </a:t>
            </a:r>
            <a:endParaRPr dirty="0" lang="en-US" smtClean="0">
              <a:latin typeface="Times New Roman" panose="02020603050405020304" pitchFamily="18" charset="0"/>
              <a:cs typeface="Times New Roman" panose="02020603050405020304" pitchFamily="18" charset="0"/>
            </a:endParaRPr>
          </a:p>
          <a:p>
            <a:pPr indent="-457200" marL="515937">
              <a:lnSpc>
                <a:spcPct val="170000"/>
              </a:lnSpc>
            </a:pPr>
            <a:r>
              <a:rPr dirty="0" lang="en-US">
                <a:latin typeface="Times New Roman" panose="02020603050405020304" pitchFamily="18" charset="0"/>
                <a:cs typeface="Times New Roman" panose="02020603050405020304" pitchFamily="18" charset="0"/>
              </a:rPr>
              <a:t>In Skinner‘s analysis, a response </a:t>
            </a:r>
            <a:r>
              <a:rPr dirty="0" lang="en-US" smtClean="0">
                <a:latin typeface="Times New Roman" panose="02020603050405020304" pitchFamily="18" charset="0"/>
                <a:cs typeface="Times New Roman" panose="02020603050405020304" pitchFamily="18" charset="0"/>
              </a:rPr>
              <a:t>(operant) </a:t>
            </a:r>
            <a:r>
              <a:rPr dirty="0" lang="en-US">
                <a:latin typeface="Times New Roman" panose="02020603050405020304" pitchFamily="18" charset="0"/>
                <a:cs typeface="Times New Roman" panose="02020603050405020304" pitchFamily="18" charset="0"/>
              </a:rPr>
              <a:t>can lead to three types of </a:t>
            </a:r>
            <a:r>
              <a:rPr dirty="0" lang="en-US">
                <a:solidFill>
                  <a:srgbClr val="FF0000"/>
                </a:solidFill>
                <a:latin typeface="Times New Roman" panose="02020603050405020304" pitchFamily="18" charset="0"/>
                <a:cs typeface="Times New Roman" panose="02020603050405020304" pitchFamily="18" charset="0"/>
              </a:rPr>
              <a:t>consequences</a:t>
            </a:r>
            <a:r>
              <a:rPr dirty="0" lang="en-US">
                <a:latin typeface="Times New Roman" panose="02020603050405020304" pitchFamily="18" charset="0"/>
                <a:cs typeface="Times New Roman" panose="02020603050405020304" pitchFamily="18" charset="0"/>
              </a:rPr>
              <a:t>: such as </a:t>
            </a:r>
          </a:p>
          <a:p>
            <a:pPr indent="515938" marL="457200">
              <a:lnSpc>
                <a:spcPct val="170000"/>
              </a:lnSpc>
              <a:buAutoNum type="alphaUcPeriod"/>
            </a:pPr>
            <a:r>
              <a:rPr dirty="0" lang="en-US" smtClean="0">
                <a:latin typeface="Times New Roman" panose="02020603050405020304" pitchFamily="18" charset="0"/>
                <a:cs typeface="Times New Roman" panose="02020603050405020304" pitchFamily="18" charset="0"/>
              </a:rPr>
              <a:t>A </a:t>
            </a:r>
            <a:r>
              <a:rPr dirty="0" lang="en-US">
                <a:latin typeface="Times New Roman" panose="02020603050405020304" pitchFamily="18" charset="0"/>
                <a:cs typeface="Times New Roman" panose="02020603050405020304" pitchFamily="18" charset="0"/>
              </a:rPr>
              <a:t>neutral consequence </a:t>
            </a:r>
          </a:p>
          <a:p>
            <a:pPr indent="515938" marL="457200">
              <a:lnSpc>
                <a:spcPct val="170000"/>
              </a:lnSpc>
              <a:buAutoNum type="alphaUcPeriod"/>
            </a:pPr>
            <a:r>
              <a:rPr dirty="0" lang="en-US" smtClean="0">
                <a:latin typeface="Times New Roman" panose="02020603050405020304" pitchFamily="18" charset="0"/>
                <a:cs typeface="Times New Roman" panose="02020603050405020304" pitchFamily="18" charset="0"/>
              </a:rPr>
              <a:t>A reinforcement</a:t>
            </a:r>
          </a:p>
          <a:p>
            <a:pPr indent="515938" marL="457200">
              <a:lnSpc>
                <a:spcPct val="170000"/>
              </a:lnSpc>
              <a:buAutoNum type="alphaUcPeriod"/>
            </a:pPr>
            <a:r>
              <a:rPr dirty="0" lang="en-US">
                <a:latin typeface="Times New Roman" panose="02020603050405020304" pitchFamily="18" charset="0"/>
                <a:cs typeface="Times New Roman" panose="02020603050405020304" pitchFamily="18" charset="0"/>
              </a:rPr>
              <a:t>P</a:t>
            </a:r>
            <a:r>
              <a:rPr dirty="0" lang="en-US" smtClean="0">
                <a:latin typeface="Times New Roman" panose="02020603050405020304" pitchFamily="18" charset="0"/>
                <a:cs typeface="Times New Roman" panose="02020603050405020304" pitchFamily="18" charset="0"/>
              </a:rPr>
              <a:t>unishment</a:t>
            </a:r>
            <a:r>
              <a:rPr dirty="0" lang="en-US">
                <a:latin typeface="Times New Roman" panose="02020603050405020304" pitchFamily="18" charset="0"/>
                <a:cs typeface="Times New Roman" panose="02020603050405020304" pitchFamily="18" charset="0"/>
              </a:rPr>
              <a:t>. </a:t>
            </a:r>
            <a:endParaRPr dirty="0" lang="am-ET">
              <a:cs typeface="Times New Roman" panose="02020603050405020304" pitchFamily="18" charset="0"/>
            </a:endParaRPr>
          </a:p>
        </p:txBody>
      </p:sp>
    </p:spTree>
  </p:cSld>
  <p:clrMapOvr>
    <a:masterClrMapping/>
  </p:clrMapOvr>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323" name=""/>
        <p:cNvGrpSpPr/>
        <p:nvPr/>
      </p:nvGrpSpPr>
      <p:grpSpPr>
        <a:xfrm>
          <a:off x="0" y="0"/>
          <a:ext cx="0" cy="0"/>
          <a:chOff x="0" y="0"/>
          <a:chExt cx="0" cy="0"/>
        </a:xfrm>
      </p:grpSpPr>
      <p:sp>
        <p:nvSpPr>
          <p:cNvPr id="1048676" name="Content Placeholder 2"/>
          <p:cNvSpPr>
            <a:spLocks noGrp="1"/>
          </p:cNvSpPr>
          <p:nvPr>
            <p:ph idx="1"/>
          </p:nvPr>
        </p:nvSpPr>
        <p:spPr>
          <a:xfrm>
            <a:off x="76200" y="76200"/>
            <a:ext cx="8915400" cy="6629400"/>
          </a:xfrm>
        </p:spPr>
        <p:txBody>
          <a:bodyPr>
            <a:normAutofit fontScale="96429" lnSpcReduction="20000"/>
          </a:bodyPr>
          <a:p>
            <a:pPr indent="0" marL="0">
              <a:lnSpc>
                <a:spcPct val="150000"/>
              </a:lnSpc>
              <a:buNone/>
            </a:pPr>
            <a:r>
              <a:rPr b="1" dirty="0" sz="2800" lang="en-US" smtClean="0">
                <a:latin typeface="Times New Roman" panose="02020603050405020304" pitchFamily="18" charset="0"/>
                <a:ea typeface="+mj-ea"/>
                <a:cs typeface="Times New Roman" panose="02020603050405020304" pitchFamily="18" charset="0"/>
              </a:rPr>
              <a:t>A. A neutral consequences: </a:t>
            </a:r>
            <a:r>
              <a:rPr dirty="0" sz="2800" lang="en-US" smtClean="0">
                <a:latin typeface="Times New Roman" panose="02020603050405020304" pitchFamily="18" charset="0"/>
                <a:cs typeface="Times New Roman" panose="02020603050405020304" pitchFamily="18" charset="0"/>
              </a:rPr>
              <a:t>A consequences that </a:t>
            </a:r>
            <a:r>
              <a:rPr dirty="0" sz="2800" lang="en-US">
                <a:latin typeface="Times New Roman" panose="02020603050405020304" pitchFamily="18" charset="0"/>
                <a:cs typeface="Times New Roman" panose="02020603050405020304" pitchFamily="18" charset="0"/>
              </a:rPr>
              <a:t>does not </a:t>
            </a:r>
            <a:r>
              <a:rPr dirty="0" sz="2800" lang="en-US" smtClean="0">
                <a:latin typeface="Times New Roman" panose="02020603050405020304" pitchFamily="18" charset="0"/>
                <a:cs typeface="Times New Roman" panose="02020603050405020304" pitchFamily="18" charset="0"/>
              </a:rPr>
              <a:t>alter </a:t>
            </a:r>
            <a:r>
              <a:rPr dirty="0" sz="2800" lang="en-US">
                <a:latin typeface="Times New Roman" panose="02020603050405020304" pitchFamily="18" charset="0"/>
                <a:cs typeface="Times New Roman" panose="02020603050405020304" pitchFamily="18" charset="0"/>
              </a:rPr>
              <a:t>the </a:t>
            </a:r>
            <a:r>
              <a:rPr dirty="0" sz="2800" lang="en-US" smtClean="0">
                <a:latin typeface="Times New Roman" panose="02020603050405020304" pitchFamily="18" charset="0"/>
                <a:cs typeface="Times New Roman" panose="02020603050405020304" pitchFamily="18" charset="0"/>
              </a:rPr>
              <a:t>response</a:t>
            </a:r>
          </a:p>
          <a:p>
            <a:pPr indent="0" marL="0">
              <a:lnSpc>
                <a:spcPct val="150000"/>
              </a:lnSpc>
              <a:buNone/>
            </a:pPr>
            <a:r>
              <a:rPr b="1" dirty="0" sz="2800" lang="en-US" smtClean="0">
                <a:latin typeface="Times New Roman" panose="02020603050405020304" pitchFamily="18" charset="0"/>
                <a:cs typeface="Times New Roman" panose="02020603050405020304" pitchFamily="18" charset="0"/>
              </a:rPr>
              <a:t>B. A </a:t>
            </a:r>
            <a:r>
              <a:rPr b="1" dirty="0" sz="2800" lang="en-US">
                <a:latin typeface="Times New Roman" panose="02020603050405020304" pitchFamily="18" charset="0"/>
                <a:cs typeface="Times New Roman" panose="02020603050405020304" pitchFamily="18" charset="0"/>
              </a:rPr>
              <a:t>reinforcement : </a:t>
            </a:r>
            <a:r>
              <a:rPr dirty="0" sz="2800" lang="en-US">
                <a:latin typeface="Times New Roman" panose="02020603050405020304" pitchFamily="18" charset="0"/>
                <a:cs typeface="Times New Roman" panose="02020603050405020304" pitchFamily="18" charset="0"/>
              </a:rPr>
              <a:t>that strengthens the response or makes it more likely to recur. </a:t>
            </a:r>
            <a:endParaRPr dirty="0" sz="2800" lang="en-US" smtClean="0">
              <a:latin typeface="Times New Roman" panose="02020603050405020304" pitchFamily="18" charset="0"/>
              <a:cs typeface="Times New Roman" panose="02020603050405020304" pitchFamily="18" charset="0"/>
            </a:endParaRPr>
          </a:p>
          <a:p>
            <a:pPr>
              <a:lnSpc>
                <a:spcPct val="150000"/>
              </a:lnSpc>
              <a:buFont typeface="Wingdings" panose="05000000000000000000" pitchFamily="2" charset="2"/>
              <a:buChar char="ü"/>
            </a:pPr>
            <a:r>
              <a:rPr dirty="0" sz="2800" lang="en-US">
                <a:latin typeface="Times New Roman" panose="02020603050405020304" pitchFamily="18" charset="0"/>
                <a:cs typeface="Times New Roman" panose="02020603050405020304" pitchFamily="18" charset="0"/>
              </a:rPr>
              <a:t>A </a:t>
            </a:r>
            <a:r>
              <a:rPr dirty="0" sz="2800" lang="en-US" err="1" smtClean="0">
                <a:latin typeface="Times New Roman" panose="02020603050405020304" pitchFamily="18" charset="0"/>
                <a:cs typeface="Times New Roman" panose="02020603050405020304" pitchFamily="18" charset="0"/>
              </a:rPr>
              <a:t>reinforcer</a:t>
            </a:r>
            <a:r>
              <a:rPr dirty="0" sz="2800" lang="en-US" smtClean="0">
                <a:latin typeface="Times New Roman" panose="02020603050405020304" pitchFamily="18" charset="0"/>
                <a:cs typeface="Times New Roman" panose="02020603050405020304" pitchFamily="18" charset="0"/>
              </a:rPr>
              <a:t> </a:t>
            </a:r>
            <a:r>
              <a:rPr dirty="0" sz="2800" lang="en-US">
                <a:latin typeface="Times New Roman" panose="02020603050405020304" pitchFamily="18" charset="0"/>
                <a:cs typeface="Times New Roman" panose="02020603050405020304" pitchFamily="18" charset="0"/>
              </a:rPr>
              <a:t>is any event that increases the </a:t>
            </a:r>
            <a:r>
              <a:rPr dirty="0" sz="2800" lang="en-US" smtClean="0">
                <a:latin typeface="Times New Roman" panose="02020603050405020304" pitchFamily="18" charset="0"/>
                <a:cs typeface="Times New Roman" panose="02020603050405020304" pitchFamily="18" charset="0"/>
              </a:rPr>
              <a:t>probability of the </a:t>
            </a:r>
            <a:r>
              <a:rPr dirty="0" sz="2800" lang="en-US">
                <a:latin typeface="Times New Roman" panose="02020603050405020304" pitchFamily="18" charset="0"/>
                <a:cs typeface="Times New Roman" panose="02020603050405020304" pitchFamily="18" charset="0"/>
              </a:rPr>
              <a:t>behavior that precedes it will be repeated. </a:t>
            </a:r>
            <a:endParaRPr dirty="0" sz="2800" lang="en-US" smtClean="0">
              <a:latin typeface="Times New Roman" panose="02020603050405020304" pitchFamily="18" charset="0"/>
              <a:cs typeface="Times New Roman" panose="02020603050405020304" pitchFamily="18" charset="0"/>
            </a:endParaRPr>
          </a:p>
          <a:p>
            <a:pPr>
              <a:lnSpc>
                <a:spcPct val="150000"/>
              </a:lnSpc>
              <a:buFont typeface="Wingdings" panose="05000000000000000000" pitchFamily="2" charset="2"/>
              <a:buChar char="ü"/>
            </a:pPr>
            <a:r>
              <a:rPr dirty="0" sz="2800" lang="en-US">
                <a:latin typeface="Times New Roman" panose="02020603050405020304" pitchFamily="18" charset="0"/>
                <a:cs typeface="Times New Roman" panose="02020603050405020304" pitchFamily="18" charset="0"/>
              </a:rPr>
              <a:t>There are two basic types of </a:t>
            </a:r>
            <a:r>
              <a:rPr dirty="0" sz="2800" lang="en-US" smtClean="0">
                <a:latin typeface="Times New Roman" panose="02020603050405020304" pitchFamily="18" charset="0"/>
                <a:cs typeface="Times New Roman" panose="02020603050405020304" pitchFamily="18" charset="0"/>
              </a:rPr>
              <a:t>rein forcers </a:t>
            </a:r>
            <a:r>
              <a:rPr dirty="0" sz="2800" lang="en-US">
                <a:latin typeface="Times New Roman" panose="02020603050405020304" pitchFamily="18" charset="0"/>
                <a:cs typeface="Times New Roman" panose="02020603050405020304" pitchFamily="18" charset="0"/>
              </a:rPr>
              <a:t>or reinforcing stimuli: primary and secondary </a:t>
            </a:r>
            <a:r>
              <a:rPr dirty="0" sz="2800" lang="en-US" err="1" smtClean="0">
                <a:latin typeface="Times New Roman" panose="02020603050405020304" pitchFamily="18" charset="0"/>
                <a:cs typeface="Times New Roman" panose="02020603050405020304" pitchFamily="18" charset="0"/>
              </a:rPr>
              <a:t>reinforcers</a:t>
            </a:r>
            <a:r>
              <a:rPr dirty="0" sz="2800" lang="en-US" smtClean="0">
                <a:latin typeface="Times New Roman" panose="02020603050405020304" pitchFamily="18" charset="0"/>
                <a:cs typeface="Times New Roman" panose="02020603050405020304" pitchFamily="18" charset="0"/>
              </a:rPr>
              <a:t>.</a:t>
            </a:r>
            <a:endParaRPr dirty="0" sz="2800" lang="am-ET">
              <a:cs typeface="Times New Roman" panose="02020603050405020304" pitchFamily="18" charset="0"/>
            </a:endParaRPr>
          </a:p>
        </p:txBody>
      </p:sp>
    </p:spTree>
  </p:cSld>
  <p:clrMapOvr>
    <a:masterClrMapping/>
  </p:clrMapOvr>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277" name=""/>
        <p:cNvGrpSpPr/>
        <p:nvPr/>
      </p:nvGrpSpPr>
      <p:grpSpPr>
        <a:xfrm>
          <a:off x="0" y="0"/>
          <a:ext cx="0" cy="0"/>
          <a:chOff x="0" y="0"/>
          <a:chExt cx="0" cy="0"/>
        </a:xfrm>
      </p:grpSpPr>
      <p:sp>
        <p:nvSpPr>
          <p:cNvPr id="1048607" name="Title 1"/>
          <p:cNvSpPr>
            <a:spLocks noGrp="1"/>
          </p:cNvSpPr>
          <p:nvPr>
            <p:ph type="title"/>
          </p:nvPr>
        </p:nvSpPr>
        <p:spPr>
          <a:xfrm>
            <a:off x="457200" y="76200"/>
            <a:ext cx="8229600" cy="838200"/>
          </a:xfrm>
        </p:spPr>
        <p:txBody>
          <a:bodyPr>
            <a:normAutofit fontScale="90000"/>
          </a:bodyPr>
          <a:p>
            <a:r>
              <a:rPr dirty="0" lang="en-US" smtClean="0">
                <a:solidFill>
                  <a:srgbClr val="FF0000"/>
                </a:solidFill>
                <a:latin typeface="Times New Roman" panose="02020603050405020304" pitchFamily="18" charset="0"/>
                <a:cs typeface="Times New Roman" panose="02020603050405020304" pitchFamily="18" charset="0"/>
              </a:rPr>
              <a:t>Historical Background and Major Perspectives in Psychology </a:t>
            </a:r>
            <a:endParaRPr dirty="0" lang="am-ET">
              <a:solidFill>
                <a:srgbClr val="FF0000"/>
              </a:solidFill>
              <a:cs typeface="Times New Roman" panose="02020603050405020304" pitchFamily="18" charset="0"/>
            </a:endParaRPr>
          </a:p>
        </p:txBody>
      </p:sp>
      <p:sp>
        <p:nvSpPr>
          <p:cNvPr id="1048608" name="Content Placeholder 2"/>
          <p:cNvSpPr>
            <a:spLocks noGrp="1"/>
          </p:cNvSpPr>
          <p:nvPr>
            <p:ph idx="1"/>
          </p:nvPr>
        </p:nvSpPr>
        <p:spPr>
          <a:xfrm>
            <a:off x="76200" y="1066800"/>
            <a:ext cx="8915400" cy="5715000"/>
          </a:xfrm>
        </p:spPr>
        <p:txBody>
          <a:bodyPr>
            <a:normAutofit fontScale="90625" lnSpcReduction="20000"/>
          </a:bodyPr>
          <a:p>
            <a:r>
              <a:rPr dirty="0" lang="en-US" smtClean="0">
                <a:effectLst/>
                <a:latin typeface="Times New Roman"/>
                <a:ea typeface="Times New Roman"/>
              </a:rPr>
              <a:t>Psychology broke away from </a:t>
            </a:r>
            <a:r>
              <a:rPr dirty="0" lang="en-US" smtClean="0">
                <a:solidFill>
                  <a:srgbClr val="00B0F0"/>
                </a:solidFill>
                <a:effectLst/>
                <a:latin typeface="Times New Roman"/>
                <a:ea typeface="Times New Roman"/>
              </a:rPr>
              <a:t>philosophy and physiology</a:t>
            </a:r>
            <a:r>
              <a:rPr dirty="0" lang="en-US" smtClean="0">
                <a:effectLst/>
                <a:latin typeface="Times New Roman"/>
                <a:ea typeface="Times New Roman"/>
              </a:rPr>
              <a:t> and emerged as a separate discipline over 125 years ago.</a:t>
            </a:r>
          </a:p>
          <a:p>
            <a:r>
              <a:rPr dirty="0" lang="en-US" smtClean="0">
                <a:latin typeface="Times New Roman" panose="02020603050405020304" pitchFamily="18" charset="0"/>
                <a:cs typeface="Times New Roman" panose="02020603050405020304" pitchFamily="18" charset="0"/>
              </a:rPr>
              <a:t>It began as a </a:t>
            </a:r>
            <a:r>
              <a:rPr dirty="0" lang="en-US" smtClean="0">
                <a:solidFill>
                  <a:srgbClr val="00B0F0"/>
                </a:solidFill>
                <a:latin typeface="Times New Roman" panose="02020603050405020304" pitchFamily="18" charset="0"/>
                <a:cs typeface="Times New Roman" panose="02020603050405020304" pitchFamily="18" charset="0"/>
              </a:rPr>
              <a:t>science of its own </a:t>
            </a:r>
            <a:r>
              <a:rPr dirty="0" lang="en-US" smtClean="0">
                <a:latin typeface="Times New Roman" panose="02020603050405020304" pitchFamily="18" charset="0"/>
                <a:cs typeface="Times New Roman" panose="02020603050405020304" pitchFamily="18" charset="0"/>
              </a:rPr>
              <a:t>in 1879 in Leipzig, Germany, with the establishment of a psychology laboratory in the University of Leipzig by </a:t>
            </a:r>
            <a:r>
              <a:rPr dirty="0" lang="en-US" smtClean="0">
                <a:solidFill>
                  <a:srgbClr val="FF0000"/>
                </a:solidFill>
                <a:latin typeface="Times New Roman" panose="02020603050405020304" pitchFamily="18" charset="0"/>
                <a:cs typeface="Times New Roman" panose="02020603050405020304" pitchFamily="18" charset="0"/>
              </a:rPr>
              <a:t>Wilhelm Wundt.</a:t>
            </a:r>
          </a:p>
          <a:p>
            <a:r>
              <a:rPr dirty="0" lang="en-US" smtClean="0">
                <a:latin typeface="Times New Roman" panose="02020603050405020304" pitchFamily="18" charset="0"/>
                <a:cs typeface="Times New Roman" panose="02020603050405020304" pitchFamily="18" charset="0"/>
              </a:rPr>
              <a:t>He developed technique of </a:t>
            </a:r>
            <a:r>
              <a:rPr dirty="0" lang="en-US" smtClean="0">
                <a:solidFill>
                  <a:srgbClr val="FF0000"/>
                </a:solidFill>
                <a:latin typeface="Times New Roman" panose="02020603050405020304" pitchFamily="18" charset="0"/>
                <a:cs typeface="Times New Roman" panose="02020603050405020304" pitchFamily="18" charset="0"/>
              </a:rPr>
              <a:t>objective introspection </a:t>
            </a:r>
            <a:r>
              <a:rPr dirty="0" lang="en-US" smtClean="0">
                <a:latin typeface="Times New Roman" panose="02020603050405020304" pitchFamily="18" charset="0"/>
                <a:cs typeface="Times New Roman" panose="02020603050405020304" pitchFamily="18" charset="0"/>
              </a:rPr>
              <a:t>to scientifically examine mental experiences.</a:t>
            </a:r>
          </a:p>
          <a:p>
            <a:r>
              <a:rPr dirty="0" lang="en-US" smtClean="0">
                <a:latin typeface="Times New Roman" panose="02020603050405020304" pitchFamily="18" charset="0"/>
                <a:cs typeface="Times New Roman" panose="02020603050405020304" pitchFamily="18" charset="0"/>
              </a:rPr>
              <a:t>With such newer orientation to the study of human subjective experiences that were previously under the field of philosophy alone, psychology then begun as  an independent field of study and Wilhelm Wundt  as its founder or "</a:t>
            </a:r>
            <a:r>
              <a:rPr dirty="0" lang="en-US" smtClean="0">
                <a:solidFill>
                  <a:srgbClr val="FF0000"/>
                </a:solidFill>
                <a:latin typeface="Times New Roman" panose="02020603050405020304" pitchFamily="18" charset="0"/>
                <a:cs typeface="Times New Roman" panose="02020603050405020304" pitchFamily="18" charset="0"/>
              </a:rPr>
              <a:t>father of modern psychology</a:t>
            </a:r>
            <a:r>
              <a:rPr dirty="0" lang="en-US" smtClean="0">
                <a:latin typeface="Times New Roman" panose="02020603050405020304" pitchFamily="18" charset="0"/>
                <a:cs typeface="Times New Roman" panose="02020603050405020304" pitchFamily="18" charset="0"/>
              </a:rPr>
              <a:t>.</a:t>
            </a:r>
            <a:endParaRPr dirty="0" lang="am-ET">
              <a:cs typeface="Times New Roman" panose="02020603050405020304" pitchFamily="18" charset="0"/>
            </a:endParaRPr>
          </a:p>
        </p:txBody>
      </p:sp>
    </p:spTree>
  </p:cSld>
  <p:clrMapOvr>
    <a:masterClrMapping/>
  </p:clrMapOvr>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324" name=""/>
        <p:cNvGrpSpPr/>
        <p:nvPr/>
      </p:nvGrpSpPr>
      <p:grpSpPr>
        <a:xfrm>
          <a:off x="0" y="0"/>
          <a:ext cx="0" cy="0"/>
          <a:chOff x="0" y="0"/>
          <a:chExt cx="0" cy="0"/>
        </a:xfrm>
      </p:grpSpPr>
      <p:sp>
        <p:nvSpPr>
          <p:cNvPr id="1048677" name="Title 1"/>
          <p:cNvSpPr>
            <a:spLocks noGrp="1"/>
          </p:cNvSpPr>
          <p:nvPr>
            <p:ph type="title"/>
          </p:nvPr>
        </p:nvSpPr>
        <p:spPr>
          <a:xfrm>
            <a:off x="457200" y="274638"/>
            <a:ext cx="8229600" cy="411162"/>
          </a:xfrm>
        </p:spPr>
        <p:txBody>
          <a:bodyPr>
            <a:noAutofit/>
          </a:bodyPr>
          <a:p>
            <a:r>
              <a:rPr b="1" dirty="0" sz="3600" lang="en-US" smtClean="0">
                <a:latin typeface="Times New Roman" panose="02020603050405020304" pitchFamily="18" charset="0"/>
                <a:cs typeface="Times New Roman" panose="02020603050405020304" pitchFamily="18" charset="0"/>
              </a:rPr>
              <a:t>Primary </a:t>
            </a:r>
            <a:r>
              <a:rPr b="1" dirty="0" sz="3600" lang="en-US" err="1" smtClean="0">
                <a:latin typeface="Times New Roman" panose="02020603050405020304" pitchFamily="18" charset="0"/>
                <a:cs typeface="Times New Roman" panose="02020603050405020304" pitchFamily="18" charset="0"/>
              </a:rPr>
              <a:t>reinforcers</a:t>
            </a:r>
            <a:endParaRPr b="1" dirty="0" sz="3600" lang="am-ET">
              <a:cs typeface="Times New Roman" panose="02020603050405020304" pitchFamily="18" charset="0"/>
            </a:endParaRPr>
          </a:p>
        </p:txBody>
      </p:sp>
      <p:sp>
        <p:nvSpPr>
          <p:cNvPr id="1048678" name="Content Placeholder 2"/>
          <p:cNvSpPr>
            <a:spLocks noGrp="1"/>
          </p:cNvSpPr>
          <p:nvPr>
            <p:ph idx="1"/>
          </p:nvPr>
        </p:nvSpPr>
        <p:spPr>
          <a:xfrm>
            <a:off x="0" y="762000"/>
            <a:ext cx="9067800" cy="5943600"/>
          </a:xfrm>
        </p:spPr>
        <p:txBody>
          <a:bodyPr>
            <a:normAutofit fontScale="85714" lnSpcReduction="20000"/>
          </a:bodyPr>
          <a:p>
            <a:pPr>
              <a:lnSpc>
                <a:spcPct val="150000"/>
              </a:lnSpc>
            </a:pPr>
            <a:r>
              <a:rPr dirty="0" sz="2800" lang="en-US" smtClean="0">
                <a:latin typeface="Times New Roman" panose="02020603050405020304" pitchFamily="18" charset="0"/>
                <a:ea typeface="Times New Roman"/>
                <a:cs typeface="Times New Roman" panose="02020603050405020304" pitchFamily="18" charset="0"/>
              </a:rPr>
              <a:t>That  satisfies some </a:t>
            </a:r>
            <a:r>
              <a:rPr dirty="0" sz="2800" lang="en-US" smtClean="0">
                <a:solidFill>
                  <a:srgbClr val="FF0000"/>
                </a:solidFill>
                <a:latin typeface="Times New Roman" panose="02020603050405020304" pitchFamily="18" charset="0"/>
                <a:ea typeface="Times New Roman"/>
                <a:cs typeface="Times New Roman" panose="02020603050405020304" pitchFamily="18" charset="0"/>
              </a:rPr>
              <a:t>biological need</a:t>
            </a:r>
            <a:r>
              <a:rPr dirty="0" sz="2800" lang="en-US" smtClean="0">
                <a:latin typeface="Times New Roman" panose="02020603050405020304" pitchFamily="18" charset="0"/>
                <a:ea typeface="Times New Roman"/>
                <a:cs typeface="Times New Roman" panose="02020603050405020304" pitchFamily="18" charset="0"/>
              </a:rPr>
              <a:t>. It is not based on past experience or learning.eg</a:t>
            </a:r>
          </a:p>
          <a:p>
            <a:pPr>
              <a:lnSpc>
                <a:spcPct val="150000"/>
              </a:lnSpc>
            </a:pPr>
            <a:r>
              <a:rPr dirty="0" sz="2800" lang="en-US" smtClean="0">
                <a:latin typeface="Times New Roman" panose="02020603050405020304" pitchFamily="18" charset="0"/>
                <a:cs typeface="Times New Roman" panose="02020603050405020304" pitchFamily="18" charset="0"/>
              </a:rPr>
              <a:t>Food</a:t>
            </a:r>
            <a:r>
              <a:rPr dirty="0" sz="2800" lang="en-US">
                <a:latin typeface="Times New Roman" panose="02020603050405020304" pitchFamily="18" charset="0"/>
                <a:cs typeface="Times New Roman" panose="02020603050405020304" pitchFamily="18" charset="0"/>
              </a:rPr>
              <a:t>, water, light, stroking of the skin, and a comfortable air temperature are naturally reinforcing because they satisfy biological needs. </a:t>
            </a:r>
            <a:endParaRPr dirty="0" sz="2800" lang="en-US" smtClean="0">
              <a:latin typeface="Times New Roman" panose="02020603050405020304" pitchFamily="18" charset="0"/>
              <a:cs typeface="Times New Roman" panose="02020603050405020304" pitchFamily="18" charset="0"/>
            </a:endParaRPr>
          </a:p>
          <a:p>
            <a:pPr algn="ctr" indent="0" marL="0">
              <a:lnSpc>
                <a:spcPct val="150000"/>
              </a:lnSpc>
              <a:buNone/>
            </a:pPr>
            <a:r>
              <a:rPr dirty="0" sz="3800" lang="en-US" smtClean="0">
                <a:latin typeface="Times New Roman" panose="02020603050405020304" pitchFamily="18" charset="0"/>
                <a:cs typeface="Times New Roman" panose="02020603050405020304" pitchFamily="18" charset="0"/>
              </a:rPr>
              <a:t>Secondary </a:t>
            </a:r>
            <a:r>
              <a:rPr dirty="0" sz="3800" lang="en-US" err="1" smtClean="0">
                <a:latin typeface="Times New Roman" panose="02020603050405020304" pitchFamily="18" charset="0"/>
                <a:cs typeface="Times New Roman" panose="02020603050405020304" pitchFamily="18" charset="0"/>
              </a:rPr>
              <a:t>reinforcers</a:t>
            </a:r>
            <a:r>
              <a:rPr dirty="0" sz="3800" lang="en-US" smtClean="0">
                <a:latin typeface="Times New Roman" panose="02020603050405020304" pitchFamily="18" charset="0"/>
                <a:cs typeface="Times New Roman" panose="02020603050405020304" pitchFamily="18" charset="0"/>
              </a:rPr>
              <a:t> </a:t>
            </a:r>
          </a:p>
          <a:p>
            <a:pPr>
              <a:lnSpc>
                <a:spcPct val="150000"/>
              </a:lnSpc>
              <a:buFont typeface="Wingdings" panose="05000000000000000000" pitchFamily="2" charset="2"/>
              <a:buChar char="ü"/>
            </a:pPr>
            <a:r>
              <a:rPr dirty="0" sz="2800" lang="en-US" smtClean="0">
                <a:latin typeface="Times New Roman" panose="02020603050405020304" pitchFamily="18" charset="0"/>
                <a:ea typeface="Times New Roman"/>
                <a:cs typeface="Times New Roman" panose="02020603050405020304" pitchFamily="18" charset="0"/>
              </a:rPr>
              <a:t>Are the stimulus </a:t>
            </a:r>
            <a:r>
              <a:rPr dirty="0" sz="2800" lang="en-US">
                <a:latin typeface="Times New Roman" panose="02020603050405020304" pitchFamily="18" charset="0"/>
                <a:ea typeface="Times New Roman"/>
                <a:cs typeface="Times New Roman" panose="02020603050405020304" pitchFamily="18" charset="0"/>
              </a:rPr>
              <a:t>that becomes a </a:t>
            </a:r>
            <a:r>
              <a:rPr dirty="0" sz="2800" lang="en-US" err="1">
                <a:latin typeface="Times New Roman" panose="02020603050405020304" pitchFamily="18" charset="0"/>
                <a:ea typeface="Times New Roman"/>
                <a:cs typeface="Times New Roman" panose="02020603050405020304" pitchFamily="18" charset="0"/>
              </a:rPr>
              <a:t>reinforcer</a:t>
            </a:r>
            <a:r>
              <a:rPr dirty="0" sz="2800" lang="en-US">
                <a:latin typeface="Times New Roman" panose="02020603050405020304" pitchFamily="18" charset="0"/>
                <a:ea typeface="Times New Roman"/>
                <a:cs typeface="Times New Roman" panose="02020603050405020304" pitchFamily="18" charset="0"/>
              </a:rPr>
              <a:t> because of </a:t>
            </a:r>
            <a:r>
              <a:rPr dirty="0" sz="2800" lang="en-US" smtClean="0">
                <a:latin typeface="Times New Roman" panose="02020603050405020304" pitchFamily="18" charset="0"/>
                <a:ea typeface="Times New Roman"/>
                <a:cs typeface="Times New Roman" panose="02020603050405020304" pitchFamily="18" charset="0"/>
              </a:rPr>
              <a:t>their  </a:t>
            </a:r>
            <a:r>
              <a:rPr dirty="0" sz="2800" lang="en-US">
                <a:latin typeface="Times New Roman" panose="02020603050405020304" pitchFamily="18" charset="0"/>
                <a:ea typeface="Times New Roman"/>
                <a:cs typeface="Times New Roman" panose="02020603050405020304" pitchFamily="18" charset="0"/>
              </a:rPr>
              <a:t>association with a primary rein </a:t>
            </a:r>
            <a:r>
              <a:rPr dirty="0" sz="2800" lang="en-US" smtClean="0">
                <a:latin typeface="Times New Roman" panose="02020603050405020304" pitchFamily="18" charset="0"/>
                <a:ea typeface="Times New Roman"/>
                <a:cs typeface="Times New Roman" panose="02020603050405020304" pitchFamily="18" charset="0"/>
              </a:rPr>
              <a:t>forcer.</a:t>
            </a:r>
          </a:p>
          <a:p>
            <a:pPr>
              <a:lnSpc>
                <a:spcPct val="150000"/>
              </a:lnSpc>
              <a:buFont typeface="Wingdings" panose="05000000000000000000" pitchFamily="2" charset="2"/>
              <a:buChar char="ü"/>
            </a:pPr>
            <a:r>
              <a:rPr dirty="0" sz="2800" lang="en-US" smtClean="0">
                <a:latin typeface="Times New Roman" panose="02020603050405020304" pitchFamily="18" charset="0"/>
                <a:cs typeface="Times New Roman" panose="02020603050405020304" pitchFamily="18" charset="0"/>
              </a:rPr>
              <a:t>Money</a:t>
            </a:r>
            <a:r>
              <a:rPr dirty="0" sz="2800" lang="en-US">
                <a:latin typeface="Times New Roman" panose="02020603050405020304" pitchFamily="18" charset="0"/>
                <a:cs typeface="Times New Roman" panose="02020603050405020304" pitchFamily="18" charset="0"/>
              </a:rPr>
              <a:t>, praise, applause, good grades, awards, and gold stars are common secondary </a:t>
            </a:r>
            <a:r>
              <a:rPr dirty="0" sz="2800" lang="en-US" err="1">
                <a:latin typeface="Times New Roman" panose="02020603050405020304" pitchFamily="18" charset="0"/>
                <a:cs typeface="Times New Roman" panose="02020603050405020304" pitchFamily="18" charset="0"/>
              </a:rPr>
              <a:t>reinforcers</a:t>
            </a:r>
            <a:r>
              <a:rPr dirty="0" sz="2800" lang="en-US">
                <a:latin typeface="Times New Roman" panose="02020603050405020304" pitchFamily="18" charset="0"/>
                <a:cs typeface="Times New Roman" panose="02020603050405020304" pitchFamily="18" charset="0"/>
              </a:rPr>
              <a:t>. </a:t>
            </a:r>
            <a:endParaRPr dirty="0" sz="2800" lang="en-US" smtClean="0">
              <a:latin typeface="Times New Roman" panose="02020603050405020304" pitchFamily="18" charset="0"/>
              <a:cs typeface="Times New Roman" panose="02020603050405020304" pitchFamily="18" charset="0"/>
            </a:endParaRPr>
          </a:p>
          <a:p>
            <a:pPr lvl="0">
              <a:lnSpc>
                <a:spcPct val="150000"/>
              </a:lnSpc>
              <a:buFont typeface="Wingdings" panose="05000000000000000000" pitchFamily="2" charset="2"/>
              <a:buChar char="ü"/>
            </a:pPr>
            <a:r>
              <a:rPr dirty="0" sz="2800" lang="en-US">
                <a:solidFill>
                  <a:prstClr val="black"/>
                </a:solidFill>
                <a:latin typeface="Times New Roman" panose="02020603050405020304" pitchFamily="18" charset="0"/>
                <a:cs typeface="Times New Roman" panose="02020603050405020304" pitchFamily="18" charset="0"/>
              </a:rPr>
              <a:t>Behaviors can be controlled by secondary </a:t>
            </a:r>
            <a:r>
              <a:rPr dirty="0" sz="2800" lang="en-US" err="1">
                <a:solidFill>
                  <a:prstClr val="black"/>
                </a:solidFill>
                <a:latin typeface="Times New Roman" panose="02020603050405020304" pitchFamily="18" charset="0"/>
                <a:cs typeface="Times New Roman" panose="02020603050405020304" pitchFamily="18" charset="0"/>
              </a:rPr>
              <a:t>reinforcers</a:t>
            </a:r>
            <a:r>
              <a:rPr dirty="0" sz="2800" lang="en-US">
                <a:solidFill>
                  <a:prstClr val="black"/>
                </a:solidFill>
                <a:latin typeface="Times New Roman" panose="02020603050405020304" pitchFamily="18" charset="0"/>
                <a:cs typeface="Times New Roman" panose="02020603050405020304" pitchFamily="18" charset="0"/>
              </a:rPr>
              <a:t>. </a:t>
            </a:r>
          </a:p>
          <a:p>
            <a:pPr indent="0" marL="0">
              <a:lnSpc>
                <a:spcPct val="150000"/>
              </a:lnSpc>
              <a:buNone/>
            </a:pPr>
            <a:endParaRPr dirty="0" sz="2800" lang="en-US" smtClean="0">
              <a:latin typeface="Times New Roman" panose="02020603050405020304" pitchFamily="18" charset="0"/>
              <a:cs typeface="Times New Roman" panose="02020603050405020304" pitchFamily="18" charset="0"/>
            </a:endParaRPr>
          </a:p>
          <a:p>
            <a:pPr>
              <a:lnSpc>
                <a:spcPct val="150000"/>
              </a:lnSpc>
              <a:buFont typeface="Wingdings" panose="05000000000000000000" pitchFamily="2" charset="2"/>
              <a:buChar char="ü"/>
            </a:pPr>
            <a:endParaRPr dirty="0" sz="2800" lang="am-ET">
              <a:cs typeface="Times New Roman" panose="02020603050405020304" pitchFamily="18" charset="0"/>
            </a:endParaRPr>
          </a:p>
        </p:txBody>
      </p:sp>
    </p:spTree>
  </p:cSld>
  <p:clrMapOvr>
    <a:masterClrMapping/>
  </p:clrMapOvr>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325" name=""/>
        <p:cNvGrpSpPr/>
        <p:nvPr/>
      </p:nvGrpSpPr>
      <p:grpSpPr>
        <a:xfrm>
          <a:off x="0" y="0"/>
          <a:ext cx="0" cy="0"/>
          <a:chOff x="0" y="0"/>
          <a:chExt cx="0" cy="0"/>
        </a:xfrm>
      </p:grpSpPr>
      <p:sp>
        <p:nvSpPr>
          <p:cNvPr id="1048679" name="Content Placeholder 2"/>
          <p:cNvSpPr>
            <a:spLocks noGrp="1"/>
          </p:cNvSpPr>
          <p:nvPr>
            <p:ph idx="1"/>
          </p:nvPr>
        </p:nvSpPr>
        <p:spPr>
          <a:xfrm>
            <a:off x="76200" y="152400"/>
            <a:ext cx="8991600" cy="6629400"/>
          </a:xfrm>
        </p:spPr>
        <p:txBody>
          <a:bodyPr/>
          <a:p>
            <a:pPr indent="0" marL="0">
              <a:lnSpc>
                <a:spcPct val="150000"/>
              </a:lnSpc>
              <a:buNone/>
            </a:pPr>
            <a:r>
              <a:rPr dirty="0" sz="2800" lang="en-US">
                <a:latin typeface="Times New Roman" panose="02020603050405020304" pitchFamily="18" charset="0"/>
                <a:cs typeface="Times New Roman" panose="02020603050405020304" pitchFamily="18" charset="0"/>
              </a:rPr>
              <a:t>Both primary and secondary </a:t>
            </a:r>
            <a:r>
              <a:rPr dirty="0" sz="2800" lang="en-US" err="1">
                <a:latin typeface="Times New Roman" panose="02020603050405020304" pitchFamily="18" charset="0"/>
                <a:cs typeface="Times New Roman" panose="02020603050405020304" pitchFamily="18" charset="0"/>
              </a:rPr>
              <a:t>reinforcers</a:t>
            </a:r>
            <a:r>
              <a:rPr dirty="0" sz="2800" lang="en-US">
                <a:latin typeface="Times New Roman" panose="02020603050405020304" pitchFamily="18" charset="0"/>
                <a:cs typeface="Times New Roman" panose="02020603050405020304" pitchFamily="18" charset="0"/>
              </a:rPr>
              <a:t> can be positive or negative. </a:t>
            </a:r>
            <a:endParaRPr dirty="0" sz="2800" lang="en-US" smtClean="0">
              <a:latin typeface="Times New Roman" panose="02020603050405020304" pitchFamily="18" charset="0"/>
              <a:cs typeface="Times New Roman" panose="02020603050405020304" pitchFamily="18" charset="0"/>
            </a:endParaRPr>
          </a:p>
          <a:p>
            <a:pPr algn="just" lvl="0">
              <a:lnSpc>
                <a:spcPct val="150000"/>
              </a:lnSpc>
              <a:spcBef>
                <a:spcPts val="0"/>
              </a:spcBef>
              <a:buFont typeface="+mj-lt"/>
              <a:buAutoNum type="arabicPeriod"/>
              <a:tabLst>
                <a:tab algn="l" pos="285750"/>
                <a:tab algn="l" pos="685800"/>
              </a:tabLst>
            </a:pPr>
            <a:r>
              <a:rPr b="1" dirty="0" sz="2800" lang="en-US">
                <a:latin typeface="Times New Roman" panose="02020603050405020304" pitchFamily="18" charset="0"/>
                <a:cs typeface="Times New Roman" panose="02020603050405020304" pitchFamily="18" charset="0"/>
              </a:rPr>
              <a:t>Positive </a:t>
            </a:r>
            <a:r>
              <a:rPr b="1" dirty="0" sz="2800" lang="en-US" smtClean="0">
                <a:latin typeface="Times New Roman" panose="02020603050405020304" pitchFamily="18" charset="0"/>
                <a:cs typeface="Times New Roman" panose="02020603050405020304" pitchFamily="18" charset="0"/>
              </a:rPr>
              <a:t>reinforcement: </a:t>
            </a:r>
            <a:r>
              <a:rPr dirty="0" sz="2800" lang="en-US" smtClean="0">
                <a:latin typeface="Times New Roman" panose="02020603050405020304" pitchFamily="18" charset="0"/>
                <a:cs typeface="Times New Roman" panose="02020603050405020304" pitchFamily="18" charset="0"/>
              </a:rPr>
              <a:t>I</a:t>
            </a:r>
            <a:r>
              <a:rPr dirty="0" sz="2800" lang="en-US" smtClean="0">
                <a:latin typeface="Times New Roman" panose="02020603050405020304" pitchFamily="18" charset="0"/>
                <a:ea typeface="Calibri"/>
                <a:cs typeface="Times New Roman" panose="02020603050405020304" pitchFamily="18" charset="0"/>
              </a:rPr>
              <a:t>t </a:t>
            </a:r>
            <a:r>
              <a:rPr dirty="0" sz="2800" lang="en-US">
                <a:latin typeface="Times New Roman" panose="02020603050405020304" pitchFamily="18" charset="0"/>
                <a:ea typeface="Calibri"/>
                <a:cs typeface="Times New Roman" panose="02020603050405020304" pitchFamily="18" charset="0"/>
              </a:rPr>
              <a:t>is a stimulus </a:t>
            </a:r>
            <a:r>
              <a:rPr dirty="0" sz="2800" lang="en-US">
                <a:solidFill>
                  <a:srgbClr val="FF0000"/>
                </a:solidFill>
                <a:latin typeface="Times New Roman" panose="02020603050405020304" pitchFamily="18" charset="0"/>
                <a:ea typeface="Calibri"/>
                <a:cs typeface="Times New Roman" panose="02020603050405020304" pitchFamily="18" charset="0"/>
              </a:rPr>
              <a:t>when added to the environment</a:t>
            </a:r>
            <a:r>
              <a:rPr dirty="0" sz="2800" lang="en-US">
                <a:latin typeface="Times New Roman" panose="02020603050405020304" pitchFamily="18" charset="0"/>
                <a:ea typeface="Calibri"/>
                <a:cs typeface="Times New Roman" panose="02020603050405020304" pitchFamily="18" charset="0"/>
              </a:rPr>
              <a:t> brings about an increase to the preceding response</a:t>
            </a:r>
            <a:r>
              <a:rPr dirty="0" sz="2800" lang="en-US" smtClean="0">
                <a:latin typeface="Times New Roman" panose="02020603050405020304" pitchFamily="18" charset="0"/>
                <a:ea typeface="Calibri"/>
                <a:cs typeface="Times New Roman" panose="02020603050405020304" pitchFamily="18" charset="0"/>
              </a:rPr>
              <a:t>.</a:t>
            </a:r>
          </a:p>
          <a:p>
            <a:pPr algn="just" lvl="0">
              <a:lnSpc>
                <a:spcPct val="150000"/>
              </a:lnSpc>
              <a:spcBef>
                <a:spcPts val="0"/>
              </a:spcBef>
              <a:buFont typeface="Wingdings" panose="05000000000000000000" pitchFamily="2" charset="2"/>
              <a:buChar char="ü"/>
              <a:tabLst>
                <a:tab algn="l" pos="285750"/>
                <a:tab algn="l" pos="685800"/>
              </a:tabLst>
            </a:pPr>
            <a:r>
              <a:rPr dirty="0" sz="2800" lang="en-US" smtClean="0">
                <a:latin typeface="Times New Roman" panose="02020603050405020304" pitchFamily="18" charset="0"/>
                <a:ea typeface="Calibri"/>
                <a:cs typeface="Times New Roman" panose="02020603050405020304" pitchFamily="18" charset="0"/>
              </a:rPr>
              <a:t>It is </a:t>
            </a:r>
            <a:r>
              <a:rPr dirty="0" sz="2800" lang="en-US">
                <a:latin typeface="Times New Roman" panose="02020603050405020304" pitchFamily="18" charset="0"/>
                <a:ea typeface="Calibri"/>
                <a:cs typeface="Times New Roman" panose="02020603050405020304" pitchFamily="18" charset="0"/>
              </a:rPr>
              <a:t>the process whereby </a:t>
            </a:r>
            <a:r>
              <a:rPr dirty="0" sz="2800" lang="en-US">
                <a:solidFill>
                  <a:srgbClr val="FF0000"/>
                </a:solidFill>
                <a:latin typeface="Times New Roman" panose="02020603050405020304" pitchFamily="18" charset="0"/>
                <a:ea typeface="Calibri"/>
                <a:cs typeface="Times New Roman" panose="02020603050405020304" pitchFamily="18" charset="0"/>
              </a:rPr>
              <a:t>presentation of a stimulus </a:t>
            </a:r>
            <a:r>
              <a:rPr dirty="0" sz="2800" lang="en-US">
                <a:latin typeface="Times New Roman" panose="02020603050405020304" pitchFamily="18" charset="0"/>
                <a:ea typeface="Calibri"/>
                <a:cs typeface="Times New Roman" panose="02020603050405020304" pitchFamily="18" charset="0"/>
              </a:rPr>
              <a:t>makes behavior more likely to occur again. </a:t>
            </a:r>
            <a:endParaRPr dirty="0" sz="2800" lang="en-US" smtClean="0">
              <a:latin typeface="Times New Roman" panose="02020603050405020304" pitchFamily="18" charset="0"/>
              <a:ea typeface="Calibri"/>
              <a:cs typeface="Times New Roman" panose="02020603050405020304" pitchFamily="18" charset="0"/>
            </a:endParaRPr>
          </a:p>
          <a:p>
            <a:pPr algn="just" indent="0" lvl="0" marL="0">
              <a:lnSpc>
                <a:spcPct val="150000"/>
              </a:lnSpc>
              <a:spcBef>
                <a:spcPts val="0"/>
              </a:spcBef>
              <a:buNone/>
              <a:tabLst>
                <a:tab algn="l" pos="285750"/>
                <a:tab algn="l" pos="685800"/>
              </a:tabLst>
            </a:pPr>
            <a:r>
              <a:rPr b="1" dirty="0" sz="2800" lang="en-US">
                <a:latin typeface="Times New Roman" panose="02020603050405020304" pitchFamily="18" charset="0"/>
                <a:ea typeface="Calibri"/>
                <a:cs typeface="Times New Roman" panose="02020603050405020304" pitchFamily="18" charset="0"/>
              </a:rPr>
              <a:t>2. Negative reinforcement: </a:t>
            </a:r>
            <a:r>
              <a:rPr dirty="0" sz="2800" lang="en-US" smtClean="0">
                <a:latin typeface="Times New Roman" panose="02020603050405020304" pitchFamily="18" charset="0"/>
                <a:ea typeface="Calibri"/>
                <a:cs typeface="Times New Roman" panose="02020603050405020304" pitchFamily="18" charset="0"/>
              </a:rPr>
              <a:t>It is </a:t>
            </a:r>
            <a:r>
              <a:rPr dirty="0" sz="2800" lang="en-US">
                <a:latin typeface="Times New Roman" panose="02020603050405020304" pitchFamily="18" charset="0"/>
                <a:ea typeface="Calibri"/>
                <a:cs typeface="Times New Roman" panose="02020603050405020304" pitchFamily="18" charset="0"/>
              </a:rPr>
              <a:t>the process whereby </a:t>
            </a:r>
            <a:r>
              <a:rPr dirty="0" sz="2800" lang="en-US">
                <a:solidFill>
                  <a:srgbClr val="FF0000"/>
                </a:solidFill>
                <a:latin typeface="Times New Roman" panose="02020603050405020304" pitchFamily="18" charset="0"/>
                <a:ea typeface="Calibri"/>
                <a:cs typeface="Times New Roman" panose="02020603050405020304" pitchFamily="18" charset="0"/>
              </a:rPr>
              <a:t>termination of an aversive stimulus</a:t>
            </a:r>
            <a:r>
              <a:rPr dirty="0" sz="2800" lang="en-US">
                <a:latin typeface="Times New Roman" panose="02020603050405020304" pitchFamily="18" charset="0"/>
                <a:ea typeface="Calibri"/>
                <a:cs typeface="Times New Roman" panose="02020603050405020304" pitchFamily="18" charset="0"/>
              </a:rPr>
              <a:t> makes behavior more likely to occur. </a:t>
            </a:r>
            <a:endParaRPr dirty="0" sz="2800" lang="am-ET">
              <a:latin typeface="Calibri"/>
              <a:ea typeface="Calibri"/>
              <a:cs typeface="Times New Roman" panose="02020603050405020304" pitchFamily="18" charset="0"/>
            </a:endParaRPr>
          </a:p>
          <a:p>
            <a:pPr>
              <a:buFont typeface="Wingdings" panose="05000000000000000000" pitchFamily="2" charset="2"/>
              <a:buChar char="Ø"/>
            </a:pPr>
            <a:endParaRPr dirty="0" lang="am-ET">
              <a:cs typeface="Times New Roman" panose="02020603050405020304" pitchFamily="18" charset="0"/>
            </a:endParaRPr>
          </a:p>
        </p:txBody>
      </p:sp>
    </p:spTree>
  </p:cSld>
  <p:clrMapOvr>
    <a:masterClrMapping/>
  </p:clrMapOvr>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326" name=""/>
        <p:cNvGrpSpPr/>
        <p:nvPr/>
      </p:nvGrpSpPr>
      <p:grpSpPr>
        <a:xfrm>
          <a:off x="0" y="0"/>
          <a:ext cx="0" cy="0"/>
          <a:chOff x="0" y="0"/>
          <a:chExt cx="0" cy="0"/>
        </a:xfrm>
      </p:grpSpPr>
      <p:sp>
        <p:nvSpPr>
          <p:cNvPr id="1048680" name="Content Placeholder 2"/>
          <p:cNvSpPr>
            <a:spLocks noGrp="1"/>
          </p:cNvSpPr>
          <p:nvPr>
            <p:ph idx="1"/>
          </p:nvPr>
        </p:nvSpPr>
        <p:spPr>
          <a:xfrm>
            <a:off x="152400" y="152400"/>
            <a:ext cx="8839200" cy="6553200"/>
          </a:xfrm>
        </p:spPr>
        <p:txBody>
          <a:bodyPr/>
          <a:p>
            <a:pPr algn="just" indent="0" marL="0" marR="0">
              <a:lnSpc>
                <a:spcPct val="115000"/>
              </a:lnSpc>
              <a:spcBef>
                <a:spcPts val="0"/>
              </a:spcBef>
              <a:spcAft>
                <a:spcPts val="0"/>
              </a:spcAft>
              <a:buNone/>
              <a:tabLst>
                <a:tab algn="l" pos="685800"/>
              </a:tabLst>
            </a:pPr>
            <a:r>
              <a:rPr dirty="0" sz="2800" lang="en-US" smtClean="0">
                <a:latin typeface="Times New Roman"/>
                <a:ea typeface="Calibri"/>
                <a:cs typeface="Times New Roman"/>
              </a:rPr>
              <a:t>Negative </a:t>
            </a:r>
            <a:r>
              <a:rPr dirty="0" sz="2800" lang="en-US">
                <a:latin typeface="Times New Roman"/>
                <a:ea typeface="Calibri"/>
                <a:cs typeface="Times New Roman"/>
              </a:rPr>
              <a:t>rein forcers work in two </a:t>
            </a:r>
            <a:r>
              <a:rPr dirty="0" sz="2800" lang="en-US" smtClean="0">
                <a:latin typeface="Times New Roman"/>
                <a:ea typeface="Calibri"/>
                <a:cs typeface="Times New Roman"/>
              </a:rPr>
              <a:t>forms;</a:t>
            </a:r>
          </a:p>
          <a:p>
            <a:pPr algn="just" indent="-514350" marL="514350" marR="0">
              <a:lnSpc>
                <a:spcPct val="115000"/>
              </a:lnSpc>
              <a:spcBef>
                <a:spcPts val="0"/>
              </a:spcBef>
              <a:spcAft>
                <a:spcPts val="0"/>
              </a:spcAft>
              <a:buAutoNum type="alphaUcPeriod"/>
              <a:tabLst>
                <a:tab algn="l" pos="685800"/>
              </a:tabLst>
            </a:pPr>
            <a:r>
              <a:rPr b="1" dirty="0" sz="2800" lang="en-US" smtClean="0">
                <a:latin typeface="Times New Roman"/>
                <a:ea typeface="Calibri"/>
                <a:cs typeface="Times New Roman"/>
              </a:rPr>
              <a:t>Escape conditioning</a:t>
            </a:r>
            <a:r>
              <a:rPr dirty="0" sz="2800" lang="en-US" smtClean="0">
                <a:latin typeface="Times New Roman"/>
                <a:ea typeface="Calibri"/>
                <a:cs typeface="Times New Roman"/>
              </a:rPr>
              <a:t>:  </a:t>
            </a:r>
            <a:r>
              <a:rPr dirty="0" sz="2800" lang="en-US">
                <a:latin typeface="Times New Roman"/>
                <a:ea typeface="Times New Roman"/>
              </a:rPr>
              <a:t>the learner makes a response to bring about </a:t>
            </a:r>
            <a:r>
              <a:rPr dirty="0" sz="2800" lang="en-US">
                <a:solidFill>
                  <a:srgbClr val="FF0000"/>
                </a:solidFill>
                <a:latin typeface="Times New Roman"/>
                <a:ea typeface="Times New Roman"/>
              </a:rPr>
              <a:t>an end to an aversive situation</a:t>
            </a:r>
            <a:r>
              <a:rPr dirty="0" sz="2800" lang="en-US" smtClean="0">
                <a:latin typeface="Times New Roman"/>
                <a:ea typeface="Times New Roman"/>
              </a:rPr>
              <a:t>.</a:t>
            </a:r>
          </a:p>
          <a:p>
            <a:pPr algn="just" indent="0" marL="0" marR="0">
              <a:lnSpc>
                <a:spcPct val="115000"/>
              </a:lnSpc>
              <a:spcBef>
                <a:spcPts val="0"/>
              </a:spcBef>
              <a:spcAft>
                <a:spcPts val="0"/>
              </a:spcAft>
              <a:buNone/>
              <a:tabLst>
                <a:tab algn="l" pos="685800"/>
              </a:tabLst>
            </a:pPr>
            <a:r>
              <a:rPr b="1" dirty="0" sz="2800" lang="en-US" smtClean="0">
                <a:latin typeface="Times New Roman"/>
                <a:ea typeface="Calibri"/>
                <a:cs typeface="Times New Roman"/>
              </a:rPr>
              <a:t>Example</a:t>
            </a:r>
            <a:r>
              <a:rPr dirty="0" sz="2800" lang="en-US" smtClean="0">
                <a:latin typeface="Times New Roman"/>
                <a:ea typeface="Calibri"/>
                <a:cs typeface="Times New Roman"/>
              </a:rPr>
              <a:t>.  </a:t>
            </a:r>
            <a:r>
              <a:rPr dirty="0" sz="2800" lang="en-US">
                <a:latin typeface="Times New Roman"/>
                <a:ea typeface="Calibri"/>
                <a:cs typeface="Times New Roman"/>
              </a:rPr>
              <a:t>A college student takes a day to escape from a workload</a:t>
            </a:r>
            <a:r>
              <a:rPr dirty="0" sz="2800" lang="en-US" smtClean="0">
                <a:latin typeface="Times New Roman"/>
                <a:ea typeface="Calibri"/>
                <a:cs typeface="Times New Roman"/>
              </a:rPr>
              <a:t>.</a:t>
            </a:r>
          </a:p>
          <a:p>
            <a:pPr algn="just" indent="0" marL="0" marR="0">
              <a:lnSpc>
                <a:spcPct val="115000"/>
              </a:lnSpc>
              <a:spcBef>
                <a:spcPts val="0"/>
              </a:spcBef>
              <a:spcAft>
                <a:spcPts val="0"/>
              </a:spcAft>
              <a:buNone/>
              <a:tabLst>
                <a:tab algn="l" pos="685800"/>
              </a:tabLst>
            </a:pPr>
            <a:r>
              <a:rPr dirty="0" sz="2800" lang="en-US" smtClean="0">
                <a:latin typeface="Times New Roman"/>
                <a:ea typeface="Calibri"/>
                <a:cs typeface="Times New Roman"/>
              </a:rPr>
              <a:t>B. </a:t>
            </a:r>
            <a:r>
              <a:rPr b="1" dirty="0" sz="2800" lang="en-US">
                <a:latin typeface="Times New Roman"/>
                <a:ea typeface="Times New Roman"/>
              </a:rPr>
              <a:t>Avoidance conditioning:</a:t>
            </a:r>
            <a:r>
              <a:rPr dirty="0" sz="2800" lang="en-US">
                <a:latin typeface="Times New Roman"/>
                <a:ea typeface="Times New Roman"/>
              </a:rPr>
              <a:t> when the learner </a:t>
            </a:r>
            <a:r>
              <a:rPr dirty="0" sz="2800" lang="en-US">
                <a:solidFill>
                  <a:srgbClr val="FF0000"/>
                </a:solidFill>
                <a:latin typeface="Times New Roman"/>
                <a:ea typeface="Times New Roman"/>
              </a:rPr>
              <a:t>responds to a signal</a:t>
            </a:r>
            <a:r>
              <a:rPr dirty="0" sz="2800" lang="en-US">
                <a:latin typeface="Times New Roman"/>
                <a:ea typeface="Times New Roman"/>
              </a:rPr>
              <a:t> that marks the coming (onset) of unpleasant event with the aim of avoiding the evasion</a:t>
            </a:r>
            <a:r>
              <a:rPr dirty="0" sz="2800" lang="en-US" smtClean="0">
                <a:latin typeface="Times New Roman"/>
                <a:ea typeface="Times New Roman"/>
              </a:rPr>
              <a:t>.</a:t>
            </a:r>
          </a:p>
          <a:p>
            <a:pPr algn="just" marL="285750" marR="0">
              <a:lnSpc>
                <a:spcPct val="115000"/>
              </a:lnSpc>
              <a:spcBef>
                <a:spcPts val="0"/>
              </a:spcBef>
              <a:spcAft>
                <a:spcPts val="0"/>
              </a:spcAft>
              <a:tabLst>
                <a:tab algn="l" pos="685800"/>
              </a:tabLst>
            </a:pPr>
            <a:r>
              <a:rPr b="1" dirty="0" sz="2800" lang="en-US">
                <a:latin typeface="Times New Roman"/>
                <a:ea typeface="Calibri"/>
                <a:cs typeface="Times New Roman"/>
              </a:rPr>
              <a:t>Example:</a:t>
            </a:r>
            <a:r>
              <a:rPr dirty="0" sz="2800" lang="en-US">
                <a:latin typeface="Times New Roman"/>
                <a:ea typeface="Calibri"/>
                <a:cs typeface="Times New Roman"/>
              </a:rPr>
              <a:t>. The pretension of some people to look ill in order to escape from doing something that they do not want to do.</a:t>
            </a:r>
            <a:endParaRPr dirty="0" sz="2800" lang="am-ET">
              <a:latin typeface="Calibri"/>
              <a:ea typeface="Calibri"/>
              <a:cs typeface="Times New Roman"/>
            </a:endParaRPr>
          </a:p>
          <a:p>
            <a:pPr algn="just" indent="0" marL="0" marR="0">
              <a:lnSpc>
                <a:spcPct val="115000"/>
              </a:lnSpc>
              <a:spcBef>
                <a:spcPts val="0"/>
              </a:spcBef>
              <a:spcAft>
                <a:spcPts val="0"/>
              </a:spcAft>
              <a:buNone/>
              <a:tabLst>
                <a:tab algn="l" pos="685800"/>
              </a:tabLst>
            </a:pPr>
            <a:endParaRPr dirty="0" sz="2800" lang="en-US" smtClean="0">
              <a:latin typeface="Times New Roman"/>
              <a:ea typeface="Times New Roman"/>
            </a:endParaRPr>
          </a:p>
          <a:p>
            <a:pPr algn="just" indent="0" marL="0" marR="0">
              <a:lnSpc>
                <a:spcPct val="115000"/>
              </a:lnSpc>
              <a:spcBef>
                <a:spcPts val="0"/>
              </a:spcBef>
              <a:spcAft>
                <a:spcPts val="0"/>
              </a:spcAft>
              <a:buNone/>
              <a:tabLst>
                <a:tab algn="l" pos="685800"/>
              </a:tabLst>
            </a:pPr>
            <a:endParaRPr dirty="0" sz="2800" lang="am-ET">
              <a:latin typeface="Calibri"/>
              <a:ea typeface="Calibri"/>
              <a:cs typeface="Times New Roman"/>
            </a:endParaRPr>
          </a:p>
          <a:p>
            <a:pPr algn="just" indent="0" marL="0" marR="0">
              <a:lnSpc>
                <a:spcPct val="115000"/>
              </a:lnSpc>
              <a:spcBef>
                <a:spcPts val="0"/>
              </a:spcBef>
              <a:spcAft>
                <a:spcPts val="0"/>
              </a:spcAft>
              <a:buNone/>
              <a:tabLst>
                <a:tab algn="l" pos="685800"/>
              </a:tabLst>
            </a:pPr>
            <a:endParaRPr dirty="0" sz="2800" lang="am-ET">
              <a:latin typeface="Calibri"/>
              <a:ea typeface="Calibri"/>
              <a:cs typeface="Times New Roman"/>
            </a:endParaRPr>
          </a:p>
          <a:p>
            <a:pPr indent="0" marL="0">
              <a:buNone/>
            </a:pPr>
            <a:endParaRPr dirty="0" lang="am-ET"/>
          </a:p>
        </p:txBody>
      </p:sp>
    </p:spTree>
  </p:cSld>
  <p:clrMapOvr>
    <a:masterClrMapping/>
  </p:clrMapOvr>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327" name=""/>
        <p:cNvGrpSpPr/>
        <p:nvPr/>
      </p:nvGrpSpPr>
      <p:grpSpPr>
        <a:xfrm>
          <a:off x="0" y="0"/>
          <a:ext cx="0" cy="0"/>
          <a:chOff x="0" y="0"/>
          <a:chExt cx="0" cy="0"/>
        </a:xfrm>
      </p:grpSpPr>
      <p:sp>
        <p:nvSpPr>
          <p:cNvPr id="1048681" name="Title 1"/>
          <p:cNvSpPr>
            <a:spLocks noGrp="1"/>
          </p:cNvSpPr>
          <p:nvPr>
            <p:ph type="title"/>
          </p:nvPr>
        </p:nvSpPr>
        <p:spPr>
          <a:xfrm>
            <a:off x="457200" y="274638"/>
            <a:ext cx="8229600" cy="411162"/>
          </a:xfrm>
        </p:spPr>
        <p:txBody>
          <a:bodyPr>
            <a:normAutofit fontScale="90000"/>
          </a:bodyPr>
          <a:p>
            <a:r>
              <a:rPr dirty="0" lang="en-US" smtClean="0">
                <a:solidFill>
                  <a:srgbClr val="FF0000"/>
                </a:solidFill>
                <a:latin typeface="Times New Roman" panose="02020603050405020304" pitchFamily="18" charset="0"/>
                <a:cs typeface="Times New Roman" panose="02020603050405020304" pitchFamily="18" charset="0"/>
              </a:rPr>
              <a:t>Schedules of reinforcements </a:t>
            </a:r>
            <a:endParaRPr dirty="0" lang="am-ET">
              <a:solidFill>
                <a:srgbClr val="FF0000"/>
              </a:solidFill>
              <a:cs typeface="Times New Roman" panose="02020603050405020304" pitchFamily="18" charset="0"/>
            </a:endParaRPr>
          </a:p>
        </p:txBody>
      </p:sp>
      <p:sp>
        <p:nvSpPr>
          <p:cNvPr id="1048682" name="Content Placeholder 2"/>
          <p:cNvSpPr>
            <a:spLocks noGrp="1"/>
          </p:cNvSpPr>
          <p:nvPr>
            <p:ph idx="1"/>
          </p:nvPr>
        </p:nvSpPr>
        <p:spPr>
          <a:xfrm>
            <a:off x="152400" y="685800"/>
            <a:ext cx="8839200" cy="6096000"/>
          </a:xfrm>
        </p:spPr>
        <p:txBody>
          <a:bodyPr>
            <a:normAutofit fontScale="78571" lnSpcReduction="10000"/>
          </a:bodyPr>
          <a:p>
            <a:pPr>
              <a:lnSpc>
                <a:spcPct val="150000"/>
              </a:lnSpc>
            </a:pPr>
            <a:r>
              <a:rPr dirty="0" sz="2800" lang="en-US">
                <a:latin typeface="Times New Roman"/>
                <a:ea typeface="Times New Roman"/>
              </a:rPr>
              <a:t>Skinner showed that the kind of </a:t>
            </a:r>
            <a:r>
              <a:rPr dirty="0" sz="2800" lang="en-US" smtClean="0">
                <a:latin typeface="Times New Roman"/>
                <a:ea typeface="Times New Roman"/>
              </a:rPr>
              <a:t>schedules </a:t>
            </a:r>
            <a:r>
              <a:rPr dirty="0" sz="2800" lang="en-US">
                <a:latin typeface="Times New Roman"/>
                <a:ea typeface="Times New Roman"/>
              </a:rPr>
              <a:t>of reinforcement given would differentially affect the kind of learning, which occurred</a:t>
            </a:r>
            <a:r>
              <a:rPr dirty="0" sz="2800" lang="en-US" smtClean="0">
                <a:latin typeface="Times New Roman"/>
                <a:ea typeface="Times New Roman"/>
              </a:rPr>
              <a:t>.</a:t>
            </a:r>
          </a:p>
          <a:p>
            <a:pPr>
              <a:lnSpc>
                <a:spcPct val="150000"/>
              </a:lnSpc>
            </a:pPr>
            <a:r>
              <a:rPr dirty="0" sz="2800" lang="en-US">
                <a:latin typeface="Times New Roman"/>
                <a:ea typeface="Times New Roman"/>
              </a:rPr>
              <a:t>The two main schedules are </a:t>
            </a:r>
            <a:r>
              <a:rPr b="1" dirty="0" sz="2800" lang="en-US">
                <a:latin typeface="Times New Roman"/>
                <a:ea typeface="Times New Roman"/>
              </a:rPr>
              <a:t>continuous reinforcement</a:t>
            </a:r>
            <a:r>
              <a:rPr dirty="0" sz="2800" lang="en-US">
                <a:latin typeface="Times New Roman"/>
                <a:ea typeface="Times New Roman"/>
              </a:rPr>
              <a:t> and </a:t>
            </a:r>
            <a:r>
              <a:rPr b="1" dirty="0" sz="2800" lang="en-US" smtClean="0">
                <a:latin typeface="Times New Roman"/>
                <a:ea typeface="Times New Roman"/>
              </a:rPr>
              <a:t>partial/ intermittent  </a:t>
            </a:r>
            <a:r>
              <a:rPr b="1" dirty="0" sz="2800" lang="en-US">
                <a:latin typeface="Times New Roman"/>
                <a:ea typeface="Times New Roman"/>
              </a:rPr>
              <a:t>reinforcement</a:t>
            </a:r>
            <a:r>
              <a:rPr dirty="0" sz="2800" lang="en-US">
                <a:latin typeface="Times New Roman"/>
                <a:ea typeface="Times New Roman"/>
              </a:rPr>
              <a:t>. </a:t>
            </a:r>
            <a:endParaRPr dirty="0" sz="2800" lang="en-US" smtClean="0">
              <a:latin typeface="Times New Roman"/>
              <a:ea typeface="Times New Roman"/>
            </a:endParaRPr>
          </a:p>
          <a:p>
            <a:pPr>
              <a:lnSpc>
                <a:spcPct val="150000"/>
              </a:lnSpc>
            </a:pPr>
            <a:r>
              <a:rPr dirty="0" sz="2800" lang="en-US" smtClean="0">
                <a:solidFill>
                  <a:srgbClr val="00B0F0"/>
                </a:solidFill>
                <a:latin typeface="Times New Roman"/>
              </a:rPr>
              <a:t>Continues reinforcement</a:t>
            </a:r>
            <a:r>
              <a:rPr dirty="0" sz="2800" lang="en-US">
                <a:latin typeface="Times New Roman"/>
              </a:rPr>
              <a:t>:</a:t>
            </a:r>
            <a:r>
              <a:rPr dirty="0" sz="2800" lang="en-US" smtClean="0">
                <a:latin typeface="Times New Roman"/>
              </a:rPr>
              <a:t> </a:t>
            </a:r>
            <a:r>
              <a:rPr dirty="0" sz="2800" lang="en-US">
                <a:latin typeface="Times New Roman"/>
              </a:rPr>
              <a:t>the response is reinforced each time it occurs</a:t>
            </a:r>
            <a:r>
              <a:rPr dirty="0" sz="2800" lang="en-US" smtClean="0">
                <a:latin typeface="Times New Roman"/>
              </a:rPr>
              <a:t>.</a:t>
            </a:r>
          </a:p>
          <a:p>
            <a:pPr>
              <a:lnSpc>
                <a:spcPct val="150000"/>
              </a:lnSpc>
            </a:pPr>
            <a:r>
              <a:rPr dirty="0" sz="2800" lang="en-US">
                <a:latin typeface="Times New Roman"/>
              </a:rPr>
              <a:t>However, once a response has become reliable, it will be more resistant to extinction if it is rewarded on an intermittent (partial) schedule of reinforcement</a:t>
            </a:r>
            <a:endParaRPr dirty="0" sz="2800" lang="en-US" smtClean="0">
              <a:latin typeface="Times New Roman"/>
            </a:endParaRPr>
          </a:p>
          <a:p>
            <a:pPr>
              <a:lnSpc>
                <a:spcPct val="150000"/>
              </a:lnSpc>
            </a:pPr>
            <a:r>
              <a:rPr dirty="0" sz="2800" lang="en-US">
                <a:solidFill>
                  <a:srgbClr val="00B0F0"/>
                </a:solidFill>
                <a:latin typeface="Times New Roman"/>
              </a:rPr>
              <a:t>Intermittent reinforcement</a:t>
            </a:r>
            <a:r>
              <a:rPr dirty="0" sz="2800" lang="en-US">
                <a:latin typeface="Times New Roman"/>
              </a:rPr>
              <a:t>: involves reinforcing only some responses, not all of them</a:t>
            </a:r>
            <a:endParaRPr dirty="0" sz="2800" lang="am-ET"/>
          </a:p>
        </p:txBody>
      </p:sp>
    </p:spTree>
  </p:cSld>
  <p:clrMapOvr>
    <a:masterClrMapping/>
  </p:clrMapOvr>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328" name=""/>
        <p:cNvGrpSpPr/>
        <p:nvPr/>
      </p:nvGrpSpPr>
      <p:grpSpPr>
        <a:xfrm>
          <a:off x="0" y="0"/>
          <a:ext cx="0" cy="0"/>
          <a:chOff x="0" y="0"/>
          <a:chExt cx="0" cy="0"/>
        </a:xfrm>
      </p:grpSpPr>
      <p:sp>
        <p:nvSpPr>
          <p:cNvPr id="1048683" name="Content Placeholder 2"/>
          <p:cNvSpPr>
            <a:spLocks noGrp="1"/>
          </p:cNvSpPr>
          <p:nvPr>
            <p:ph idx="1"/>
          </p:nvPr>
        </p:nvSpPr>
        <p:spPr>
          <a:xfrm>
            <a:off x="0" y="152400"/>
            <a:ext cx="9067800" cy="6553200"/>
          </a:xfrm>
        </p:spPr>
        <p:txBody>
          <a:bodyPr>
            <a:normAutofit/>
          </a:bodyPr>
          <a:p>
            <a:pPr algn="just" marL="57150" marR="0">
              <a:lnSpc>
                <a:spcPct val="150000"/>
              </a:lnSpc>
              <a:spcBef>
                <a:spcPts val="0"/>
              </a:spcBef>
              <a:spcAft>
                <a:spcPts val="0"/>
              </a:spcAft>
              <a:tabLst>
                <a:tab algn="l" pos="685800"/>
              </a:tabLst>
            </a:pPr>
            <a:r>
              <a:rPr dirty="0" sz="2800" lang="en-US">
                <a:latin typeface="Times New Roman"/>
                <a:ea typeface="Calibri"/>
                <a:cs typeface="Times New Roman"/>
              </a:rPr>
              <a:t>The reasons for using partial reinforcement schedule are:</a:t>
            </a:r>
            <a:endParaRPr dirty="0" sz="2800" lang="am-ET">
              <a:latin typeface="Calibri"/>
              <a:ea typeface="Calibri"/>
              <a:cs typeface="Times New Roman"/>
            </a:endParaRPr>
          </a:p>
          <a:p>
            <a:pPr algn="just" lvl="2">
              <a:lnSpc>
                <a:spcPct val="150000"/>
              </a:lnSpc>
              <a:spcBef>
                <a:spcPts val="0"/>
              </a:spcBef>
              <a:buFont typeface="Wingdings"/>
              <a:buChar char=""/>
              <a:tabLst>
                <a:tab algn="l" pos="685800"/>
                <a:tab algn="l" pos="1314450"/>
              </a:tabLst>
            </a:pPr>
            <a:r>
              <a:rPr dirty="0" sz="2800" lang="en-US">
                <a:latin typeface="Times New Roman"/>
                <a:ea typeface="Calibri"/>
                <a:cs typeface="Times New Roman"/>
              </a:rPr>
              <a:t>Reinforcing every correct response would be time consuming and practically </a:t>
            </a:r>
            <a:r>
              <a:rPr dirty="0" sz="2800" lang="en-US" smtClean="0">
                <a:latin typeface="Times New Roman"/>
                <a:ea typeface="Calibri"/>
                <a:cs typeface="Times New Roman"/>
              </a:rPr>
              <a:t>impossible</a:t>
            </a:r>
            <a:endParaRPr dirty="0" sz="2800" lang="am-ET">
              <a:latin typeface="Calibri"/>
              <a:ea typeface="Calibri"/>
              <a:cs typeface="Times New Roman"/>
            </a:endParaRPr>
          </a:p>
          <a:p>
            <a:pPr algn="just" lvl="2">
              <a:lnSpc>
                <a:spcPct val="150000"/>
              </a:lnSpc>
              <a:spcBef>
                <a:spcPts val="0"/>
              </a:spcBef>
              <a:buFont typeface="Wingdings"/>
              <a:buChar char=""/>
              <a:tabLst>
                <a:tab algn="l" pos="685800"/>
                <a:tab algn="l" pos="1314450"/>
              </a:tabLst>
            </a:pPr>
            <a:r>
              <a:rPr dirty="0" sz="2800" lang="en-US">
                <a:latin typeface="Times New Roman"/>
                <a:ea typeface="Calibri"/>
                <a:cs typeface="Times New Roman"/>
              </a:rPr>
              <a:t>Helps the organism not to expect reinforcement every time it demonstrates a given </a:t>
            </a:r>
            <a:r>
              <a:rPr dirty="0" sz="2800" lang="en-US" smtClean="0">
                <a:latin typeface="Times New Roman"/>
                <a:ea typeface="Calibri"/>
                <a:cs typeface="Times New Roman"/>
              </a:rPr>
              <a:t>behavior</a:t>
            </a:r>
            <a:endParaRPr dirty="0" sz="2800" lang="am-ET">
              <a:latin typeface="Calibri"/>
              <a:ea typeface="Calibri"/>
              <a:cs typeface="Times New Roman"/>
            </a:endParaRPr>
          </a:p>
          <a:p>
            <a:pPr algn="just" lvl="2">
              <a:lnSpc>
                <a:spcPct val="150000"/>
              </a:lnSpc>
              <a:spcBef>
                <a:spcPts val="0"/>
              </a:spcBef>
              <a:buFont typeface="Wingdings"/>
              <a:buChar char=""/>
              <a:tabLst>
                <a:tab algn="l" pos="685800"/>
                <a:tab algn="l" pos="1314450"/>
              </a:tabLst>
            </a:pPr>
            <a:r>
              <a:rPr dirty="0" sz="2800" lang="en-US">
                <a:latin typeface="Times New Roman"/>
                <a:ea typeface="Calibri"/>
                <a:cs typeface="Times New Roman"/>
              </a:rPr>
              <a:t>Strengthens the occurrence of a desired behavior by counteracting extinction</a:t>
            </a:r>
            <a:r>
              <a:rPr dirty="0" sz="2800" lang="en-US" smtClean="0">
                <a:latin typeface="Times New Roman"/>
                <a:ea typeface="Calibri"/>
                <a:cs typeface="Times New Roman"/>
              </a:rPr>
              <a:t>.</a:t>
            </a:r>
            <a:endParaRPr dirty="0" sz="2800" lang="en-US">
              <a:latin typeface="Times New Roman" panose="02020603050405020304" pitchFamily="18" charset="0"/>
              <a:cs typeface="Times New Roman" panose="02020603050405020304" pitchFamily="18" charset="0"/>
            </a:endParaRPr>
          </a:p>
          <a:p>
            <a:pPr indent="0" marL="0">
              <a:buNone/>
            </a:pPr>
            <a:endParaRPr dirty="0" lang="am-ET">
              <a:cs typeface="Times New Roman" panose="02020603050405020304" pitchFamily="18" charset="0"/>
            </a:endParaRPr>
          </a:p>
        </p:txBody>
      </p:sp>
    </p:spTree>
  </p:cSld>
  <p:clrMapOvr>
    <a:masterClrMapping/>
  </p:clrMapOvr>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329" name=""/>
        <p:cNvGrpSpPr/>
        <p:nvPr/>
      </p:nvGrpSpPr>
      <p:grpSpPr>
        <a:xfrm>
          <a:off x="0" y="0"/>
          <a:ext cx="0" cy="0"/>
          <a:chOff x="0" y="0"/>
          <a:chExt cx="0" cy="0"/>
        </a:xfrm>
      </p:grpSpPr>
      <p:sp>
        <p:nvSpPr>
          <p:cNvPr id="1048684" name="Title 1"/>
          <p:cNvSpPr>
            <a:spLocks noGrp="1"/>
          </p:cNvSpPr>
          <p:nvPr>
            <p:ph type="title"/>
          </p:nvPr>
        </p:nvSpPr>
        <p:spPr>
          <a:xfrm>
            <a:off x="457200" y="274638"/>
            <a:ext cx="8229600" cy="411162"/>
          </a:xfrm>
        </p:spPr>
        <p:txBody>
          <a:bodyPr>
            <a:normAutofit fontScale="90000"/>
          </a:bodyPr>
          <a:p>
            <a:pPr lvl="0">
              <a:spcBef>
                <a:spcPct val="20000"/>
              </a:spcBef>
            </a:pPr>
            <a:r>
              <a:rPr dirty="0" sz="3200" lang="en-US" smtClean="0">
                <a:solidFill>
                  <a:prstClr val="black"/>
                </a:solidFill>
                <a:latin typeface="Times New Roman" panose="02020603050405020304" pitchFamily="18" charset="0"/>
                <a:ea typeface="+mn-ea"/>
                <a:cs typeface="Times New Roman" panose="02020603050405020304" pitchFamily="18" charset="0"/>
              </a:rPr>
              <a:t/>
            </a:r>
            <a:br>
              <a:rPr dirty="0" sz="3200" lang="en-US" smtClean="0">
                <a:solidFill>
                  <a:prstClr val="black"/>
                </a:solidFill>
                <a:latin typeface="Times New Roman" panose="02020603050405020304" pitchFamily="18" charset="0"/>
                <a:ea typeface="+mn-ea"/>
                <a:cs typeface="Times New Roman" panose="02020603050405020304" pitchFamily="18" charset="0"/>
              </a:rPr>
            </a:br>
            <a:r>
              <a:rPr dirty="0" sz="3200" lang="en-US" smtClean="0">
                <a:solidFill>
                  <a:prstClr val="black"/>
                </a:solidFill>
                <a:latin typeface="Times New Roman" panose="02020603050405020304" pitchFamily="18" charset="0"/>
                <a:ea typeface="+mn-ea"/>
                <a:cs typeface="Times New Roman" panose="02020603050405020304" pitchFamily="18" charset="0"/>
              </a:rPr>
              <a:t>There </a:t>
            </a:r>
            <a:r>
              <a:rPr dirty="0" sz="3200" lang="en-US">
                <a:solidFill>
                  <a:prstClr val="black"/>
                </a:solidFill>
                <a:latin typeface="Times New Roman" panose="02020603050405020304" pitchFamily="18" charset="0"/>
                <a:ea typeface="+mn-ea"/>
                <a:cs typeface="Times New Roman" panose="02020603050405020304" pitchFamily="18" charset="0"/>
              </a:rPr>
              <a:t>are four types of intermittent schedules</a:t>
            </a:r>
            <a:br>
              <a:rPr dirty="0" sz="3200" lang="en-US">
                <a:solidFill>
                  <a:prstClr val="black"/>
                </a:solidFill>
                <a:latin typeface="Times New Roman" panose="02020603050405020304" pitchFamily="18" charset="0"/>
                <a:ea typeface="+mn-ea"/>
                <a:cs typeface="Times New Roman" panose="02020603050405020304" pitchFamily="18" charset="0"/>
              </a:rPr>
            </a:br>
            <a:endParaRPr dirty="0" lang="am-ET"/>
          </a:p>
        </p:txBody>
      </p:sp>
      <p:sp>
        <p:nvSpPr>
          <p:cNvPr id="1048685" name="Content Placeholder 2"/>
          <p:cNvSpPr>
            <a:spLocks noGrp="1"/>
          </p:cNvSpPr>
          <p:nvPr>
            <p:ph idx="1"/>
          </p:nvPr>
        </p:nvSpPr>
        <p:spPr>
          <a:xfrm>
            <a:off x="0" y="609600"/>
            <a:ext cx="8991600" cy="6248400"/>
          </a:xfrm>
        </p:spPr>
        <p:txBody>
          <a:bodyPr>
            <a:noAutofit/>
          </a:bodyPr>
          <a:p>
            <a:pPr indent="-514350" marL="514350">
              <a:lnSpc>
                <a:spcPct val="160000"/>
              </a:lnSpc>
              <a:buAutoNum type="arabicPeriod"/>
            </a:pPr>
            <a:r>
              <a:rPr b="1" dirty="0" sz="2400" lang="en-US" smtClean="0">
                <a:latin typeface="Times New Roman" panose="02020603050405020304" pitchFamily="18" charset="0"/>
                <a:cs typeface="Times New Roman" panose="02020603050405020304" pitchFamily="18" charset="0"/>
              </a:rPr>
              <a:t>Fixed-ratio schedules:(Response/action based)</a:t>
            </a:r>
          </a:p>
          <a:p>
            <a:pPr>
              <a:lnSpc>
                <a:spcPct val="160000"/>
              </a:lnSpc>
              <a:buFont typeface="Wingdings" panose="05000000000000000000" pitchFamily="2" charset="2"/>
              <a:buChar char="ü"/>
            </a:pPr>
            <a:r>
              <a:rPr dirty="0" sz="2400" lang="en-US" smtClean="0">
                <a:latin typeface="Times New Roman" panose="02020603050405020304" pitchFamily="18" charset="0"/>
                <a:cs typeface="Times New Roman" panose="02020603050405020304" pitchFamily="18" charset="0"/>
              </a:rPr>
              <a:t>Reinforcement </a:t>
            </a:r>
            <a:r>
              <a:rPr dirty="0" sz="2400" lang="en-US">
                <a:latin typeface="Times New Roman" panose="02020603050405020304" pitchFamily="18" charset="0"/>
                <a:cs typeface="Times New Roman" panose="02020603050405020304" pitchFamily="18" charset="0"/>
              </a:rPr>
              <a:t>occurs after a </a:t>
            </a:r>
            <a:r>
              <a:rPr dirty="0" sz="2400" lang="en-US">
                <a:solidFill>
                  <a:srgbClr val="FF0000"/>
                </a:solidFill>
                <a:latin typeface="Times New Roman" panose="02020603050405020304" pitchFamily="18" charset="0"/>
                <a:cs typeface="Times New Roman" panose="02020603050405020304" pitchFamily="18" charset="0"/>
              </a:rPr>
              <a:t>fixed number of responses</a:t>
            </a:r>
            <a:r>
              <a:rPr dirty="0" sz="2400" lang="en-US" smtClean="0">
                <a:latin typeface="Times New Roman" panose="02020603050405020304" pitchFamily="18" charset="0"/>
                <a:cs typeface="Times New Roman" panose="02020603050405020304" pitchFamily="18" charset="0"/>
              </a:rPr>
              <a:t>.</a:t>
            </a:r>
          </a:p>
          <a:p>
            <a:pPr>
              <a:lnSpc>
                <a:spcPct val="160000"/>
              </a:lnSpc>
              <a:buFont typeface="Wingdings" panose="05000000000000000000" pitchFamily="2" charset="2"/>
              <a:buChar char="ü"/>
            </a:pPr>
            <a:r>
              <a:rPr dirty="0" sz="2400" lang="en-US">
                <a:latin typeface="Times New Roman" panose="02020603050405020304" pitchFamily="18" charset="0"/>
                <a:cs typeface="Times New Roman" panose="02020603050405020304" pitchFamily="18" charset="0"/>
              </a:rPr>
              <a:t> They produce high rate of responding</a:t>
            </a:r>
            <a:r>
              <a:rPr dirty="0" sz="2400" lang="en-US" smtClean="0">
                <a:latin typeface="Times New Roman" panose="02020603050405020304" pitchFamily="18" charset="0"/>
                <a:cs typeface="Times New Roman" panose="02020603050405020304" pitchFamily="18" charset="0"/>
              </a:rPr>
              <a:t>.</a:t>
            </a:r>
          </a:p>
          <a:p>
            <a:pPr indent="0" marL="0">
              <a:lnSpc>
                <a:spcPct val="160000"/>
              </a:lnSpc>
              <a:buNone/>
            </a:pPr>
            <a:r>
              <a:rPr dirty="0" sz="2400" lang="en-US" smtClean="0">
                <a:latin typeface="Times New Roman" panose="02020603050405020304" pitchFamily="18" charset="0"/>
                <a:cs typeface="Times New Roman" panose="02020603050405020304" pitchFamily="18" charset="0"/>
              </a:rPr>
              <a:t>2. </a:t>
            </a:r>
            <a:r>
              <a:rPr b="1" dirty="0" sz="2400" lang="en-US" smtClean="0">
                <a:latin typeface="Times New Roman" panose="02020603050405020304" pitchFamily="18" charset="0"/>
                <a:cs typeface="Times New Roman" panose="02020603050405020304" pitchFamily="18" charset="0"/>
              </a:rPr>
              <a:t>Variable-Ratio </a:t>
            </a:r>
            <a:r>
              <a:rPr b="1" dirty="0" sz="2400" lang="en-US">
                <a:latin typeface="Times New Roman" panose="02020603050405020304" pitchFamily="18" charset="0"/>
                <a:cs typeface="Times New Roman" panose="02020603050405020304" pitchFamily="18" charset="0"/>
              </a:rPr>
              <a:t>Schedule</a:t>
            </a:r>
            <a:r>
              <a:rPr b="1" dirty="0" sz="2400" lang="en-US" smtClean="0">
                <a:latin typeface="Times New Roman" panose="02020603050405020304" pitchFamily="18" charset="0"/>
                <a:cs typeface="Times New Roman" panose="02020603050405020304" pitchFamily="18" charset="0"/>
              </a:rPr>
              <a:t>:</a:t>
            </a:r>
          </a:p>
          <a:p>
            <a:pPr>
              <a:lnSpc>
                <a:spcPct val="160000"/>
              </a:lnSpc>
              <a:buFont typeface="Wingdings" panose="05000000000000000000" pitchFamily="2" charset="2"/>
              <a:buChar char="ü"/>
            </a:pPr>
            <a:r>
              <a:rPr dirty="0" sz="2400" lang="en-US">
                <a:latin typeface="Times New Roman" panose="02020603050405020304" pitchFamily="18" charset="0"/>
                <a:cs typeface="Times New Roman" panose="02020603050405020304" pitchFamily="18" charset="0"/>
              </a:rPr>
              <a:t> </a:t>
            </a:r>
            <a:r>
              <a:rPr dirty="0" sz="2400" lang="en-US" smtClean="0">
                <a:latin typeface="Times New Roman" panose="02020603050405020304" pitchFamily="18" charset="0"/>
                <a:cs typeface="Times New Roman" panose="02020603050405020304" pitchFamily="18" charset="0"/>
              </a:rPr>
              <a:t>Reinforcement </a:t>
            </a:r>
            <a:r>
              <a:rPr dirty="0" sz="2400" lang="en-US">
                <a:latin typeface="Times New Roman" panose="02020603050405020304" pitchFamily="18" charset="0"/>
                <a:cs typeface="Times New Roman" panose="02020603050405020304" pitchFamily="18" charset="0"/>
              </a:rPr>
              <a:t>occurs after some average number of responses, but the </a:t>
            </a:r>
            <a:r>
              <a:rPr dirty="0" sz="2400" lang="en-US">
                <a:solidFill>
                  <a:srgbClr val="FF0000"/>
                </a:solidFill>
                <a:latin typeface="Times New Roman" panose="02020603050405020304" pitchFamily="18" charset="0"/>
                <a:cs typeface="Times New Roman" panose="02020603050405020304" pitchFamily="18" charset="0"/>
              </a:rPr>
              <a:t>number varies from </a:t>
            </a:r>
            <a:r>
              <a:rPr dirty="0" sz="2400" lang="en-US">
                <a:latin typeface="Times New Roman" panose="02020603050405020304" pitchFamily="18" charset="0"/>
                <a:cs typeface="Times New Roman" panose="02020603050405020304" pitchFamily="18" charset="0"/>
              </a:rPr>
              <a:t>reinforcement to reinforcement. </a:t>
            </a:r>
            <a:endParaRPr dirty="0" sz="2400" lang="en-US" smtClean="0">
              <a:latin typeface="Times New Roman" panose="02020603050405020304" pitchFamily="18" charset="0"/>
              <a:cs typeface="Times New Roman" panose="02020603050405020304" pitchFamily="18" charset="0"/>
            </a:endParaRPr>
          </a:p>
          <a:p>
            <a:pPr>
              <a:lnSpc>
                <a:spcPct val="160000"/>
              </a:lnSpc>
              <a:buFont typeface="Wingdings" panose="05000000000000000000" pitchFamily="2" charset="2"/>
              <a:buChar char="ü"/>
            </a:pPr>
            <a:r>
              <a:rPr dirty="0" sz="2400" lang="en-US">
                <a:latin typeface="Times New Roman" panose="02020603050405020304" pitchFamily="18" charset="0"/>
                <a:cs typeface="Times New Roman" panose="02020603050405020304" pitchFamily="18" charset="0"/>
              </a:rPr>
              <a:t>A variable ratio </a:t>
            </a:r>
            <a:r>
              <a:rPr dirty="0" sz="2400" lang="en-US" smtClean="0">
                <a:latin typeface="Times New Roman" panose="02020603050405020304" pitchFamily="18" charset="0"/>
                <a:cs typeface="Times New Roman" panose="02020603050405020304" pitchFamily="18" charset="0"/>
              </a:rPr>
              <a:t>schedule </a:t>
            </a:r>
            <a:r>
              <a:rPr dirty="0" sz="2400" lang="en-US">
                <a:latin typeface="Times New Roman" panose="02020603050405020304" pitchFamily="18" charset="0"/>
                <a:cs typeface="Times New Roman" panose="02020603050405020304" pitchFamily="18" charset="0"/>
              </a:rPr>
              <a:t>produces </a:t>
            </a:r>
            <a:r>
              <a:rPr dirty="0" sz="2400" lang="en-US">
                <a:solidFill>
                  <a:srgbClr val="0070C0"/>
                </a:solidFill>
                <a:latin typeface="Times New Roman" panose="02020603050405020304" pitchFamily="18" charset="0"/>
                <a:cs typeface="Times New Roman" panose="02020603050405020304" pitchFamily="18" charset="0"/>
              </a:rPr>
              <a:t>extremely high steady </a:t>
            </a:r>
            <a:r>
              <a:rPr dirty="0" sz="2400" lang="en-US">
                <a:latin typeface="Times New Roman" panose="02020603050405020304" pitchFamily="18" charset="0"/>
                <a:cs typeface="Times New Roman" panose="02020603050405020304" pitchFamily="18" charset="0"/>
              </a:rPr>
              <a:t>rates of responding. </a:t>
            </a:r>
            <a:endParaRPr dirty="0" sz="2400" lang="en-US" smtClean="0">
              <a:latin typeface="Times New Roman" panose="02020603050405020304" pitchFamily="18" charset="0"/>
              <a:cs typeface="Times New Roman" panose="02020603050405020304" pitchFamily="18" charset="0"/>
            </a:endParaRPr>
          </a:p>
          <a:p>
            <a:pPr>
              <a:lnSpc>
                <a:spcPct val="160000"/>
              </a:lnSpc>
              <a:buFont typeface="Wingdings" panose="05000000000000000000" pitchFamily="2" charset="2"/>
              <a:buChar char="ü"/>
            </a:pPr>
            <a:r>
              <a:rPr dirty="0" sz="2400" lang="en-US">
                <a:latin typeface="Times New Roman" panose="02020603050405020304" pitchFamily="18" charset="0"/>
                <a:cs typeface="Times New Roman" panose="02020603050405020304" pitchFamily="18" charset="0"/>
              </a:rPr>
              <a:t>The responses are more </a:t>
            </a:r>
            <a:r>
              <a:rPr dirty="0" sz="2400" lang="en-US">
                <a:solidFill>
                  <a:srgbClr val="FF0000"/>
                </a:solidFill>
                <a:latin typeface="Times New Roman" panose="02020603050405020304" pitchFamily="18" charset="0"/>
                <a:cs typeface="Times New Roman" panose="02020603050405020304" pitchFamily="18" charset="0"/>
              </a:rPr>
              <a:t>resistant to extinction </a:t>
            </a:r>
            <a:r>
              <a:rPr dirty="0" sz="2400" lang="en-US">
                <a:latin typeface="Times New Roman" panose="02020603050405020304" pitchFamily="18" charset="0"/>
                <a:cs typeface="Times New Roman" panose="02020603050405020304" pitchFamily="18" charset="0"/>
              </a:rPr>
              <a:t>than when a fixed ratio schedule is used.</a:t>
            </a:r>
            <a:endParaRPr dirty="0" sz="2400" lang="am-ET">
              <a:cs typeface="Times New Roman" panose="02020603050405020304" pitchFamily="18" charset="0"/>
            </a:endParaRPr>
          </a:p>
        </p:txBody>
      </p:sp>
    </p:spTree>
  </p:cSld>
  <p:clrMapOvr>
    <a:masterClrMapping/>
  </p:clrMapOvr>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330" name=""/>
        <p:cNvGrpSpPr/>
        <p:nvPr/>
      </p:nvGrpSpPr>
      <p:grpSpPr>
        <a:xfrm>
          <a:off x="0" y="0"/>
          <a:ext cx="0" cy="0"/>
          <a:chOff x="0" y="0"/>
          <a:chExt cx="0" cy="0"/>
        </a:xfrm>
      </p:grpSpPr>
      <p:sp>
        <p:nvSpPr>
          <p:cNvPr id="1048686" name="Content Placeholder 2"/>
          <p:cNvSpPr>
            <a:spLocks noGrp="1"/>
          </p:cNvSpPr>
          <p:nvPr>
            <p:ph idx="1"/>
          </p:nvPr>
        </p:nvSpPr>
        <p:spPr>
          <a:xfrm>
            <a:off x="0" y="152400"/>
            <a:ext cx="8991600" cy="6629400"/>
          </a:xfrm>
        </p:spPr>
        <p:txBody>
          <a:bodyPr>
            <a:normAutofit/>
          </a:bodyPr>
          <a:p>
            <a:pPr indent="0" marL="0">
              <a:lnSpc>
                <a:spcPct val="150000"/>
              </a:lnSpc>
              <a:buNone/>
            </a:pPr>
            <a:r>
              <a:rPr dirty="0" lang="en-US"/>
              <a:t>3. </a:t>
            </a:r>
            <a:r>
              <a:rPr b="1" dirty="0" sz="2800" lang="en-US">
                <a:latin typeface="Times New Roman" panose="02020603050405020304" pitchFamily="18" charset="0"/>
                <a:cs typeface="Times New Roman" panose="02020603050405020304" pitchFamily="18" charset="0"/>
              </a:rPr>
              <a:t>Fixed Interval </a:t>
            </a:r>
            <a:r>
              <a:rPr b="1" dirty="0" sz="2800" lang="en-US" smtClean="0">
                <a:latin typeface="Times New Roman" panose="02020603050405020304" pitchFamily="18" charset="0"/>
                <a:cs typeface="Times New Roman" panose="02020603050405020304" pitchFamily="18" charset="0"/>
              </a:rPr>
              <a:t>Schedule:(Time based schedules)</a:t>
            </a:r>
          </a:p>
          <a:p>
            <a:pPr>
              <a:lnSpc>
                <a:spcPct val="150000"/>
              </a:lnSpc>
              <a:buFont typeface="Wingdings" panose="05000000000000000000" pitchFamily="2" charset="2"/>
              <a:buChar char="ü"/>
            </a:pPr>
            <a:r>
              <a:rPr dirty="0" sz="2800" lang="en-US">
                <a:latin typeface="Times New Roman" panose="02020603050405020304" pitchFamily="18" charset="0"/>
                <a:cs typeface="Times New Roman" panose="02020603050405020304" pitchFamily="18" charset="0"/>
              </a:rPr>
              <a:t>A fixed interval schedule of reinforcement occurs only if a fixed amount of time has passed since the previous </a:t>
            </a:r>
            <a:r>
              <a:rPr dirty="0" sz="2800" lang="en-US" smtClean="0">
                <a:latin typeface="Times New Roman" panose="02020603050405020304" pitchFamily="18" charset="0"/>
                <a:cs typeface="Times New Roman" panose="02020603050405020304" pitchFamily="18" charset="0"/>
              </a:rPr>
              <a:t>rein forcer</a:t>
            </a:r>
            <a:r>
              <a:rPr dirty="0" sz="2800" lang="en-US">
                <a:latin typeface="Times New Roman" panose="02020603050405020304" pitchFamily="18" charset="0"/>
                <a:cs typeface="Times New Roman" panose="02020603050405020304" pitchFamily="18" charset="0"/>
              </a:rPr>
              <a:t>. </a:t>
            </a:r>
            <a:endParaRPr dirty="0" sz="2800" lang="en-US" smtClean="0">
              <a:latin typeface="Times New Roman" panose="02020603050405020304" pitchFamily="18" charset="0"/>
              <a:cs typeface="Times New Roman" panose="02020603050405020304" pitchFamily="18" charset="0"/>
            </a:endParaRPr>
          </a:p>
          <a:p>
            <a:pPr indent="0" marL="0">
              <a:lnSpc>
                <a:spcPct val="150000"/>
              </a:lnSpc>
              <a:buNone/>
            </a:pPr>
            <a:r>
              <a:rPr dirty="0" sz="2800" lang="en-US" smtClean="0">
                <a:latin typeface="Times New Roman" panose="02020603050405020304" pitchFamily="18" charset="0"/>
                <a:cs typeface="Times New Roman" panose="02020603050405020304" pitchFamily="18" charset="0"/>
              </a:rPr>
              <a:t>4</a:t>
            </a:r>
            <a:r>
              <a:rPr dirty="0" sz="2800" lang="en-US">
                <a:latin typeface="Times New Roman" panose="02020603050405020304" pitchFamily="18" charset="0"/>
                <a:cs typeface="Times New Roman" panose="02020603050405020304" pitchFamily="18" charset="0"/>
              </a:rPr>
              <a:t>. </a:t>
            </a:r>
            <a:r>
              <a:rPr b="1" dirty="0" sz="2800" lang="en-US">
                <a:latin typeface="Times New Roman" panose="02020603050405020304" pitchFamily="18" charset="0"/>
                <a:cs typeface="Times New Roman" panose="02020603050405020304" pitchFamily="18" charset="0"/>
              </a:rPr>
              <a:t>Variable Interval Schedule</a:t>
            </a:r>
            <a:r>
              <a:rPr b="1" dirty="0" sz="2800" lang="en-US" smtClean="0">
                <a:latin typeface="Times New Roman" panose="02020603050405020304" pitchFamily="18" charset="0"/>
                <a:cs typeface="Times New Roman" panose="02020603050405020304" pitchFamily="18" charset="0"/>
              </a:rPr>
              <a:t>:</a:t>
            </a:r>
          </a:p>
          <a:p>
            <a:pPr>
              <a:lnSpc>
                <a:spcPct val="150000"/>
              </a:lnSpc>
              <a:buFont typeface="Wingdings" panose="05000000000000000000" pitchFamily="2" charset="2"/>
              <a:buChar char="ü"/>
            </a:pPr>
            <a:r>
              <a:rPr dirty="0" sz="2800" lang="en-US">
                <a:latin typeface="Times New Roman" panose="02020603050405020304" pitchFamily="18" charset="0"/>
                <a:cs typeface="Times New Roman" panose="02020603050405020304" pitchFamily="18" charset="0"/>
              </a:rPr>
              <a:t>A variable interval schedule of reinforcement occurs only if a variable amount of time has passed since the previous </a:t>
            </a:r>
            <a:r>
              <a:rPr dirty="0" sz="2800" lang="en-US" smtClean="0">
                <a:latin typeface="Times New Roman" panose="02020603050405020304" pitchFamily="18" charset="0"/>
                <a:cs typeface="Times New Roman" panose="02020603050405020304" pitchFamily="18" charset="0"/>
              </a:rPr>
              <a:t>rein forcer</a:t>
            </a:r>
            <a:r>
              <a:rPr dirty="0" sz="2800" lang="en-US">
                <a:latin typeface="Times New Roman" panose="02020603050405020304" pitchFamily="18" charset="0"/>
                <a:cs typeface="Times New Roman" panose="02020603050405020304" pitchFamily="18" charset="0"/>
              </a:rPr>
              <a:t>.  </a:t>
            </a:r>
          </a:p>
          <a:p>
            <a:pPr indent="0" marL="0">
              <a:buNone/>
            </a:pPr>
            <a:r>
              <a:rPr dirty="0" lang="en-US"/>
              <a:t> </a:t>
            </a:r>
            <a:endParaRPr dirty="0" lang="am-ET"/>
          </a:p>
        </p:txBody>
      </p:sp>
    </p:spTree>
  </p:cSld>
  <p:clrMapOvr>
    <a:masterClrMapping/>
  </p:clrMapOvr>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331" name=""/>
        <p:cNvGrpSpPr/>
        <p:nvPr/>
      </p:nvGrpSpPr>
      <p:grpSpPr>
        <a:xfrm>
          <a:off x="0" y="0"/>
          <a:ext cx="0" cy="0"/>
          <a:chOff x="0" y="0"/>
          <a:chExt cx="0" cy="0"/>
        </a:xfrm>
      </p:grpSpPr>
      <p:sp>
        <p:nvSpPr>
          <p:cNvPr id="1048687" name="Content Placeholder 2"/>
          <p:cNvSpPr>
            <a:spLocks noGrp="1"/>
          </p:cNvSpPr>
          <p:nvPr>
            <p:ph idx="1"/>
          </p:nvPr>
        </p:nvSpPr>
        <p:spPr>
          <a:xfrm>
            <a:off x="152400" y="76200"/>
            <a:ext cx="8839200" cy="6629400"/>
          </a:xfrm>
        </p:spPr>
        <p:txBody>
          <a:bodyPr>
            <a:normAutofit fontScale="92500" lnSpcReduction="10000"/>
          </a:bodyPr>
          <a:p>
            <a:pPr algn="ctr" indent="0" marL="0">
              <a:buNone/>
            </a:pPr>
            <a:r>
              <a:rPr dirty="0" lang="en-US" smtClean="0">
                <a:latin typeface="Times New Roman" panose="02020603050405020304" pitchFamily="18" charset="0"/>
                <a:cs typeface="Times New Roman" panose="02020603050405020304" pitchFamily="18" charset="0"/>
              </a:rPr>
              <a:t>Quiz 1.(10%)</a:t>
            </a:r>
          </a:p>
          <a:p>
            <a:pPr algn="ctr" indent="0" marL="0">
              <a:buNone/>
            </a:pPr>
            <a:r>
              <a:rPr dirty="0" lang="en-US" smtClean="0">
                <a:latin typeface="Times New Roman" panose="02020603050405020304" pitchFamily="18" charset="0"/>
                <a:cs typeface="Times New Roman" panose="02020603050405020304" pitchFamily="18" charset="0"/>
              </a:rPr>
              <a:t>Read the following sentences carefully and identify it as FI,VI,FR&amp;VR</a:t>
            </a:r>
          </a:p>
          <a:p>
            <a:pPr indent="-514350" lvl="0" marL="514350">
              <a:buFont typeface="Arial" panose="020B0604020202020204" pitchFamily="34" charset="0"/>
              <a:buAutoNum type="arabicPeriod"/>
            </a:pPr>
            <a:r>
              <a:rPr dirty="0" lang="en-US" smtClean="0">
                <a:solidFill>
                  <a:prstClr val="black"/>
                </a:solidFill>
                <a:latin typeface="Times New Roman" panose="02020603050405020304" pitchFamily="18" charset="0"/>
                <a:cs typeface="Times New Roman" panose="02020603050405020304" pitchFamily="18" charset="0"/>
              </a:rPr>
              <a:t>Giving a tip to a waiter sometimes after two fast services, other times after every fast services, </a:t>
            </a:r>
            <a:r>
              <a:rPr dirty="0" lang="en-US" err="1" smtClean="0">
                <a:solidFill>
                  <a:prstClr val="black"/>
                </a:solidFill>
                <a:latin typeface="Times New Roman" panose="02020603050405020304" pitchFamily="18" charset="0"/>
                <a:cs typeface="Times New Roman" panose="02020603050405020304" pitchFamily="18" charset="0"/>
              </a:rPr>
              <a:t>etc</a:t>
            </a:r>
            <a:r>
              <a:rPr dirty="0" lang="en-US" smtClean="0">
                <a:solidFill>
                  <a:prstClr val="black"/>
                </a:solidFill>
                <a:latin typeface="Times New Roman" panose="02020603050405020304" pitchFamily="18" charset="0"/>
                <a:cs typeface="Times New Roman" panose="02020603050405020304" pitchFamily="18" charset="0"/>
              </a:rPr>
              <a:t>……………………….</a:t>
            </a:r>
            <a:endParaRPr dirty="0" lang="en-US" smtClean="0">
              <a:latin typeface="Times New Roman" panose="02020603050405020304" pitchFamily="18" charset="0"/>
              <a:cs typeface="Times New Roman" panose="02020603050405020304" pitchFamily="18" charset="0"/>
            </a:endParaRPr>
          </a:p>
          <a:p>
            <a:pPr indent="-514350" marL="514350">
              <a:buAutoNum type="arabicPeriod"/>
            </a:pPr>
            <a:r>
              <a:rPr dirty="0" lang="en-US" smtClean="0">
                <a:latin typeface="Times New Roman" panose="02020603050405020304" pitchFamily="18" charset="0"/>
                <a:cs typeface="Times New Roman" panose="02020603050405020304" pitchFamily="18" charset="0"/>
              </a:rPr>
              <a:t>Praising a student every time when he finishes his home work in the evening …………………</a:t>
            </a:r>
          </a:p>
          <a:p>
            <a:pPr indent="-514350" marL="514350">
              <a:buAutoNum type="arabicPeriod"/>
            </a:pPr>
            <a:r>
              <a:rPr dirty="0" lang="en-US" smtClean="0">
                <a:latin typeface="Times New Roman" panose="02020603050405020304" pitchFamily="18" charset="0"/>
                <a:cs typeface="Times New Roman" panose="02020603050405020304" pitchFamily="18" charset="0"/>
              </a:rPr>
              <a:t>Buying new clothes for a child every six months provided he obtains an average of 80% or more in school work…………………..</a:t>
            </a:r>
          </a:p>
          <a:p>
            <a:pPr indent="-514350" marL="514350">
              <a:buAutoNum type="arabicPeriod"/>
            </a:pPr>
            <a:r>
              <a:rPr dirty="0" lang="en-US" smtClean="0">
                <a:latin typeface="Times New Roman" panose="02020603050405020304" pitchFamily="18" charset="0"/>
                <a:cs typeface="Times New Roman" panose="02020603050405020304" pitchFamily="18" charset="0"/>
              </a:rPr>
              <a:t>Giving bonus to workers sometimes every year, other times every two years , and so on provided they meet a specific target………………………</a:t>
            </a:r>
          </a:p>
          <a:p>
            <a:pPr indent="0" marL="0">
              <a:buNone/>
            </a:pPr>
            <a:endParaRPr dirty="0" lang="am-ET"/>
          </a:p>
        </p:txBody>
      </p:sp>
    </p:spTree>
  </p:cSld>
  <p:clrMapOvr>
    <a:masterClrMapping/>
  </p:clrMapOvr>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332" name=""/>
        <p:cNvGrpSpPr/>
        <p:nvPr/>
      </p:nvGrpSpPr>
      <p:grpSpPr>
        <a:xfrm>
          <a:off x="0" y="0"/>
          <a:ext cx="0" cy="0"/>
          <a:chOff x="0" y="0"/>
          <a:chExt cx="0" cy="0"/>
        </a:xfrm>
      </p:grpSpPr>
      <p:sp>
        <p:nvSpPr>
          <p:cNvPr id="1048688" name="Content Placeholder 2"/>
          <p:cNvSpPr>
            <a:spLocks noGrp="1"/>
          </p:cNvSpPr>
          <p:nvPr>
            <p:ph idx="1"/>
          </p:nvPr>
        </p:nvSpPr>
        <p:spPr>
          <a:xfrm>
            <a:off x="76200" y="228600"/>
            <a:ext cx="8915400" cy="6477000"/>
          </a:xfrm>
        </p:spPr>
        <p:txBody>
          <a:bodyPr>
            <a:normAutofit fontScale="77500" lnSpcReduction="20000"/>
          </a:bodyPr>
          <a:p>
            <a:pPr indent="0" marL="0">
              <a:lnSpc>
                <a:spcPct val="150000"/>
              </a:lnSpc>
              <a:buNone/>
            </a:pPr>
            <a:r>
              <a:rPr dirty="0" sz="3300" lang="en-US">
                <a:solidFill>
                  <a:srgbClr val="FF0000"/>
                </a:solidFill>
                <a:latin typeface="Times New Roman" panose="02020603050405020304" pitchFamily="18" charset="0"/>
                <a:cs typeface="Times New Roman" panose="02020603050405020304" pitchFamily="18" charset="0"/>
              </a:rPr>
              <a:t>A basic principle of operant conditioning </a:t>
            </a:r>
            <a:r>
              <a:rPr dirty="0" sz="3300" lang="en-US">
                <a:latin typeface="Times New Roman" panose="02020603050405020304" pitchFamily="18" charset="0"/>
                <a:cs typeface="Times New Roman" panose="02020603050405020304" pitchFamily="18" charset="0"/>
              </a:rPr>
              <a:t>is that if you want a response to persist after it has been learned, you should reinforce it </a:t>
            </a:r>
            <a:r>
              <a:rPr b="1" dirty="0" sz="3300" i="1" lang="en-US">
                <a:solidFill>
                  <a:srgbClr val="00B0F0"/>
                </a:solidFill>
                <a:latin typeface="Times New Roman" panose="02020603050405020304" pitchFamily="18" charset="0"/>
                <a:cs typeface="Times New Roman" panose="02020603050405020304" pitchFamily="18" charset="0"/>
              </a:rPr>
              <a:t>intermittently, not continuously</a:t>
            </a:r>
            <a:r>
              <a:rPr dirty="0" sz="3300" lang="en-US">
                <a:latin typeface="Times New Roman" panose="02020603050405020304" pitchFamily="18" charset="0"/>
                <a:cs typeface="Times New Roman" panose="02020603050405020304" pitchFamily="18" charset="0"/>
              </a:rPr>
              <a:t>. </a:t>
            </a:r>
            <a:endParaRPr dirty="0" sz="3300" lang="en-US" smtClean="0">
              <a:latin typeface="Times New Roman" panose="02020603050405020304" pitchFamily="18" charset="0"/>
              <a:cs typeface="Times New Roman" panose="02020603050405020304" pitchFamily="18" charset="0"/>
            </a:endParaRPr>
          </a:p>
          <a:p>
            <a:pPr algn="ctr" indent="0" marL="0">
              <a:lnSpc>
                <a:spcPct val="150000"/>
              </a:lnSpc>
              <a:buNone/>
            </a:pPr>
            <a:r>
              <a:rPr b="1" dirty="0" sz="3300" lang="en-US">
                <a:latin typeface="Times New Roman"/>
                <a:ea typeface="Times New Roman"/>
              </a:rPr>
              <a:t>Shaping: </a:t>
            </a:r>
            <a:endParaRPr dirty="0" sz="3300" lang="en-US" smtClean="0">
              <a:latin typeface="Times New Roman" panose="02020603050405020304" pitchFamily="18" charset="0"/>
              <a:cs typeface="Times New Roman" panose="02020603050405020304" pitchFamily="18" charset="0"/>
            </a:endParaRPr>
          </a:p>
          <a:p>
            <a:pPr>
              <a:lnSpc>
                <a:spcPct val="150000"/>
              </a:lnSpc>
              <a:buFont typeface="Wingdings" panose="05000000000000000000" pitchFamily="2" charset="2"/>
              <a:buChar char="ü"/>
            </a:pPr>
            <a:r>
              <a:rPr dirty="0" sz="3300" lang="en-US">
                <a:latin typeface="Times New Roman"/>
                <a:ea typeface="Times New Roman"/>
              </a:rPr>
              <a:t>It is the process of teaching behavior by rewarding closer and closer approximation of the desired behavior</a:t>
            </a:r>
            <a:r>
              <a:rPr dirty="0" sz="3300" lang="en-US" smtClean="0">
                <a:latin typeface="Times New Roman"/>
                <a:ea typeface="Times New Roman"/>
              </a:rPr>
              <a:t>.</a:t>
            </a:r>
          </a:p>
          <a:p>
            <a:pPr>
              <a:lnSpc>
                <a:spcPct val="150000"/>
              </a:lnSpc>
              <a:buFont typeface="Wingdings" panose="05000000000000000000" pitchFamily="2" charset="2"/>
              <a:buChar char="ü"/>
            </a:pPr>
            <a:r>
              <a:rPr dirty="0" sz="3300" lang="en-US">
                <a:latin typeface="Times New Roman"/>
                <a:ea typeface="Times New Roman"/>
              </a:rPr>
              <a:t>In shaping, the behavior that is similar to the expected behavior is reinforced first. </a:t>
            </a:r>
          </a:p>
          <a:p>
            <a:pPr>
              <a:lnSpc>
                <a:spcPct val="150000"/>
              </a:lnSpc>
              <a:buFont typeface="Wingdings" panose="05000000000000000000" pitchFamily="2" charset="2"/>
              <a:buChar char="ü"/>
            </a:pPr>
            <a:r>
              <a:rPr dirty="0" sz="3300" lang="en-US" smtClean="0">
                <a:latin typeface="Times New Roman"/>
                <a:ea typeface="Calibri"/>
                <a:cs typeface="Times New Roman"/>
              </a:rPr>
              <a:t>Therefore</a:t>
            </a:r>
            <a:r>
              <a:rPr dirty="0" sz="3300" lang="en-US">
                <a:latin typeface="Times New Roman"/>
                <a:ea typeface="Calibri"/>
                <a:cs typeface="Times New Roman"/>
              </a:rPr>
              <a:t>, we use reinforcement selectively to convert simple behaviors into more complex patterns of </a:t>
            </a:r>
            <a:r>
              <a:rPr dirty="0" sz="3300" lang="en-US" smtClean="0">
                <a:latin typeface="Times New Roman"/>
                <a:ea typeface="Calibri"/>
                <a:cs typeface="Times New Roman"/>
              </a:rPr>
              <a:t>responding.</a:t>
            </a:r>
          </a:p>
          <a:p>
            <a:pPr>
              <a:lnSpc>
                <a:spcPct val="150000"/>
              </a:lnSpc>
              <a:buFont typeface="Wingdings" panose="05000000000000000000" pitchFamily="2" charset="2"/>
              <a:buChar char="ü"/>
            </a:pPr>
            <a:r>
              <a:rPr dirty="0" sz="3300" lang="en-US" smtClean="0">
                <a:latin typeface="Times New Roman"/>
                <a:ea typeface="Calibri"/>
                <a:cs typeface="Times New Roman"/>
              </a:rPr>
              <a:t>The </a:t>
            </a:r>
            <a:r>
              <a:rPr dirty="0" sz="3300" lang="en-US">
                <a:latin typeface="Times New Roman"/>
                <a:ea typeface="Calibri"/>
                <a:cs typeface="Times New Roman"/>
              </a:rPr>
              <a:t>process is sometimes called </a:t>
            </a:r>
            <a:r>
              <a:rPr b="1" dirty="0" sz="3300" i="1" lang="en-US">
                <a:solidFill>
                  <a:srgbClr val="FF0000"/>
                </a:solidFill>
                <a:latin typeface="Times New Roman"/>
                <a:ea typeface="Calibri"/>
                <a:cs typeface="Times New Roman"/>
              </a:rPr>
              <a:t>successive approximation</a:t>
            </a:r>
            <a:r>
              <a:rPr dirty="0" sz="3300" lang="en-US">
                <a:latin typeface="Times New Roman"/>
                <a:ea typeface="Calibri"/>
                <a:cs typeface="Times New Roman"/>
              </a:rPr>
              <a:t>.</a:t>
            </a:r>
            <a:endParaRPr dirty="0" sz="3300" lang="am-ET">
              <a:latin typeface="Calibri"/>
              <a:ea typeface="Calibri"/>
              <a:cs typeface="Times New Roman"/>
            </a:endParaRPr>
          </a:p>
          <a:p>
            <a:pPr>
              <a:lnSpc>
                <a:spcPct val="150000"/>
              </a:lnSpc>
              <a:buFont typeface="Wingdings" panose="05000000000000000000" pitchFamily="2" charset="2"/>
              <a:buChar char="ü"/>
            </a:pPr>
            <a:endParaRPr dirty="0" lang="am-ET">
              <a:solidFill>
                <a:srgbClr val="FF0000"/>
              </a:solidFill>
            </a:endParaRPr>
          </a:p>
        </p:txBody>
      </p:sp>
    </p:spTree>
  </p:cSld>
  <p:clrMapOvr>
    <a:masterClrMapping/>
  </p:clrMapOvr>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333" name=""/>
        <p:cNvGrpSpPr/>
        <p:nvPr/>
      </p:nvGrpSpPr>
      <p:grpSpPr>
        <a:xfrm>
          <a:off x="0" y="0"/>
          <a:ext cx="0" cy="0"/>
          <a:chOff x="0" y="0"/>
          <a:chExt cx="0" cy="0"/>
        </a:xfrm>
      </p:grpSpPr>
      <p:sp>
        <p:nvSpPr>
          <p:cNvPr id="1048689" name="Title 1"/>
          <p:cNvSpPr>
            <a:spLocks noGrp="1"/>
          </p:cNvSpPr>
          <p:nvPr>
            <p:ph type="title"/>
          </p:nvPr>
        </p:nvSpPr>
        <p:spPr>
          <a:xfrm>
            <a:off x="457200" y="274638"/>
            <a:ext cx="8229600" cy="639762"/>
          </a:xfrm>
        </p:spPr>
        <p:txBody>
          <a:bodyPr>
            <a:normAutofit fontScale="90000"/>
          </a:bodyPr>
          <a:p>
            <a:pPr lvl="0">
              <a:lnSpc>
                <a:spcPct val="150000"/>
              </a:lnSpc>
              <a:spcBef>
                <a:spcPct val="20000"/>
              </a:spcBef>
            </a:pPr>
            <a:r>
              <a:rPr dirty="0" sz="4900" lang="en-US" smtClean="0">
                <a:solidFill>
                  <a:srgbClr val="FF0000"/>
                </a:solidFill>
                <a:latin typeface="Times New Roman" panose="02020603050405020304" pitchFamily="18" charset="0"/>
                <a:ea typeface="+mn-ea"/>
                <a:cs typeface="Times New Roman" panose="02020603050405020304" pitchFamily="18" charset="0"/>
              </a:rPr>
              <a:t/>
            </a:r>
            <a:br>
              <a:rPr dirty="0" sz="4900" lang="en-US" smtClean="0">
                <a:solidFill>
                  <a:srgbClr val="FF0000"/>
                </a:solidFill>
                <a:latin typeface="Times New Roman" panose="02020603050405020304" pitchFamily="18" charset="0"/>
                <a:ea typeface="+mn-ea"/>
                <a:cs typeface="Times New Roman" panose="02020603050405020304" pitchFamily="18" charset="0"/>
              </a:rPr>
            </a:br>
            <a:r>
              <a:rPr dirty="0" sz="4900" lang="en-US" smtClean="0">
                <a:solidFill>
                  <a:srgbClr val="FF0000"/>
                </a:solidFill>
                <a:latin typeface="Times New Roman" panose="02020603050405020304" pitchFamily="18" charset="0"/>
                <a:ea typeface="+mn-ea"/>
                <a:cs typeface="Times New Roman" panose="02020603050405020304" pitchFamily="18" charset="0"/>
              </a:rPr>
              <a:t>Punishment</a:t>
            </a:r>
            <a:r>
              <a:rPr dirty="0" sz="2600" lang="en-US" smtClean="0">
                <a:solidFill>
                  <a:srgbClr val="FF0000"/>
                </a:solidFill>
                <a:latin typeface="Times New Roman" panose="02020603050405020304" pitchFamily="18" charset="0"/>
                <a:ea typeface="+mn-ea"/>
                <a:cs typeface="Times New Roman" panose="02020603050405020304" pitchFamily="18" charset="0"/>
              </a:rPr>
              <a:t> </a:t>
            </a:r>
            <a:r>
              <a:rPr dirty="0" sz="2600" lang="en-US">
                <a:solidFill>
                  <a:srgbClr val="FF0000"/>
                </a:solidFill>
                <a:latin typeface="Times New Roman" panose="02020603050405020304" pitchFamily="18" charset="0"/>
                <a:ea typeface="+mn-ea"/>
                <a:cs typeface="Times New Roman" panose="02020603050405020304" pitchFamily="18" charset="0"/>
              </a:rPr>
              <a:t/>
            </a:r>
            <a:br>
              <a:rPr dirty="0" sz="2600" lang="en-US">
                <a:solidFill>
                  <a:srgbClr val="FF0000"/>
                </a:solidFill>
                <a:latin typeface="Times New Roman" panose="02020603050405020304" pitchFamily="18" charset="0"/>
                <a:ea typeface="+mn-ea"/>
                <a:cs typeface="Times New Roman" panose="02020603050405020304" pitchFamily="18" charset="0"/>
              </a:rPr>
            </a:br>
            <a:endParaRPr dirty="0" lang="am-ET"/>
          </a:p>
        </p:txBody>
      </p:sp>
      <p:sp>
        <p:nvSpPr>
          <p:cNvPr id="1048690" name="Content Placeholder 2"/>
          <p:cNvSpPr>
            <a:spLocks noGrp="1"/>
          </p:cNvSpPr>
          <p:nvPr>
            <p:ph idx="1"/>
          </p:nvPr>
        </p:nvSpPr>
        <p:spPr>
          <a:xfrm>
            <a:off x="228600" y="914400"/>
            <a:ext cx="8839200" cy="5715000"/>
          </a:xfrm>
        </p:spPr>
        <p:txBody>
          <a:bodyPr>
            <a:normAutofit/>
          </a:bodyPr>
          <a:p>
            <a:pPr lvl="0">
              <a:lnSpc>
                <a:spcPct val="150000"/>
              </a:lnSpc>
              <a:buFont typeface="Wingdings" panose="05000000000000000000" pitchFamily="2" charset="2"/>
              <a:buChar char="ü"/>
            </a:pPr>
            <a:r>
              <a:rPr dirty="0" sz="2600" lang="en-US" smtClean="0">
                <a:solidFill>
                  <a:prstClr val="black"/>
                </a:solidFill>
                <a:latin typeface="Times New Roman" panose="02020603050405020304" pitchFamily="18" charset="0"/>
                <a:cs typeface="Times New Roman" panose="02020603050405020304" pitchFamily="18" charset="0"/>
              </a:rPr>
              <a:t>It </a:t>
            </a:r>
            <a:r>
              <a:rPr dirty="0" sz="2600" lang="en-US">
                <a:solidFill>
                  <a:prstClr val="black"/>
                </a:solidFill>
                <a:latin typeface="Times New Roman" panose="02020603050405020304" pitchFamily="18" charset="0"/>
                <a:cs typeface="Times New Roman" panose="02020603050405020304" pitchFamily="18" charset="0"/>
              </a:rPr>
              <a:t>is a stimulus that weakens the response or makes it less likely to recur</a:t>
            </a:r>
            <a:r>
              <a:rPr dirty="0" sz="2600" lang="en-US">
                <a:solidFill>
                  <a:srgbClr val="FF0000"/>
                </a:solidFill>
                <a:latin typeface="Times New Roman" panose="02020603050405020304" pitchFamily="18" charset="0"/>
                <a:cs typeface="Times New Roman" panose="02020603050405020304" pitchFamily="18" charset="0"/>
              </a:rPr>
              <a:t>. </a:t>
            </a:r>
          </a:p>
          <a:p>
            <a:pPr lvl="0">
              <a:lnSpc>
                <a:spcPct val="150000"/>
              </a:lnSpc>
              <a:buFont typeface="Wingdings" panose="05000000000000000000" pitchFamily="2" charset="2"/>
              <a:buChar char="ü"/>
            </a:pPr>
            <a:r>
              <a:rPr dirty="0" sz="2600" lang="en-US">
                <a:solidFill>
                  <a:prstClr val="black"/>
                </a:solidFill>
                <a:latin typeface="Times New Roman" panose="02020603050405020304" pitchFamily="18" charset="0"/>
                <a:ea typeface="Times New Roman"/>
                <a:cs typeface="Times New Roman" panose="02020603050405020304" pitchFamily="18" charset="0"/>
              </a:rPr>
              <a:t>Refers to unpleasant stimulus that decreases the probability of the occurrence of a preceding behavior</a:t>
            </a:r>
            <a:r>
              <a:rPr dirty="0" sz="2600" lang="en-US" smtClean="0">
                <a:solidFill>
                  <a:prstClr val="black"/>
                </a:solidFill>
                <a:latin typeface="Times New Roman" panose="02020603050405020304" pitchFamily="18" charset="0"/>
                <a:ea typeface="Times New Roman"/>
                <a:cs typeface="Times New Roman" panose="02020603050405020304" pitchFamily="18" charset="0"/>
              </a:rPr>
              <a:t>.</a:t>
            </a:r>
          </a:p>
          <a:p>
            <a:pPr>
              <a:lnSpc>
                <a:spcPct val="150000"/>
              </a:lnSpc>
              <a:buFont typeface="Wingdings" panose="05000000000000000000" pitchFamily="2" charset="2"/>
              <a:buChar char="ü"/>
            </a:pPr>
            <a:r>
              <a:rPr dirty="0" sz="2400" lang="en-US">
                <a:latin typeface="Times New Roman" panose="02020603050405020304" pitchFamily="18" charset="0"/>
                <a:cs typeface="Times New Roman" panose="02020603050405020304" pitchFamily="18" charset="0"/>
              </a:rPr>
              <a:t> </a:t>
            </a:r>
            <a:r>
              <a:rPr dirty="0" sz="2400" lang="en-US">
                <a:latin typeface="Times New Roman"/>
                <a:ea typeface="Calibri"/>
                <a:cs typeface="Times New Roman"/>
              </a:rPr>
              <a:t>It often is the quickest way to change behavior</a:t>
            </a:r>
            <a:r>
              <a:rPr dirty="0" sz="2400" lang="en-US" smtClean="0">
                <a:latin typeface="Times New Roman"/>
                <a:ea typeface="Calibri"/>
                <a:cs typeface="Times New Roman"/>
              </a:rPr>
              <a:t>.</a:t>
            </a:r>
            <a:endParaRPr dirty="0" sz="2600" lang="en-US">
              <a:solidFill>
                <a:prstClr val="black"/>
              </a:solidFill>
              <a:latin typeface="Times New Roman" panose="02020603050405020304" pitchFamily="18" charset="0"/>
              <a:ea typeface="Times New Roman"/>
              <a:cs typeface="Times New Roman" panose="02020603050405020304" pitchFamily="18" charset="0"/>
            </a:endParaRPr>
          </a:p>
          <a:p>
            <a:pPr lvl="0">
              <a:lnSpc>
                <a:spcPct val="150000"/>
              </a:lnSpc>
              <a:buFont typeface="Wingdings" panose="05000000000000000000" pitchFamily="2" charset="2"/>
              <a:buChar char="ü"/>
            </a:pPr>
            <a:r>
              <a:rPr dirty="0" sz="2600" lang="en-US">
                <a:solidFill>
                  <a:prstClr val="black"/>
                </a:solidFill>
                <a:latin typeface="Times New Roman" panose="02020603050405020304" pitchFamily="18" charset="0"/>
                <a:cs typeface="Times New Roman" panose="02020603050405020304" pitchFamily="18" charset="0"/>
              </a:rPr>
              <a:t>Like </a:t>
            </a:r>
            <a:r>
              <a:rPr dirty="0" sz="2600" lang="en-US" err="1">
                <a:solidFill>
                  <a:prstClr val="black"/>
                </a:solidFill>
                <a:latin typeface="Times New Roman" panose="02020603050405020304" pitchFamily="18" charset="0"/>
                <a:cs typeface="Times New Roman" panose="02020603050405020304" pitchFamily="18" charset="0"/>
              </a:rPr>
              <a:t>reinforcers</a:t>
            </a:r>
            <a:r>
              <a:rPr dirty="0" sz="2600" lang="en-US">
                <a:solidFill>
                  <a:prstClr val="black"/>
                </a:solidFill>
                <a:latin typeface="Times New Roman" panose="02020603050405020304" pitchFamily="18" charset="0"/>
                <a:cs typeface="Times New Roman" panose="02020603050405020304" pitchFamily="18" charset="0"/>
              </a:rPr>
              <a:t>, punishers can also be primary or secondary. </a:t>
            </a:r>
          </a:p>
          <a:p>
            <a:pPr indent="0" marL="0">
              <a:buNone/>
            </a:pPr>
            <a:endParaRPr dirty="0" lang="am-ET"/>
          </a:p>
        </p:txBody>
      </p:sp>
    </p:spTree>
  </p:cSld>
  <p:clrMapOvr>
    <a:masterClrMapping/>
  </p:clrMapOvr>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278" name=""/>
        <p:cNvGrpSpPr/>
        <p:nvPr/>
      </p:nvGrpSpPr>
      <p:grpSpPr>
        <a:xfrm>
          <a:off x="0" y="0"/>
          <a:ext cx="0" cy="0"/>
          <a:chOff x="0" y="0"/>
          <a:chExt cx="0" cy="0"/>
        </a:xfrm>
      </p:grpSpPr>
      <p:sp>
        <p:nvSpPr>
          <p:cNvPr id="1048609" name="Title 1"/>
          <p:cNvSpPr>
            <a:spLocks noGrp="1"/>
          </p:cNvSpPr>
          <p:nvPr>
            <p:ph type="title"/>
          </p:nvPr>
        </p:nvSpPr>
        <p:spPr>
          <a:xfrm>
            <a:off x="152400" y="76200"/>
            <a:ext cx="8839200" cy="1143000"/>
          </a:xfrm>
        </p:spPr>
        <p:txBody>
          <a:bodyPr>
            <a:normAutofit fontScale="90000"/>
          </a:bodyPr>
          <a:p>
            <a:r>
              <a:rPr dirty="0" lang="en-US" smtClean="0">
                <a:solidFill>
                  <a:srgbClr val="FF0000"/>
                </a:solidFill>
                <a:latin typeface="Times New Roman" panose="02020603050405020304" pitchFamily="18" charset="0"/>
                <a:cs typeface="Times New Roman" panose="02020603050405020304" pitchFamily="18" charset="0"/>
              </a:rPr>
              <a:t>Early schools/perspectives of psychology</a:t>
            </a:r>
            <a:endParaRPr dirty="0" lang="am-ET">
              <a:solidFill>
                <a:srgbClr val="FF0000"/>
              </a:solidFill>
              <a:cs typeface="Times New Roman" panose="02020603050405020304" pitchFamily="18" charset="0"/>
            </a:endParaRPr>
          </a:p>
        </p:txBody>
      </p:sp>
      <p:sp>
        <p:nvSpPr>
          <p:cNvPr id="1048610" name="Content Placeholder 2"/>
          <p:cNvSpPr>
            <a:spLocks noGrp="1"/>
          </p:cNvSpPr>
          <p:nvPr>
            <p:ph idx="1"/>
          </p:nvPr>
        </p:nvSpPr>
        <p:spPr>
          <a:xfrm>
            <a:off x="76200" y="1295400"/>
            <a:ext cx="8991600" cy="5410200"/>
          </a:xfrm>
        </p:spPr>
        <p:txBody>
          <a:bodyPr>
            <a:normAutofit fontScale="78125" lnSpcReduction="10000"/>
          </a:bodyPr>
          <a:p>
            <a:r>
              <a:rPr dirty="0" lang="en-US" smtClean="0">
                <a:latin typeface="Times New Roman" panose="02020603050405020304" pitchFamily="18" charset="0"/>
                <a:cs typeface="Times New Roman" panose="02020603050405020304" pitchFamily="18" charset="0"/>
              </a:rPr>
              <a:t>A school of thought is a system of thinking about a certain issue, say, for example, about human behavior or mind.</a:t>
            </a:r>
          </a:p>
          <a:p>
            <a:r>
              <a:rPr dirty="0" lang="en-US">
                <a:latin typeface="Times New Roman" panose="02020603050405020304" pitchFamily="18" charset="0"/>
                <a:cs typeface="Times New Roman" panose="02020603050405020304" pitchFamily="18" charset="0"/>
              </a:rPr>
              <a:t>Once psychology begun to use the scientific method, it then went through successive developments in which different schools of thought emerged at different times. </a:t>
            </a:r>
            <a:r>
              <a:rPr b="1" dirty="0" lang="en-US" smtClean="0">
                <a:solidFill>
                  <a:srgbClr val="FF0000"/>
                </a:solidFill>
                <a:latin typeface="Times New Roman" panose="02020603050405020304" pitchFamily="18" charset="0"/>
                <a:cs typeface="Times New Roman" panose="02020603050405020304" pitchFamily="18" charset="0"/>
              </a:rPr>
              <a:t>Structuralism</a:t>
            </a:r>
            <a:r>
              <a:rPr dirty="0" lang="en-US" smtClean="0">
                <a:cs typeface="Times New Roman" panose="02020603050405020304" pitchFamily="18" charset="0"/>
              </a:rPr>
              <a:t>: </a:t>
            </a:r>
          </a:p>
          <a:p>
            <a:pPr>
              <a:buFont typeface="Wingdings" panose="05000000000000000000" pitchFamily="2" charset="2"/>
              <a:buChar char="Ø"/>
            </a:pPr>
            <a:r>
              <a:rPr dirty="0" lang="en-US">
                <a:latin typeface="Times New Roman" panose="02020603050405020304" pitchFamily="18" charset="0"/>
                <a:cs typeface="Times New Roman" panose="02020603050405020304" pitchFamily="18" charset="0"/>
              </a:rPr>
              <a:t>V</a:t>
            </a:r>
            <a:r>
              <a:rPr dirty="0" lang="en-US" smtClean="0">
                <a:latin typeface="Times New Roman" panose="02020603050405020304" pitchFamily="18" charset="0"/>
                <a:cs typeface="Times New Roman" panose="02020603050405020304" pitchFamily="18" charset="0"/>
              </a:rPr>
              <a:t>iews psychology as a study of structure of mind. It is an expansion of Wundt‘s ideas by his student named Edward Titchener (1867-1927). He is the founder of structuralism.</a:t>
            </a:r>
          </a:p>
          <a:p>
            <a:pPr>
              <a:buFont typeface="Wingdings" panose="05000000000000000000" pitchFamily="2" charset="2"/>
              <a:buChar char="Ø"/>
            </a:pPr>
            <a:r>
              <a:rPr dirty="0" lang="en-US" smtClean="0">
                <a:latin typeface="Times New Roman" panose="02020603050405020304" pitchFamily="18" charset="0"/>
                <a:cs typeface="Times New Roman" panose="02020603050405020304" pitchFamily="18" charset="0"/>
              </a:rPr>
              <a:t>The goal of </a:t>
            </a:r>
            <a:r>
              <a:rPr dirty="0" lang="en-US" err="1" smtClean="0">
                <a:latin typeface="Times New Roman" panose="02020603050405020304" pitchFamily="18" charset="0"/>
                <a:cs typeface="Times New Roman" panose="02020603050405020304" pitchFamily="18" charset="0"/>
              </a:rPr>
              <a:t>structuralists</a:t>
            </a:r>
            <a:r>
              <a:rPr dirty="0" lang="en-US" smtClean="0">
                <a:latin typeface="Times New Roman" panose="02020603050405020304" pitchFamily="18" charset="0"/>
                <a:cs typeface="Times New Roman" panose="02020603050405020304" pitchFamily="18" charset="0"/>
              </a:rPr>
              <a:t> was to find out the </a:t>
            </a:r>
            <a:r>
              <a:rPr b="1" dirty="0" lang="en-US" smtClean="0">
                <a:solidFill>
                  <a:srgbClr val="FF0000"/>
                </a:solidFill>
                <a:latin typeface="Times New Roman" panose="02020603050405020304" pitchFamily="18" charset="0"/>
                <a:cs typeface="Times New Roman" panose="02020603050405020304" pitchFamily="18" charset="0"/>
              </a:rPr>
              <a:t>units or elements</a:t>
            </a:r>
            <a:r>
              <a:rPr dirty="0" lang="en-US" smtClean="0">
                <a:latin typeface="Times New Roman" panose="02020603050405020304" pitchFamily="18" charset="0"/>
                <a:cs typeface="Times New Roman" panose="02020603050405020304" pitchFamily="18" charset="0"/>
              </a:rPr>
              <a:t>, which make up the mind such as; </a:t>
            </a:r>
            <a:r>
              <a:rPr b="1" dirty="0" lang="en-US" smtClean="0">
                <a:solidFill>
                  <a:srgbClr val="00B0F0"/>
                </a:solidFill>
                <a:latin typeface="Times New Roman" panose="02020603050405020304" pitchFamily="18" charset="0"/>
                <a:cs typeface="Times New Roman" panose="02020603050405020304" pitchFamily="18" charset="0"/>
              </a:rPr>
              <a:t>sensations, images, and feelings</a:t>
            </a:r>
            <a:r>
              <a:rPr dirty="0" lang="en-US" smtClean="0">
                <a:latin typeface="Times New Roman" panose="02020603050405020304" pitchFamily="18" charset="0"/>
                <a:cs typeface="Times New Roman" panose="02020603050405020304" pitchFamily="18" charset="0"/>
              </a:rPr>
              <a:t>. The best-known method used by them was </a:t>
            </a:r>
            <a:r>
              <a:rPr dirty="0" lang="en-US" smtClean="0">
                <a:solidFill>
                  <a:srgbClr val="FF0000"/>
                </a:solidFill>
                <a:latin typeface="Times New Roman" panose="02020603050405020304" pitchFamily="18" charset="0"/>
                <a:cs typeface="Times New Roman" panose="02020603050405020304" pitchFamily="18" charset="0"/>
              </a:rPr>
              <a:t>introspection</a:t>
            </a:r>
            <a:r>
              <a:rPr dirty="0" lang="en-US" smtClean="0">
                <a:latin typeface="Times New Roman" panose="02020603050405020304" pitchFamily="18" charset="0"/>
                <a:cs typeface="Times New Roman" panose="02020603050405020304" pitchFamily="18" charset="0"/>
              </a:rPr>
              <a:t> - looking inward into our consciousness. </a:t>
            </a:r>
            <a:endParaRPr dirty="0" lang="am-ET">
              <a:cs typeface="Times New Roman" panose="02020603050405020304" pitchFamily="18" charset="0"/>
            </a:endParaRPr>
          </a:p>
        </p:txBody>
      </p:sp>
    </p:spTree>
  </p:cSld>
  <p:clrMapOvr>
    <a:masterClrMapping/>
  </p:clrMapOvr>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334" name=""/>
        <p:cNvGrpSpPr/>
        <p:nvPr/>
      </p:nvGrpSpPr>
      <p:grpSpPr>
        <a:xfrm>
          <a:off x="0" y="0"/>
          <a:ext cx="0" cy="0"/>
          <a:chOff x="0" y="0"/>
          <a:chExt cx="0" cy="0"/>
        </a:xfrm>
      </p:grpSpPr>
      <p:sp>
        <p:nvSpPr>
          <p:cNvPr id="1048691" name="Content Placeholder 2"/>
          <p:cNvSpPr>
            <a:spLocks noGrp="1"/>
          </p:cNvSpPr>
          <p:nvPr>
            <p:ph idx="1"/>
          </p:nvPr>
        </p:nvSpPr>
        <p:spPr>
          <a:xfrm>
            <a:off x="0" y="152400"/>
            <a:ext cx="8991600" cy="6629400"/>
          </a:xfrm>
        </p:spPr>
        <p:txBody>
          <a:bodyPr>
            <a:normAutofit lnSpcReduction="10000"/>
          </a:bodyPr>
          <a:p>
            <a:pPr>
              <a:lnSpc>
                <a:spcPct val="150000"/>
              </a:lnSpc>
              <a:buFont typeface="Wingdings" panose="05000000000000000000" pitchFamily="2" charset="2"/>
              <a:buChar char="ü"/>
            </a:pPr>
            <a:r>
              <a:rPr dirty="0" sz="2800" lang="en-US">
                <a:latin typeface="Times New Roman" panose="02020603050405020304" pitchFamily="18" charset="0"/>
                <a:cs typeface="Times New Roman" panose="02020603050405020304" pitchFamily="18" charset="0"/>
              </a:rPr>
              <a:t>Pain and extreme heat or cold are inherently punishing and are therefore known as </a:t>
            </a:r>
            <a:r>
              <a:rPr b="1" dirty="0" sz="2800" lang="en-US">
                <a:latin typeface="Times New Roman" panose="02020603050405020304" pitchFamily="18" charset="0"/>
                <a:cs typeface="Times New Roman" panose="02020603050405020304" pitchFamily="18" charset="0"/>
              </a:rPr>
              <a:t>primary punishers. </a:t>
            </a:r>
            <a:endParaRPr b="1" dirty="0" sz="2800" lang="en-US" smtClean="0">
              <a:latin typeface="Times New Roman" panose="02020603050405020304" pitchFamily="18" charset="0"/>
              <a:cs typeface="Times New Roman" panose="02020603050405020304" pitchFamily="18" charset="0"/>
            </a:endParaRPr>
          </a:p>
          <a:p>
            <a:pPr>
              <a:lnSpc>
                <a:spcPct val="150000"/>
              </a:lnSpc>
              <a:buFont typeface="Wingdings" panose="05000000000000000000" pitchFamily="2" charset="2"/>
              <a:buChar char="ü"/>
            </a:pPr>
            <a:r>
              <a:rPr dirty="0" sz="2800" lang="en-US">
                <a:latin typeface="Times New Roman" panose="02020603050405020304" pitchFamily="18" charset="0"/>
                <a:cs typeface="Times New Roman" panose="02020603050405020304" pitchFamily="18" charset="0"/>
              </a:rPr>
              <a:t>Criticism, demerits, catcalls, scolding, fines, and bad grades are </a:t>
            </a:r>
            <a:r>
              <a:rPr dirty="0" sz="2800" lang="en-US" smtClean="0">
                <a:latin typeface="Times New Roman" panose="02020603050405020304" pitchFamily="18" charset="0"/>
                <a:cs typeface="Times New Roman" panose="02020603050405020304" pitchFamily="18" charset="0"/>
              </a:rPr>
              <a:t>common </a:t>
            </a:r>
            <a:r>
              <a:rPr b="1" dirty="0" sz="2800" lang="en-US">
                <a:latin typeface="Times New Roman" panose="02020603050405020304" pitchFamily="18" charset="0"/>
                <a:cs typeface="Times New Roman" panose="02020603050405020304" pitchFamily="18" charset="0"/>
              </a:rPr>
              <a:t>secondary punishers</a:t>
            </a:r>
            <a:r>
              <a:rPr dirty="0" sz="2800" lang="en-US">
                <a:latin typeface="Times New Roman" panose="02020603050405020304" pitchFamily="18" charset="0"/>
                <a:cs typeface="Times New Roman" panose="02020603050405020304" pitchFamily="18" charset="0"/>
              </a:rPr>
              <a:t>. </a:t>
            </a:r>
            <a:endParaRPr dirty="0" sz="2800" lang="en-US" smtClean="0">
              <a:latin typeface="Times New Roman" panose="02020603050405020304" pitchFamily="18" charset="0"/>
              <a:cs typeface="Times New Roman" panose="02020603050405020304" pitchFamily="18" charset="0"/>
            </a:endParaRPr>
          </a:p>
          <a:p>
            <a:pPr algn="ctr" indent="0" marL="0">
              <a:lnSpc>
                <a:spcPct val="150000"/>
              </a:lnSpc>
              <a:buNone/>
            </a:pPr>
            <a:r>
              <a:rPr b="1" dirty="0" sz="2800" lang="en-US">
                <a:solidFill>
                  <a:srgbClr val="00B0F0"/>
                </a:solidFill>
                <a:latin typeface="Times New Roman" panose="02020603050405020304" pitchFamily="18" charset="0"/>
                <a:cs typeface="Times New Roman" panose="02020603050405020304" pitchFamily="18" charset="0"/>
              </a:rPr>
              <a:t>The positive-negative distinction can also be applied to punishment. </a:t>
            </a:r>
            <a:endParaRPr b="1" dirty="0" sz="2800" lang="en-US" smtClean="0">
              <a:solidFill>
                <a:srgbClr val="00B0F0"/>
              </a:solidFill>
              <a:latin typeface="Times New Roman" panose="02020603050405020304" pitchFamily="18" charset="0"/>
              <a:cs typeface="Times New Roman" panose="02020603050405020304" pitchFamily="18" charset="0"/>
            </a:endParaRPr>
          </a:p>
          <a:p>
            <a:pPr>
              <a:lnSpc>
                <a:spcPct val="150000"/>
              </a:lnSpc>
              <a:buFont typeface="Wingdings" panose="05000000000000000000" pitchFamily="2" charset="2"/>
              <a:buChar char="v"/>
            </a:pPr>
            <a:r>
              <a:rPr dirty="0" sz="2800" lang="en-US" smtClean="0">
                <a:latin typeface="Times New Roman" panose="02020603050405020304" pitchFamily="18" charset="0"/>
                <a:cs typeface="Times New Roman" panose="02020603050405020304" pitchFamily="18" charset="0"/>
              </a:rPr>
              <a:t>Something </a:t>
            </a:r>
            <a:r>
              <a:rPr dirty="0" sz="2800" lang="en-US">
                <a:latin typeface="Times New Roman" panose="02020603050405020304" pitchFamily="18" charset="0"/>
                <a:cs typeface="Times New Roman" panose="02020603050405020304" pitchFamily="18" charset="0"/>
              </a:rPr>
              <a:t>unpleasant may occur following some behavior </a:t>
            </a:r>
            <a:r>
              <a:rPr dirty="0" sz="2800" lang="en-US">
                <a:solidFill>
                  <a:srgbClr val="FF0000"/>
                </a:solidFill>
                <a:latin typeface="Times New Roman" panose="02020603050405020304" pitchFamily="18" charset="0"/>
                <a:cs typeface="Times New Roman" panose="02020603050405020304" pitchFamily="18" charset="0"/>
              </a:rPr>
              <a:t>(positive </a:t>
            </a:r>
            <a:r>
              <a:rPr dirty="0" sz="2800" lang="en-US" smtClean="0">
                <a:solidFill>
                  <a:srgbClr val="FF0000"/>
                </a:solidFill>
                <a:latin typeface="Times New Roman" panose="02020603050405020304" pitchFamily="18" charset="0"/>
                <a:cs typeface="Times New Roman" panose="02020603050405020304" pitchFamily="18" charset="0"/>
              </a:rPr>
              <a:t>punishment).</a:t>
            </a:r>
          </a:p>
          <a:p>
            <a:pPr>
              <a:lnSpc>
                <a:spcPct val="150000"/>
              </a:lnSpc>
              <a:buFont typeface="Wingdings" panose="05000000000000000000" pitchFamily="2" charset="2"/>
              <a:buChar char="v"/>
            </a:pPr>
            <a:r>
              <a:rPr dirty="0" sz="2800" lang="en-US">
                <a:latin typeface="Times New Roman" panose="02020603050405020304" pitchFamily="18" charset="0"/>
                <a:cs typeface="Times New Roman" panose="02020603050405020304" pitchFamily="18" charset="0"/>
              </a:rPr>
              <a:t>S</a:t>
            </a:r>
            <a:r>
              <a:rPr dirty="0" sz="2800" lang="en-US" smtClean="0">
                <a:latin typeface="Times New Roman" panose="02020603050405020304" pitchFamily="18" charset="0"/>
                <a:cs typeface="Times New Roman" panose="02020603050405020304" pitchFamily="18" charset="0"/>
              </a:rPr>
              <a:t>omething </a:t>
            </a:r>
            <a:r>
              <a:rPr dirty="0" sz="2800" lang="en-US">
                <a:latin typeface="Times New Roman" panose="02020603050405020304" pitchFamily="18" charset="0"/>
                <a:cs typeface="Times New Roman" panose="02020603050405020304" pitchFamily="18" charset="0"/>
              </a:rPr>
              <a:t>pleasant may be removed </a:t>
            </a:r>
            <a:r>
              <a:rPr dirty="0" sz="2800" lang="en-US">
                <a:solidFill>
                  <a:srgbClr val="FF0000"/>
                </a:solidFill>
                <a:latin typeface="Times New Roman" panose="02020603050405020304" pitchFamily="18" charset="0"/>
                <a:cs typeface="Times New Roman" panose="02020603050405020304" pitchFamily="18" charset="0"/>
              </a:rPr>
              <a:t>(negative punishment).</a:t>
            </a:r>
          </a:p>
        </p:txBody>
      </p:sp>
    </p:spTree>
  </p:cSld>
  <p:clrMapOvr>
    <a:masterClrMapping/>
  </p:clrMapOvr>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335" name=""/>
        <p:cNvGrpSpPr/>
        <p:nvPr/>
      </p:nvGrpSpPr>
      <p:grpSpPr>
        <a:xfrm>
          <a:off x="0" y="0"/>
          <a:ext cx="0" cy="0"/>
          <a:chOff x="0" y="0"/>
          <a:chExt cx="0" cy="0"/>
        </a:xfrm>
      </p:grpSpPr>
      <p:sp>
        <p:nvSpPr>
          <p:cNvPr id="1048692" name="Content Placeholder 2"/>
          <p:cNvSpPr>
            <a:spLocks noGrp="1"/>
          </p:cNvSpPr>
          <p:nvPr>
            <p:ph idx="1"/>
          </p:nvPr>
        </p:nvSpPr>
        <p:spPr>
          <a:xfrm>
            <a:off x="457200" y="152400"/>
            <a:ext cx="8229600" cy="6477000"/>
          </a:xfrm>
        </p:spPr>
        <p:txBody>
          <a:bodyPr>
            <a:normAutofit/>
          </a:bodyPr>
          <a:p>
            <a:pPr algn="r" indent="0" marL="0">
              <a:buNone/>
            </a:pPr>
            <a:r>
              <a:rPr b="1" dirty="0" lang="en-US" smtClean="0">
                <a:latin typeface="Times New Roman" panose="02020603050405020304" pitchFamily="18" charset="0"/>
                <a:cs typeface="Times New Roman" panose="02020603050405020304" pitchFamily="18" charset="0"/>
              </a:rPr>
              <a:t>Reinforcement</a:t>
            </a:r>
            <a:r>
              <a:rPr dirty="0" lang="en-US" smtClean="0">
                <a:latin typeface="Times New Roman" panose="02020603050405020304" pitchFamily="18" charset="0"/>
                <a:cs typeface="Times New Roman" panose="02020603050405020304" pitchFamily="18" charset="0"/>
              </a:rPr>
              <a:t>          </a:t>
            </a:r>
            <a:r>
              <a:rPr b="1" dirty="0" lang="en-US" smtClean="0">
                <a:latin typeface="Times New Roman" panose="02020603050405020304" pitchFamily="18" charset="0"/>
                <a:cs typeface="Times New Roman" panose="02020603050405020304" pitchFamily="18" charset="0"/>
              </a:rPr>
              <a:t>punishment</a:t>
            </a:r>
          </a:p>
          <a:p>
            <a:pPr indent="0" marL="0">
              <a:buNone/>
            </a:pPr>
            <a:r>
              <a:rPr b="1" dirty="0" lang="en-US" smtClean="0">
                <a:latin typeface="Times New Roman" panose="02020603050405020304" pitchFamily="18" charset="0"/>
                <a:cs typeface="Times New Roman" panose="02020603050405020304" pitchFamily="18" charset="0"/>
              </a:rPr>
              <a:t>Positive </a:t>
            </a:r>
          </a:p>
          <a:p>
            <a:pPr indent="0" lvl="0" marL="0">
              <a:buNone/>
            </a:pPr>
            <a:r>
              <a:rPr dirty="0" lang="en-US" smtClean="0">
                <a:solidFill>
                  <a:srgbClr val="00B0F0"/>
                </a:solidFill>
                <a:latin typeface="Times New Roman" panose="02020603050405020304" pitchFamily="18" charset="0"/>
                <a:cs typeface="Times New Roman" panose="02020603050405020304" pitchFamily="18" charset="0"/>
              </a:rPr>
              <a:t>Adding          </a:t>
            </a:r>
            <a:r>
              <a:rPr baseline="-25000" dirty="0" sz="4800" lang="en-US">
                <a:solidFill>
                  <a:srgbClr val="00B0F0"/>
                </a:solidFill>
                <a:latin typeface="Times New Roman" panose="02020603050405020304" pitchFamily="18" charset="0"/>
                <a:cs typeface="Times New Roman" panose="02020603050405020304" pitchFamily="18" charset="0"/>
              </a:rPr>
              <a:t>D</a:t>
            </a:r>
            <a:r>
              <a:rPr baseline="-25000" dirty="0" sz="4800" lang="en-US" smtClean="0">
                <a:solidFill>
                  <a:srgbClr val="00B0F0"/>
                </a:solidFill>
                <a:latin typeface="Times New Roman" panose="02020603050405020304" pitchFamily="18" charset="0"/>
                <a:cs typeface="Times New Roman" panose="02020603050405020304" pitchFamily="18" charset="0"/>
              </a:rPr>
              <a:t>esirable</a:t>
            </a:r>
            <a:r>
              <a:rPr dirty="0" lang="en-US" smtClean="0">
                <a:solidFill>
                  <a:srgbClr val="00B0F0"/>
                </a:solidFill>
                <a:latin typeface="Times New Roman" panose="02020603050405020304" pitchFamily="18" charset="0"/>
                <a:cs typeface="Times New Roman" panose="02020603050405020304" pitchFamily="18" charset="0"/>
              </a:rPr>
              <a:t>                 </a:t>
            </a:r>
            <a:r>
              <a:rPr baseline="-25000" dirty="0" sz="4800" lang="en-US">
                <a:solidFill>
                  <a:srgbClr val="FF0000"/>
                </a:solidFill>
                <a:latin typeface="Times New Roman" panose="02020603050405020304" pitchFamily="18" charset="0"/>
                <a:cs typeface="Times New Roman" panose="02020603050405020304" pitchFamily="18" charset="0"/>
              </a:rPr>
              <a:t>U</a:t>
            </a:r>
            <a:r>
              <a:rPr baseline="-25000" dirty="0" sz="4800" lang="en-US" smtClean="0">
                <a:solidFill>
                  <a:srgbClr val="FF0000"/>
                </a:solidFill>
                <a:latin typeface="Times New Roman" panose="02020603050405020304" pitchFamily="18" charset="0"/>
                <a:cs typeface="Times New Roman" panose="02020603050405020304" pitchFamily="18" charset="0"/>
              </a:rPr>
              <a:t>npleasant</a:t>
            </a:r>
            <a:endParaRPr dirty="0" lang="en-US" smtClean="0">
              <a:solidFill>
                <a:srgbClr val="00B0F0"/>
              </a:solidFill>
              <a:latin typeface="Times New Roman" panose="02020603050405020304" pitchFamily="18" charset="0"/>
              <a:cs typeface="Times New Roman" panose="02020603050405020304" pitchFamily="18" charset="0"/>
            </a:endParaRPr>
          </a:p>
          <a:p>
            <a:pPr indent="0" marL="0">
              <a:buNone/>
            </a:pPr>
            <a:r>
              <a:rPr dirty="0" lang="en-US" smtClean="0">
                <a:solidFill>
                  <a:srgbClr val="00B0F0"/>
                </a:solidFill>
                <a:latin typeface="Times New Roman" panose="02020603050405020304" pitchFamily="18" charset="0"/>
                <a:cs typeface="Times New Roman" panose="02020603050405020304" pitchFamily="18" charset="0"/>
              </a:rPr>
              <a:t>         </a:t>
            </a:r>
            <a:r>
              <a:rPr dirty="0" lang="en-US" err="1" smtClean="0">
                <a:solidFill>
                  <a:srgbClr val="00B0F0"/>
                </a:solidFill>
                <a:latin typeface="Times New Roman" panose="02020603050405020304" pitchFamily="18" charset="0"/>
                <a:cs typeface="Times New Roman" panose="02020603050405020304" pitchFamily="18" charset="0"/>
              </a:rPr>
              <a:t>e.g</a:t>
            </a:r>
            <a:r>
              <a:rPr dirty="0" lang="en-US" smtClean="0">
                <a:solidFill>
                  <a:srgbClr val="00B0F0"/>
                </a:solidFill>
                <a:latin typeface="Times New Roman" panose="02020603050405020304" pitchFamily="18" charset="0"/>
                <a:cs typeface="Times New Roman" panose="02020603050405020304" pitchFamily="18" charset="0"/>
              </a:rPr>
              <a:t>       getting gold star     </a:t>
            </a:r>
            <a:r>
              <a:rPr dirty="0" lang="en-US" smtClean="0">
                <a:solidFill>
                  <a:srgbClr val="FF0000"/>
                </a:solidFill>
                <a:latin typeface="Times New Roman" panose="02020603050405020304" pitchFamily="18" charset="0"/>
                <a:cs typeface="Times New Roman" panose="02020603050405020304" pitchFamily="18" charset="0"/>
              </a:rPr>
              <a:t>getting spanking</a:t>
            </a:r>
          </a:p>
          <a:p>
            <a:pPr indent="0" marL="0">
              <a:buNone/>
            </a:pPr>
            <a:endParaRPr dirty="0" lang="en-US" smtClean="0">
              <a:latin typeface="Times New Roman" panose="02020603050405020304" pitchFamily="18" charset="0"/>
              <a:cs typeface="Times New Roman" panose="02020603050405020304" pitchFamily="18" charset="0"/>
            </a:endParaRPr>
          </a:p>
          <a:p>
            <a:pPr indent="0" marL="0">
              <a:buNone/>
            </a:pPr>
            <a:r>
              <a:rPr b="1" dirty="0" lang="en-US" smtClean="0">
                <a:latin typeface="Times New Roman" panose="02020603050405020304" pitchFamily="18" charset="0"/>
                <a:cs typeface="Times New Roman" panose="02020603050405020304" pitchFamily="18" charset="0"/>
              </a:rPr>
              <a:t>Negative</a:t>
            </a:r>
            <a:r>
              <a:rPr dirty="0" lang="en-US" smtClean="0">
                <a:latin typeface="Times New Roman" panose="02020603050405020304" pitchFamily="18" charset="0"/>
                <a:cs typeface="Times New Roman" panose="02020603050405020304" pitchFamily="18" charset="0"/>
              </a:rPr>
              <a:t>        </a:t>
            </a:r>
          </a:p>
          <a:p>
            <a:pPr indent="0" marL="0">
              <a:buNone/>
            </a:pPr>
            <a:r>
              <a:rPr dirty="0" lang="en-US">
                <a:solidFill>
                  <a:srgbClr val="FF0000"/>
                </a:solidFill>
                <a:latin typeface="Times New Roman" panose="02020603050405020304" pitchFamily="18" charset="0"/>
                <a:cs typeface="Times New Roman" panose="02020603050405020304" pitchFamily="18" charset="0"/>
              </a:rPr>
              <a:t> Removing</a:t>
            </a:r>
            <a:r>
              <a:rPr dirty="0" lang="en-US" smtClean="0">
                <a:solidFill>
                  <a:srgbClr val="FF0000"/>
                </a:solidFill>
                <a:latin typeface="Times New Roman" panose="02020603050405020304" pitchFamily="18" charset="0"/>
                <a:cs typeface="Times New Roman" panose="02020603050405020304" pitchFamily="18" charset="0"/>
              </a:rPr>
              <a:t>       </a:t>
            </a:r>
            <a:r>
              <a:rPr dirty="0" lang="en-US">
                <a:solidFill>
                  <a:srgbClr val="FF0000"/>
                </a:solidFill>
                <a:latin typeface="Times New Roman" panose="02020603050405020304" pitchFamily="18" charset="0"/>
                <a:cs typeface="Times New Roman" panose="02020603050405020304" pitchFamily="18" charset="0"/>
              </a:rPr>
              <a:t>U</a:t>
            </a:r>
            <a:r>
              <a:rPr dirty="0" lang="en-US" smtClean="0">
                <a:solidFill>
                  <a:srgbClr val="FF0000"/>
                </a:solidFill>
                <a:latin typeface="Times New Roman" panose="02020603050405020304" pitchFamily="18" charset="0"/>
                <a:cs typeface="Times New Roman" panose="02020603050405020304" pitchFamily="18" charset="0"/>
              </a:rPr>
              <a:t>npleasant</a:t>
            </a:r>
            <a:r>
              <a:rPr dirty="0" lang="en-US" smtClean="0">
                <a:latin typeface="Times New Roman" panose="02020603050405020304" pitchFamily="18" charset="0"/>
                <a:cs typeface="Times New Roman" panose="02020603050405020304" pitchFamily="18" charset="0"/>
              </a:rPr>
              <a:t>            </a:t>
            </a:r>
            <a:r>
              <a:rPr dirty="0" lang="en-US">
                <a:solidFill>
                  <a:srgbClr val="00B0F0"/>
                </a:solidFill>
                <a:latin typeface="Times New Roman" panose="02020603050405020304" pitchFamily="18" charset="0"/>
                <a:cs typeface="Times New Roman" panose="02020603050405020304" pitchFamily="18" charset="0"/>
              </a:rPr>
              <a:t>D</a:t>
            </a:r>
            <a:r>
              <a:rPr dirty="0" lang="en-US" smtClean="0">
                <a:solidFill>
                  <a:srgbClr val="00B0F0"/>
                </a:solidFill>
                <a:latin typeface="Times New Roman" panose="02020603050405020304" pitchFamily="18" charset="0"/>
                <a:cs typeface="Times New Roman" panose="02020603050405020304" pitchFamily="18" charset="0"/>
              </a:rPr>
              <a:t>esirable</a:t>
            </a:r>
          </a:p>
          <a:p>
            <a:pPr indent="0" marL="0">
              <a:buNone/>
            </a:pPr>
            <a:r>
              <a:rPr dirty="0" lang="en-US" smtClean="0">
                <a:solidFill>
                  <a:srgbClr val="FF0000"/>
                </a:solidFill>
                <a:latin typeface="Times New Roman" panose="02020603050405020304" pitchFamily="18" charset="0"/>
                <a:cs typeface="Times New Roman" panose="02020603050405020304" pitchFamily="18" charset="0"/>
              </a:rPr>
              <a:t>   </a:t>
            </a:r>
            <a:r>
              <a:rPr dirty="0" lang="en-US" err="1" smtClean="0">
                <a:solidFill>
                  <a:srgbClr val="FF0000"/>
                </a:solidFill>
                <a:latin typeface="Times New Roman" panose="02020603050405020304" pitchFamily="18" charset="0"/>
                <a:cs typeface="Times New Roman" panose="02020603050405020304" pitchFamily="18" charset="0"/>
              </a:rPr>
              <a:t>e.g</a:t>
            </a:r>
            <a:r>
              <a:rPr dirty="0" lang="en-US" smtClean="0">
                <a:solidFill>
                  <a:srgbClr val="FF0000"/>
                </a:solidFill>
                <a:latin typeface="Times New Roman" panose="02020603050405020304" pitchFamily="18" charset="0"/>
                <a:cs typeface="Times New Roman" panose="02020603050405020304" pitchFamily="18" charset="0"/>
              </a:rPr>
              <a:t>                avoiding ticket   </a:t>
            </a:r>
            <a:r>
              <a:rPr dirty="0" lang="en-US" smtClean="0">
                <a:solidFill>
                  <a:srgbClr val="00B0F0"/>
                </a:solidFill>
                <a:latin typeface="Times New Roman" panose="02020603050405020304" pitchFamily="18" charset="0"/>
                <a:cs typeface="Times New Roman" panose="02020603050405020304" pitchFamily="18" charset="0"/>
              </a:rPr>
              <a:t>losing a privilege</a:t>
            </a:r>
            <a:endParaRPr dirty="0" lang="am-ET">
              <a:solidFill>
                <a:srgbClr val="00B0F0"/>
              </a:solidFill>
              <a:cs typeface="Times New Roman" panose="02020603050405020304" pitchFamily="18" charset="0"/>
            </a:endParaRPr>
          </a:p>
        </p:txBody>
      </p:sp>
    </p:spTree>
  </p:cSld>
  <p:clrMapOvr>
    <a:masterClrMapping/>
  </p:clrMapOvr>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336" name=""/>
        <p:cNvGrpSpPr/>
        <p:nvPr/>
      </p:nvGrpSpPr>
      <p:grpSpPr>
        <a:xfrm>
          <a:off x="0" y="0"/>
          <a:ext cx="0" cy="0"/>
          <a:chOff x="0" y="0"/>
          <a:chExt cx="0" cy="0"/>
        </a:xfrm>
      </p:grpSpPr>
      <p:sp>
        <p:nvSpPr>
          <p:cNvPr id="1048693" name="Content Placeholder 2"/>
          <p:cNvSpPr>
            <a:spLocks noGrp="1"/>
          </p:cNvSpPr>
          <p:nvPr>
            <p:ph idx="1"/>
          </p:nvPr>
        </p:nvSpPr>
        <p:spPr>
          <a:xfrm>
            <a:off x="76200" y="152400"/>
            <a:ext cx="8915400" cy="6705600"/>
          </a:xfrm>
        </p:spPr>
        <p:txBody>
          <a:bodyPr>
            <a:normAutofit/>
          </a:bodyPr>
          <a:p>
            <a:r>
              <a:rPr dirty="0" sz="2800" lang="en-US">
                <a:solidFill>
                  <a:srgbClr val="00B0F0"/>
                </a:solidFill>
                <a:latin typeface="Times New Roman" panose="02020603050405020304" pitchFamily="18" charset="0"/>
                <a:cs typeface="Times New Roman" panose="02020603050405020304" pitchFamily="18" charset="0"/>
              </a:rPr>
              <a:t>Immediacy</a:t>
            </a:r>
            <a:r>
              <a:rPr dirty="0" sz="2800" lang="en-US">
                <a:latin typeface="Times New Roman" panose="02020603050405020304" pitchFamily="18" charset="0"/>
                <a:cs typeface="Times New Roman" panose="02020603050405020304" pitchFamily="18" charset="0"/>
              </a:rPr>
              <a:t>, </a:t>
            </a:r>
            <a:r>
              <a:rPr dirty="0" sz="2800" lang="en-US">
                <a:solidFill>
                  <a:srgbClr val="FF0000"/>
                </a:solidFill>
                <a:latin typeface="Times New Roman" panose="02020603050405020304" pitchFamily="18" charset="0"/>
                <a:cs typeface="Times New Roman" panose="02020603050405020304" pitchFamily="18" charset="0"/>
              </a:rPr>
              <a:t>consistency</a:t>
            </a:r>
            <a:r>
              <a:rPr dirty="0" sz="2800" lang="en-US">
                <a:latin typeface="Times New Roman" panose="02020603050405020304" pitchFamily="18" charset="0"/>
                <a:cs typeface="Times New Roman" panose="02020603050405020304" pitchFamily="18" charset="0"/>
              </a:rPr>
              <a:t> and </a:t>
            </a:r>
            <a:r>
              <a:rPr dirty="0" sz="2800" lang="en-US">
                <a:solidFill>
                  <a:srgbClr val="7030A0"/>
                </a:solidFill>
                <a:latin typeface="Times New Roman" panose="02020603050405020304" pitchFamily="18" charset="0"/>
                <a:cs typeface="Times New Roman" panose="02020603050405020304" pitchFamily="18" charset="0"/>
              </a:rPr>
              <a:t>intensity</a:t>
            </a:r>
            <a:r>
              <a:rPr dirty="0" sz="2800" lang="en-US">
                <a:latin typeface="Times New Roman" panose="02020603050405020304" pitchFamily="18" charset="0"/>
                <a:cs typeface="Times New Roman" panose="02020603050405020304" pitchFamily="18" charset="0"/>
              </a:rPr>
              <a:t> matter are important for effectiveness of punishment. </a:t>
            </a:r>
            <a:endParaRPr dirty="0" sz="2800" lang="en-US" smtClean="0">
              <a:latin typeface="Times New Roman" panose="02020603050405020304" pitchFamily="18" charset="0"/>
              <a:cs typeface="Times New Roman" panose="02020603050405020304" pitchFamily="18" charset="0"/>
            </a:endParaRPr>
          </a:p>
          <a:p>
            <a:pPr indent="0" marL="0">
              <a:buNone/>
            </a:pPr>
            <a:r>
              <a:rPr b="1" dirty="0" sz="2800" lang="en-US">
                <a:latin typeface="Times New Roman" panose="02020603050405020304" pitchFamily="18" charset="0"/>
                <a:cs typeface="Times New Roman" panose="02020603050405020304" pitchFamily="18" charset="0"/>
              </a:rPr>
              <a:t>However, when punishment fails: </a:t>
            </a:r>
            <a:endParaRPr b="1" dirty="0" sz="2800" lang="en-US"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ü"/>
            </a:pPr>
            <a:r>
              <a:rPr dirty="0" sz="2800" lang="en-US">
                <a:latin typeface="Times New Roman" panose="02020603050405020304" pitchFamily="18" charset="0"/>
                <a:cs typeface="Times New Roman" panose="02020603050405020304" pitchFamily="18" charset="0"/>
              </a:rPr>
              <a:t>People often administer punishment </a:t>
            </a:r>
            <a:r>
              <a:rPr dirty="0" sz="2800" lang="en-US">
                <a:solidFill>
                  <a:srgbClr val="7030A0"/>
                </a:solidFill>
                <a:latin typeface="Times New Roman" panose="02020603050405020304" pitchFamily="18" charset="0"/>
                <a:cs typeface="Times New Roman" panose="02020603050405020304" pitchFamily="18" charset="0"/>
              </a:rPr>
              <a:t>inappropriately or mindlessly. </a:t>
            </a:r>
            <a:endParaRPr dirty="0" sz="2800" lang="en-US" smtClean="0">
              <a:solidFill>
                <a:srgbClr val="7030A0"/>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ü"/>
            </a:pPr>
            <a:r>
              <a:rPr dirty="0" sz="2800" lang="en-US">
                <a:latin typeface="Times New Roman" panose="02020603050405020304" pitchFamily="18" charset="0"/>
                <a:cs typeface="Times New Roman" panose="02020603050405020304" pitchFamily="18" charset="0"/>
              </a:rPr>
              <a:t>The recipient of punishment often responds with </a:t>
            </a:r>
            <a:r>
              <a:rPr dirty="0" sz="2800" lang="en-US">
                <a:solidFill>
                  <a:srgbClr val="FF0000"/>
                </a:solidFill>
                <a:latin typeface="Times New Roman" panose="02020603050405020304" pitchFamily="18" charset="0"/>
                <a:cs typeface="Times New Roman" panose="02020603050405020304" pitchFamily="18" charset="0"/>
              </a:rPr>
              <a:t>anxiety, fear or rage.</a:t>
            </a:r>
            <a:r>
              <a:rPr dirty="0" sz="2800" lang="en-US">
                <a:latin typeface="Times New Roman" panose="02020603050405020304" pitchFamily="18" charset="0"/>
                <a:cs typeface="Times New Roman" panose="02020603050405020304" pitchFamily="18" charset="0"/>
              </a:rPr>
              <a:t> </a:t>
            </a:r>
            <a:endParaRPr dirty="0" sz="2800" lang="en-US"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ü"/>
            </a:pPr>
            <a:r>
              <a:rPr dirty="0" sz="2800" lang="en-US">
                <a:latin typeface="Times New Roman" panose="02020603050405020304" pitchFamily="18" charset="0"/>
                <a:cs typeface="Times New Roman" panose="02020603050405020304" pitchFamily="18" charset="0"/>
              </a:rPr>
              <a:t> The effectiveness of punishment is often temporary, depending heavily on the presence of the </a:t>
            </a:r>
            <a:r>
              <a:rPr dirty="0" sz="2800" lang="en-US">
                <a:solidFill>
                  <a:srgbClr val="00B0F0"/>
                </a:solidFill>
                <a:latin typeface="Times New Roman" panose="02020603050405020304" pitchFamily="18" charset="0"/>
                <a:cs typeface="Times New Roman" panose="02020603050405020304" pitchFamily="18" charset="0"/>
              </a:rPr>
              <a:t>punishing person or circumstances </a:t>
            </a:r>
            <a:endParaRPr dirty="0" sz="2800" lang="en-US" smtClean="0">
              <a:solidFill>
                <a:srgbClr val="00B0F0"/>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ü"/>
            </a:pPr>
            <a:r>
              <a:rPr dirty="0" sz="2800" lang="en-US">
                <a:latin typeface="Times New Roman" panose="02020603050405020304" pitchFamily="18" charset="0"/>
                <a:cs typeface="Times New Roman" panose="02020603050405020304" pitchFamily="18" charset="0"/>
              </a:rPr>
              <a:t>Most behavior is hard to </a:t>
            </a:r>
            <a:r>
              <a:rPr dirty="0" sz="2800" lang="en-US">
                <a:solidFill>
                  <a:srgbClr val="FF0000"/>
                </a:solidFill>
                <a:latin typeface="Times New Roman" panose="02020603050405020304" pitchFamily="18" charset="0"/>
                <a:cs typeface="Times New Roman" panose="02020603050405020304" pitchFamily="18" charset="0"/>
              </a:rPr>
              <a:t>punish immediately</a:t>
            </a:r>
            <a:r>
              <a:rPr dirty="0" sz="2800" lang="en-US">
                <a:latin typeface="Times New Roman" panose="02020603050405020304" pitchFamily="18" charset="0"/>
                <a:cs typeface="Times New Roman" panose="02020603050405020304" pitchFamily="18" charset="0"/>
              </a:rPr>
              <a:t>. </a:t>
            </a:r>
            <a:endParaRPr dirty="0" sz="2800" lang="en-US"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ü"/>
            </a:pPr>
            <a:r>
              <a:rPr dirty="0" sz="2800" lang="en-US">
                <a:latin typeface="Times New Roman" panose="02020603050405020304" pitchFamily="18" charset="0"/>
                <a:cs typeface="Times New Roman" panose="02020603050405020304" pitchFamily="18" charset="0"/>
              </a:rPr>
              <a:t>Punishment conveys little information. An action intended to punish may instead be reinforcing because </a:t>
            </a:r>
            <a:r>
              <a:rPr dirty="0" sz="2800" lang="en-US">
                <a:solidFill>
                  <a:srgbClr val="FF0000"/>
                </a:solidFill>
                <a:latin typeface="Times New Roman" panose="02020603050405020304" pitchFamily="18" charset="0"/>
                <a:cs typeface="Times New Roman" panose="02020603050405020304" pitchFamily="18" charset="0"/>
              </a:rPr>
              <a:t>it brings attention.</a:t>
            </a:r>
            <a:r>
              <a:rPr dirty="0" sz="2800" lang="en-US">
                <a:latin typeface="Times New Roman" panose="02020603050405020304" pitchFamily="18" charset="0"/>
                <a:cs typeface="Times New Roman" panose="02020603050405020304" pitchFamily="18" charset="0"/>
              </a:rPr>
              <a:t> </a:t>
            </a:r>
            <a:endParaRPr dirty="0" sz="2800" lang="am-ET">
              <a:cs typeface="Times New Roman" panose="02020603050405020304" pitchFamily="18" charset="0"/>
            </a:endParaRPr>
          </a:p>
        </p:txBody>
      </p:sp>
    </p:spTree>
  </p:cSld>
  <p:clrMapOvr>
    <a:masterClrMapping/>
  </p:clrMapOvr>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337" name=""/>
        <p:cNvGrpSpPr/>
        <p:nvPr/>
      </p:nvGrpSpPr>
      <p:grpSpPr>
        <a:xfrm>
          <a:off x="0" y="0"/>
          <a:ext cx="0" cy="0"/>
          <a:chOff x="0" y="0"/>
          <a:chExt cx="0" cy="0"/>
        </a:xfrm>
      </p:grpSpPr>
      <p:sp>
        <p:nvSpPr>
          <p:cNvPr id="1048694" name="Title 1"/>
          <p:cNvSpPr>
            <a:spLocks noGrp="1"/>
          </p:cNvSpPr>
          <p:nvPr>
            <p:ph type="title"/>
          </p:nvPr>
        </p:nvSpPr>
        <p:spPr>
          <a:xfrm>
            <a:off x="457200" y="228600"/>
            <a:ext cx="8229600" cy="838200"/>
          </a:xfrm>
        </p:spPr>
        <p:txBody>
          <a:bodyPr>
            <a:normAutofit fontScale="90000"/>
          </a:bodyPr>
          <a:p>
            <a:r>
              <a:rPr dirty="0" sz="3600" lang="en-US">
                <a:solidFill>
                  <a:srgbClr val="FF0000"/>
                </a:solidFill>
                <a:latin typeface="Times New Roman" panose="02020603050405020304" pitchFamily="18" charset="0"/>
                <a:cs typeface="Times New Roman" panose="02020603050405020304" pitchFamily="18" charset="0"/>
              </a:rPr>
              <a:t>Application of the theory of operant conditioning: </a:t>
            </a:r>
            <a:endParaRPr dirty="0" sz="3600" lang="am-ET">
              <a:solidFill>
                <a:srgbClr val="FF0000"/>
              </a:solidFill>
              <a:cs typeface="Times New Roman" panose="02020603050405020304" pitchFamily="18" charset="0"/>
            </a:endParaRPr>
          </a:p>
        </p:txBody>
      </p:sp>
      <p:sp>
        <p:nvSpPr>
          <p:cNvPr id="1048695" name="Content Placeholder 2"/>
          <p:cNvSpPr>
            <a:spLocks noGrp="1"/>
          </p:cNvSpPr>
          <p:nvPr>
            <p:ph idx="1"/>
          </p:nvPr>
        </p:nvSpPr>
        <p:spPr>
          <a:xfrm>
            <a:off x="0" y="1066800"/>
            <a:ext cx="8991600" cy="5791200"/>
          </a:xfrm>
        </p:spPr>
        <p:txBody>
          <a:bodyPr>
            <a:normAutofit/>
          </a:bodyPr>
          <a:p>
            <a:pPr>
              <a:lnSpc>
                <a:spcPct val="150000"/>
              </a:lnSpc>
            </a:pPr>
            <a:r>
              <a:rPr dirty="0" sz="2800" lang="en-US">
                <a:latin typeface="Times New Roman" panose="02020603050405020304" pitchFamily="18" charset="0"/>
                <a:cs typeface="Times New Roman" panose="02020603050405020304" pitchFamily="18" charset="0"/>
              </a:rPr>
              <a:t>Conditioning study </a:t>
            </a:r>
            <a:r>
              <a:rPr dirty="0" sz="2800" lang="en-US" smtClean="0">
                <a:latin typeface="Times New Roman" panose="02020603050405020304" pitchFamily="18" charset="0"/>
                <a:cs typeface="Times New Roman" panose="02020603050405020304" pitchFamily="18" charset="0"/>
              </a:rPr>
              <a:t>behavior</a:t>
            </a:r>
          </a:p>
          <a:p>
            <a:pPr>
              <a:lnSpc>
                <a:spcPct val="150000"/>
              </a:lnSpc>
            </a:pPr>
            <a:r>
              <a:rPr dirty="0" sz="2800" lang="en-US">
                <a:latin typeface="Times New Roman" panose="02020603050405020304" pitchFamily="18" charset="0"/>
                <a:cs typeface="Times New Roman" panose="02020603050405020304" pitchFamily="18" charset="0"/>
              </a:rPr>
              <a:t> Conditioning and classroom </a:t>
            </a:r>
            <a:r>
              <a:rPr dirty="0" sz="2800" lang="en-US" smtClean="0">
                <a:latin typeface="Times New Roman" panose="02020603050405020304" pitchFamily="18" charset="0"/>
                <a:cs typeface="Times New Roman" panose="02020603050405020304" pitchFamily="18" charset="0"/>
              </a:rPr>
              <a:t>behavior</a:t>
            </a:r>
            <a:endParaRPr dirty="0" sz="2800" lang="en-US">
              <a:latin typeface="Times New Roman" panose="02020603050405020304" pitchFamily="18" charset="0"/>
              <a:cs typeface="Times New Roman" panose="02020603050405020304" pitchFamily="18" charset="0"/>
            </a:endParaRPr>
          </a:p>
          <a:p>
            <a:pPr>
              <a:lnSpc>
                <a:spcPct val="150000"/>
              </a:lnSpc>
            </a:pPr>
            <a:r>
              <a:rPr dirty="0" sz="2800" lang="en-US">
                <a:latin typeface="Times New Roman" panose="02020603050405020304" pitchFamily="18" charset="0"/>
                <a:cs typeface="Times New Roman" panose="02020603050405020304" pitchFamily="18" charset="0"/>
              </a:rPr>
              <a:t> Managing Problem </a:t>
            </a:r>
            <a:r>
              <a:rPr dirty="0" sz="2800" lang="en-US" smtClean="0">
                <a:latin typeface="Times New Roman" panose="02020603050405020304" pitchFamily="18" charset="0"/>
                <a:cs typeface="Times New Roman" panose="02020603050405020304" pitchFamily="18" charset="0"/>
              </a:rPr>
              <a:t>Behavior</a:t>
            </a:r>
          </a:p>
          <a:p>
            <a:pPr>
              <a:lnSpc>
                <a:spcPct val="150000"/>
              </a:lnSpc>
            </a:pPr>
            <a:r>
              <a:rPr dirty="0" sz="2800" lang="en-US">
                <a:latin typeface="Times New Roman" panose="02020603050405020304" pitchFamily="18" charset="0"/>
                <a:cs typeface="Times New Roman" panose="02020603050405020304" pitchFamily="18" charset="0"/>
              </a:rPr>
              <a:t> Dealing with anxieties through </a:t>
            </a:r>
            <a:r>
              <a:rPr dirty="0" sz="2800" lang="en-US" smtClean="0">
                <a:latin typeface="Times New Roman" panose="02020603050405020304" pitchFamily="18" charset="0"/>
                <a:cs typeface="Times New Roman" panose="02020603050405020304" pitchFamily="18" charset="0"/>
              </a:rPr>
              <a:t>conditioning</a:t>
            </a:r>
          </a:p>
          <a:p>
            <a:pPr>
              <a:lnSpc>
                <a:spcPct val="150000"/>
              </a:lnSpc>
            </a:pPr>
            <a:r>
              <a:rPr dirty="0" sz="2800" lang="en-US">
                <a:latin typeface="Times New Roman" panose="02020603050405020304" pitchFamily="18" charset="0"/>
                <a:cs typeface="Times New Roman" panose="02020603050405020304" pitchFamily="18" charset="0"/>
              </a:rPr>
              <a:t> Conditioning group </a:t>
            </a:r>
            <a:r>
              <a:rPr dirty="0" sz="2800" lang="en-US" smtClean="0">
                <a:latin typeface="Times New Roman" panose="02020603050405020304" pitchFamily="18" charset="0"/>
                <a:cs typeface="Times New Roman" panose="02020603050405020304" pitchFamily="18" charset="0"/>
              </a:rPr>
              <a:t>behavior</a:t>
            </a:r>
            <a:endParaRPr dirty="0" sz="2800" lang="en-US">
              <a:latin typeface="Times New Roman" panose="02020603050405020304" pitchFamily="18" charset="0"/>
              <a:cs typeface="Times New Roman" panose="02020603050405020304" pitchFamily="18" charset="0"/>
            </a:endParaRPr>
          </a:p>
          <a:p>
            <a:pPr>
              <a:lnSpc>
                <a:spcPct val="150000"/>
              </a:lnSpc>
            </a:pPr>
            <a:r>
              <a:rPr dirty="0" sz="2800" lang="en-US">
                <a:latin typeface="Times New Roman" panose="02020603050405020304" pitchFamily="18" charset="0"/>
                <a:cs typeface="Times New Roman" panose="02020603050405020304" pitchFamily="18" charset="0"/>
              </a:rPr>
              <a:t> Conditioning and Cognitive </a:t>
            </a:r>
            <a:r>
              <a:rPr dirty="0" sz="2800" lang="en-US" smtClean="0">
                <a:latin typeface="Times New Roman" panose="02020603050405020304" pitchFamily="18" charset="0"/>
                <a:cs typeface="Times New Roman" panose="02020603050405020304" pitchFamily="18" charset="0"/>
              </a:rPr>
              <a:t>Processes</a:t>
            </a:r>
            <a:endParaRPr dirty="0" sz="2800" lang="en-US">
              <a:latin typeface="Times New Roman" panose="02020603050405020304" pitchFamily="18" charset="0"/>
              <a:cs typeface="Times New Roman" panose="02020603050405020304" pitchFamily="18" charset="0"/>
            </a:endParaRPr>
          </a:p>
          <a:p>
            <a:pPr>
              <a:lnSpc>
                <a:spcPct val="150000"/>
              </a:lnSpc>
            </a:pPr>
            <a:r>
              <a:rPr dirty="0" sz="2800" lang="en-US">
                <a:latin typeface="Times New Roman" panose="02020603050405020304" pitchFamily="18" charset="0"/>
                <a:cs typeface="Times New Roman" panose="02020603050405020304" pitchFamily="18" charset="0"/>
              </a:rPr>
              <a:t>Shaping Complex </a:t>
            </a:r>
            <a:r>
              <a:rPr dirty="0" sz="2800" lang="en-US" smtClean="0">
                <a:latin typeface="Times New Roman" panose="02020603050405020304" pitchFamily="18" charset="0"/>
                <a:cs typeface="Times New Roman" panose="02020603050405020304" pitchFamily="18" charset="0"/>
              </a:rPr>
              <a:t>Behavior</a:t>
            </a:r>
            <a:endParaRPr dirty="0" sz="2800" lang="am-ET">
              <a:cs typeface="Times New Roman" panose="02020603050405020304" pitchFamily="18" charset="0"/>
            </a:endParaRPr>
          </a:p>
        </p:txBody>
      </p:sp>
    </p:spTree>
  </p:cSld>
  <p:clrMapOvr>
    <a:masterClrMapping/>
  </p:clrMapOvr>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338" name=""/>
        <p:cNvGrpSpPr/>
        <p:nvPr/>
      </p:nvGrpSpPr>
      <p:grpSpPr>
        <a:xfrm>
          <a:off x="0" y="0"/>
          <a:ext cx="0" cy="0"/>
          <a:chOff x="0" y="0"/>
          <a:chExt cx="0" cy="0"/>
        </a:xfrm>
      </p:grpSpPr>
      <p:sp>
        <p:nvSpPr>
          <p:cNvPr id="1048696" name="Title 1"/>
          <p:cNvSpPr>
            <a:spLocks noGrp="1"/>
          </p:cNvSpPr>
          <p:nvPr>
            <p:ph type="title"/>
          </p:nvPr>
        </p:nvSpPr>
        <p:spPr/>
        <p:txBody>
          <a:bodyPr>
            <a:normAutofit fontScale="90000"/>
          </a:bodyPr>
          <a:p>
            <a:r>
              <a:rPr dirty="0" lang="en-US"/>
              <a:t> </a:t>
            </a:r>
            <a:r>
              <a:rPr dirty="0" sz="4000" lang="en-US">
                <a:solidFill>
                  <a:srgbClr val="FF0000"/>
                </a:solidFill>
                <a:latin typeface="Times New Roman" panose="02020603050405020304" pitchFamily="18" charset="0"/>
                <a:cs typeface="Times New Roman" panose="02020603050405020304" pitchFamily="18" charset="0"/>
              </a:rPr>
              <a:t>Social Learning Theory (observational learning) theory </a:t>
            </a:r>
            <a:endParaRPr dirty="0" sz="4000" lang="am-ET">
              <a:solidFill>
                <a:srgbClr val="FF0000"/>
              </a:solidFill>
              <a:cs typeface="Times New Roman" panose="02020603050405020304" pitchFamily="18" charset="0"/>
            </a:endParaRPr>
          </a:p>
        </p:txBody>
      </p:sp>
      <p:sp>
        <p:nvSpPr>
          <p:cNvPr id="1048697" name="Content Placeholder 2"/>
          <p:cNvSpPr>
            <a:spLocks noGrp="1"/>
          </p:cNvSpPr>
          <p:nvPr>
            <p:ph idx="1"/>
          </p:nvPr>
        </p:nvSpPr>
        <p:spPr>
          <a:xfrm>
            <a:off x="76200" y="1600200"/>
            <a:ext cx="8991600" cy="5257800"/>
          </a:xfrm>
        </p:spPr>
        <p:txBody>
          <a:bodyPr>
            <a:noAutofit/>
          </a:bodyPr>
          <a:p>
            <a:pPr algn="just" marL="0" marR="0">
              <a:lnSpc>
                <a:spcPct val="115000"/>
              </a:lnSpc>
              <a:spcBef>
                <a:spcPts val="0"/>
              </a:spcBef>
              <a:spcAft>
                <a:spcPts val="0"/>
              </a:spcAft>
              <a:tabLst>
                <a:tab algn="l" pos="457200"/>
              </a:tabLst>
            </a:pPr>
            <a:r>
              <a:rPr dirty="0" sz="2800" lang="en-US">
                <a:latin typeface="Times New Roman"/>
                <a:ea typeface="Calibri"/>
                <a:cs typeface="Times New Roman"/>
              </a:rPr>
              <a:t>The founder of the theory</a:t>
            </a:r>
            <a:r>
              <a:rPr b="1" dirty="0" sz="2800" lang="en-US">
                <a:latin typeface="Times New Roman"/>
                <a:ea typeface="Calibri"/>
                <a:cs typeface="Times New Roman"/>
              </a:rPr>
              <a:t> </a:t>
            </a:r>
            <a:r>
              <a:rPr dirty="0" sz="2800" lang="en-US">
                <a:latin typeface="Times New Roman"/>
                <a:ea typeface="Calibri"/>
                <a:cs typeface="Times New Roman"/>
              </a:rPr>
              <a:t>was Albert Bandura.</a:t>
            </a:r>
            <a:endParaRPr dirty="0" sz="2800" lang="am-ET">
              <a:latin typeface="Calibri"/>
              <a:ea typeface="Calibri"/>
              <a:cs typeface="Times New Roman"/>
            </a:endParaRPr>
          </a:p>
          <a:p>
            <a:r>
              <a:rPr dirty="0" sz="2800" lang="en-US">
                <a:latin typeface="Times New Roman"/>
                <a:ea typeface="Times New Roman"/>
              </a:rPr>
              <a:t>The theory claims that a major part of human learning takes place through </a:t>
            </a:r>
            <a:r>
              <a:rPr dirty="0" sz="2800" lang="en-US">
                <a:solidFill>
                  <a:srgbClr val="FF0000"/>
                </a:solidFill>
                <a:latin typeface="Times New Roman"/>
                <a:ea typeface="Times New Roman"/>
              </a:rPr>
              <a:t>observing the behavior of another person</a:t>
            </a:r>
            <a:r>
              <a:rPr dirty="0" sz="2800" lang="en-US">
                <a:latin typeface="Times New Roman"/>
                <a:ea typeface="Times New Roman"/>
              </a:rPr>
              <a:t> called </a:t>
            </a:r>
            <a:r>
              <a:rPr dirty="0" sz="2800" lang="en-US">
                <a:solidFill>
                  <a:srgbClr val="00B0F0"/>
                </a:solidFill>
                <a:latin typeface="Times New Roman"/>
                <a:ea typeface="Times New Roman"/>
              </a:rPr>
              <a:t>a model</a:t>
            </a:r>
            <a:r>
              <a:rPr dirty="0" sz="2800" lang="en-US">
                <a:latin typeface="Times New Roman"/>
                <a:ea typeface="Times New Roman"/>
              </a:rPr>
              <a:t>. </a:t>
            </a:r>
            <a:endParaRPr dirty="0" sz="2800" lang="en-US" smtClean="0">
              <a:latin typeface="Times New Roman"/>
              <a:ea typeface="Times New Roman"/>
            </a:endParaRPr>
          </a:p>
          <a:p>
            <a:r>
              <a:rPr dirty="0" sz="2800" lang="en-US" smtClean="0">
                <a:latin typeface="Times New Roman" panose="02020603050405020304" pitchFamily="18" charset="0"/>
                <a:cs typeface="Times New Roman" panose="02020603050405020304" pitchFamily="18" charset="0"/>
              </a:rPr>
              <a:t>Because of its reliance on observation it is </a:t>
            </a:r>
            <a:r>
              <a:rPr dirty="0" sz="2800" lang="en-US">
                <a:latin typeface="Times New Roman" panose="02020603050405020304" pitchFamily="18" charset="0"/>
                <a:cs typeface="Times New Roman" panose="02020603050405020304" pitchFamily="18" charset="0"/>
              </a:rPr>
              <a:t>often </a:t>
            </a:r>
            <a:r>
              <a:rPr dirty="0" sz="2800" lang="en-US" smtClean="0">
                <a:latin typeface="Times New Roman" panose="02020603050405020304" pitchFamily="18" charset="0"/>
                <a:cs typeface="Times New Roman" panose="02020603050405020304" pitchFamily="18" charset="0"/>
              </a:rPr>
              <a:t>referred </a:t>
            </a:r>
            <a:r>
              <a:rPr dirty="0" sz="2800" lang="en-US">
                <a:latin typeface="Times New Roman" panose="02020603050405020304" pitchFamily="18" charset="0"/>
                <a:cs typeface="Times New Roman" panose="02020603050405020304" pitchFamily="18" charset="0"/>
              </a:rPr>
              <a:t>as a </a:t>
            </a:r>
            <a:r>
              <a:rPr dirty="0" sz="2800" i="1" lang="en-US">
                <a:solidFill>
                  <a:srgbClr val="FF0000"/>
                </a:solidFill>
                <a:latin typeface="Times New Roman" panose="02020603050405020304" pitchFamily="18" charset="0"/>
                <a:cs typeface="Times New Roman" panose="02020603050405020304" pitchFamily="18" charset="0"/>
              </a:rPr>
              <a:t>social </a:t>
            </a:r>
            <a:r>
              <a:rPr dirty="0" sz="2800" lang="en-US">
                <a:solidFill>
                  <a:srgbClr val="FF0000"/>
                </a:solidFill>
                <a:latin typeface="Times New Roman" panose="02020603050405020304" pitchFamily="18" charset="0"/>
                <a:cs typeface="Times New Roman" panose="02020603050405020304" pitchFamily="18" charset="0"/>
              </a:rPr>
              <a:t>cognitive</a:t>
            </a:r>
            <a:r>
              <a:rPr dirty="0" sz="2800" lang="en-US">
                <a:latin typeface="Times New Roman" panose="02020603050405020304" pitchFamily="18" charset="0"/>
                <a:cs typeface="Times New Roman" panose="02020603050405020304" pitchFamily="18" charset="0"/>
              </a:rPr>
              <a:t> approach to learning </a:t>
            </a:r>
            <a:endParaRPr dirty="0" sz="2800" lang="en-US" smtClean="0">
              <a:latin typeface="Times New Roman" panose="02020603050405020304" pitchFamily="18" charset="0"/>
              <a:cs typeface="Times New Roman" panose="02020603050405020304" pitchFamily="18" charset="0"/>
            </a:endParaRPr>
          </a:p>
          <a:p>
            <a:r>
              <a:rPr dirty="0" sz="2800" lang="en-US">
                <a:latin typeface="Times New Roman" panose="02020603050405020304" pitchFamily="18" charset="0"/>
                <a:cs typeface="Times New Roman" panose="02020603050405020304" pitchFamily="18" charset="0"/>
              </a:rPr>
              <a:t>Bandura identifies three forms of reinforcement that can </a:t>
            </a:r>
            <a:r>
              <a:rPr dirty="0" sz="2800" lang="en-US" smtClean="0">
                <a:latin typeface="Times New Roman" panose="02020603050405020304" pitchFamily="18" charset="0"/>
                <a:cs typeface="Times New Roman" panose="02020603050405020304" pitchFamily="18" charset="0"/>
              </a:rPr>
              <a:t>encourage </a:t>
            </a:r>
            <a:r>
              <a:rPr dirty="0" sz="2800" lang="en-US">
                <a:latin typeface="Times New Roman" panose="02020603050405020304" pitchFamily="18" charset="0"/>
                <a:cs typeface="Times New Roman" panose="02020603050405020304" pitchFamily="18" charset="0"/>
              </a:rPr>
              <a:t>observational learning. </a:t>
            </a:r>
            <a:endParaRPr dirty="0" sz="2800" lang="en-US" smtClean="0">
              <a:latin typeface="Times New Roman" panose="02020603050405020304" pitchFamily="18" charset="0"/>
              <a:cs typeface="Times New Roman" panose="02020603050405020304" pitchFamily="18" charset="0"/>
            </a:endParaRPr>
          </a:p>
          <a:p>
            <a:pPr indent="-457200" marL="800100">
              <a:buFont typeface="Wingdings" panose="05000000000000000000" pitchFamily="2" charset="2"/>
              <a:buChar char="ü"/>
            </a:pPr>
            <a:r>
              <a:rPr dirty="0" sz="2800" lang="en-US" smtClean="0">
                <a:latin typeface="Times New Roman" panose="02020603050405020304" pitchFamily="18" charset="0"/>
                <a:cs typeface="Times New Roman" panose="02020603050405020304" pitchFamily="18" charset="0"/>
              </a:rPr>
              <a:t>Direct reinforcement </a:t>
            </a:r>
          </a:p>
          <a:p>
            <a:pPr indent="-457200" marL="800100">
              <a:buFont typeface="Wingdings" panose="05000000000000000000" pitchFamily="2" charset="2"/>
              <a:buChar char="ü"/>
            </a:pPr>
            <a:r>
              <a:rPr dirty="0" sz="2800" lang="en-US" smtClean="0">
                <a:latin typeface="Times New Roman" panose="02020603050405020304" pitchFamily="18" charset="0"/>
                <a:cs typeface="Times New Roman" panose="02020603050405020304" pitchFamily="18" charset="0"/>
              </a:rPr>
              <a:t>Vicarious reinforcement </a:t>
            </a:r>
          </a:p>
          <a:p>
            <a:pPr indent="-457200" marL="800100">
              <a:buFont typeface="Wingdings" panose="05000000000000000000" pitchFamily="2" charset="2"/>
              <a:buChar char="ü"/>
            </a:pPr>
            <a:r>
              <a:rPr dirty="0" sz="2800" lang="en-US" smtClean="0">
                <a:latin typeface="Times New Roman" panose="02020603050405020304" pitchFamily="18" charset="0"/>
                <a:cs typeface="Times New Roman" panose="02020603050405020304" pitchFamily="18" charset="0"/>
              </a:rPr>
              <a:t>Self-reinforcement </a:t>
            </a:r>
            <a:endParaRPr dirty="0" sz="2800" lang="am-ET">
              <a:cs typeface="Times New Roman" panose="02020603050405020304" pitchFamily="18" charset="0"/>
            </a:endParaRPr>
          </a:p>
        </p:txBody>
      </p:sp>
    </p:spTree>
  </p:cSld>
  <p:clrMapOvr>
    <a:masterClrMapping/>
  </p:clrMapOvr>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339" name=""/>
        <p:cNvGrpSpPr/>
        <p:nvPr/>
      </p:nvGrpSpPr>
      <p:grpSpPr>
        <a:xfrm>
          <a:off x="0" y="0"/>
          <a:ext cx="0" cy="0"/>
          <a:chOff x="0" y="0"/>
          <a:chExt cx="0" cy="0"/>
        </a:xfrm>
      </p:grpSpPr>
      <p:sp>
        <p:nvSpPr>
          <p:cNvPr id="1048698" name="Content Placeholder 2"/>
          <p:cNvSpPr>
            <a:spLocks noGrp="1"/>
          </p:cNvSpPr>
          <p:nvPr>
            <p:ph idx="1"/>
          </p:nvPr>
        </p:nvSpPr>
        <p:spPr>
          <a:xfrm>
            <a:off x="76200" y="152400"/>
            <a:ext cx="8991600" cy="6553200"/>
          </a:xfrm>
        </p:spPr>
        <p:txBody>
          <a:bodyPr>
            <a:normAutofit fontScale="92500" lnSpcReduction="20000"/>
          </a:bodyPr>
          <a:p>
            <a:pPr indent="0" marL="0">
              <a:buNone/>
            </a:pPr>
            <a:r>
              <a:rPr dirty="0" lang="en-US">
                <a:latin typeface="Times New Roman" panose="02020603050405020304" pitchFamily="18" charset="0"/>
                <a:cs typeface="Times New Roman" panose="02020603050405020304" pitchFamily="18" charset="0"/>
              </a:rPr>
              <a:t>Bandura mentions four conditions that are necessary before an individual can successfully model the behavior of someone else: </a:t>
            </a:r>
            <a:endParaRPr dirty="0" lang="en-US" smtClean="0">
              <a:latin typeface="Times New Roman" panose="02020603050405020304" pitchFamily="18" charset="0"/>
              <a:cs typeface="Times New Roman" panose="02020603050405020304" pitchFamily="18" charset="0"/>
            </a:endParaRPr>
          </a:p>
          <a:p>
            <a:pPr indent="-514350" marL="514350">
              <a:buAutoNum type="arabicPeriod"/>
            </a:pPr>
            <a:r>
              <a:rPr b="1" dirty="0" lang="en-US" smtClean="0">
                <a:latin typeface="Times New Roman" panose="02020603050405020304" pitchFamily="18" charset="0"/>
                <a:cs typeface="Times New Roman" panose="02020603050405020304" pitchFamily="18" charset="0"/>
              </a:rPr>
              <a:t>Attention</a:t>
            </a:r>
          </a:p>
          <a:p>
            <a:pPr indent="120650">
              <a:buFont typeface="Wingdings" panose="05000000000000000000" pitchFamily="2" charset="2"/>
              <a:buChar char="ü"/>
            </a:pPr>
            <a:r>
              <a:rPr dirty="0" lang="en-US">
                <a:latin typeface="Times New Roman" panose="02020603050405020304" pitchFamily="18" charset="0"/>
                <a:cs typeface="Times New Roman" panose="02020603050405020304" pitchFamily="18" charset="0"/>
              </a:rPr>
              <a:t> </a:t>
            </a:r>
            <a:r>
              <a:rPr dirty="0" lang="en-US" smtClean="0">
                <a:latin typeface="Times New Roman" panose="02020603050405020304" pitchFamily="18" charset="0"/>
                <a:cs typeface="Times New Roman" panose="02020603050405020304" pitchFamily="18" charset="0"/>
              </a:rPr>
              <a:t>The </a:t>
            </a:r>
            <a:r>
              <a:rPr dirty="0" lang="en-US">
                <a:latin typeface="Times New Roman" panose="02020603050405020304" pitchFamily="18" charset="0"/>
                <a:cs typeface="Times New Roman" panose="02020603050405020304" pitchFamily="18" charset="0"/>
              </a:rPr>
              <a:t>person must first pay attention to the model. </a:t>
            </a:r>
            <a:endParaRPr dirty="0" lang="en-US" smtClean="0">
              <a:latin typeface="Times New Roman" panose="02020603050405020304" pitchFamily="18" charset="0"/>
              <a:cs typeface="Times New Roman" panose="02020603050405020304" pitchFamily="18" charset="0"/>
            </a:endParaRPr>
          </a:p>
          <a:p>
            <a:pPr indent="0" marL="0">
              <a:buNone/>
            </a:pPr>
            <a:r>
              <a:rPr b="1" dirty="0" lang="en-US">
                <a:latin typeface="Times New Roman" panose="02020603050405020304" pitchFamily="18" charset="0"/>
                <a:cs typeface="Times New Roman" panose="02020603050405020304" pitchFamily="18" charset="0"/>
              </a:rPr>
              <a:t>2. </a:t>
            </a:r>
            <a:r>
              <a:rPr b="1" dirty="0" lang="en-US" smtClean="0">
                <a:latin typeface="Times New Roman" panose="02020603050405020304" pitchFamily="18" charset="0"/>
                <a:cs typeface="Times New Roman" panose="02020603050405020304" pitchFamily="18" charset="0"/>
              </a:rPr>
              <a:t>Retention</a:t>
            </a:r>
          </a:p>
          <a:p>
            <a:pPr indent="52388">
              <a:buFont typeface="Wingdings" panose="05000000000000000000" pitchFamily="2" charset="2"/>
              <a:buChar char="ü"/>
            </a:pPr>
            <a:r>
              <a:rPr dirty="0" lang="en-US" smtClean="0">
                <a:latin typeface="Times New Roman" panose="02020603050405020304" pitchFamily="18" charset="0"/>
                <a:cs typeface="Times New Roman" panose="02020603050405020304" pitchFamily="18" charset="0"/>
              </a:rPr>
              <a:t>The </a:t>
            </a:r>
            <a:r>
              <a:rPr dirty="0" lang="en-US">
                <a:latin typeface="Times New Roman" panose="02020603050405020304" pitchFamily="18" charset="0"/>
                <a:cs typeface="Times New Roman" panose="02020603050405020304" pitchFamily="18" charset="0"/>
              </a:rPr>
              <a:t>observer must be able to remember the behavior that has been observed. </a:t>
            </a:r>
            <a:endParaRPr dirty="0" lang="en-US" smtClean="0">
              <a:latin typeface="Times New Roman" panose="02020603050405020304" pitchFamily="18" charset="0"/>
              <a:cs typeface="Times New Roman" panose="02020603050405020304" pitchFamily="18" charset="0"/>
            </a:endParaRPr>
          </a:p>
          <a:p>
            <a:pPr indent="0" marL="0">
              <a:buNone/>
            </a:pPr>
            <a:r>
              <a:rPr b="1" dirty="0" lang="en-US" smtClean="0">
                <a:latin typeface="Times New Roman" panose="02020603050405020304" pitchFamily="18" charset="0"/>
                <a:cs typeface="Times New Roman" panose="02020603050405020304" pitchFamily="18" charset="0"/>
              </a:rPr>
              <a:t>3</a:t>
            </a:r>
            <a:r>
              <a:rPr b="1" dirty="0" lang="en-US">
                <a:latin typeface="Times New Roman" panose="02020603050405020304" pitchFamily="18" charset="0"/>
                <a:cs typeface="Times New Roman" panose="02020603050405020304" pitchFamily="18" charset="0"/>
              </a:rPr>
              <a:t>. Motor </a:t>
            </a:r>
            <a:r>
              <a:rPr b="1" dirty="0" lang="en-US" smtClean="0">
                <a:latin typeface="Times New Roman" panose="02020603050405020304" pitchFamily="18" charset="0"/>
                <a:cs typeface="Times New Roman" panose="02020603050405020304" pitchFamily="18" charset="0"/>
              </a:rPr>
              <a:t>reproduction</a:t>
            </a:r>
          </a:p>
          <a:p>
            <a:pPr indent="120650">
              <a:buFont typeface="Wingdings" panose="05000000000000000000" pitchFamily="2" charset="2"/>
              <a:buChar char="ü"/>
            </a:pPr>
            <a:r>
              <a:rPr dirty="0" lang="en-US">
                <a:latin typeface="Times New Roman" panose="02020603050405020304" pitchFamily="18" charset="0"/>
                <a:cs typeface="Times New Roman" panose="02020603050405020304" pitchFamily="18" charset="0"/>
              </a:rPr>
              <a:t> </a:t>
            </a:r>
            <a:r>
              <a:rPr dirty="0" lang="en-US" smtClean="0">
                <a:latin typeface="Times New Roman" panose="02020603050405020304" pitchFamily="18" charset="0"/>
                <a:cs typeface="Times New Roman" panose="02020603050405020304" pitchFamily="18" charset="0"/>
              </a:rPr>
              <a:t>It is </a:t>
            </a:r>
            <a:r>
              <a:rPr dirty="0" lang="en-US">
                <a:latin typeface="Times New Roman" panose="02020603050405020304" pitchFamily="18" charset="0"/>
                <a:cs typeface="Times New Roman" panose="02020603050405020304" pitchFamily="18" charset="0"/>
              </a:rPr>
              <a:t>the ability to replicate the behavior that the model has just demonstrated</a:t>
            </a:r>
            <a:r>
              <a:rPr dirty="0" lang="en-US" smtClean="0">
                <a:latin typeface="Times New Roman" panose="02020603050405020304" pitchFamily="18" charset="0"/>
                <a:cs typeface="Times New Roman" panose="02020603050405020304" pitchFamily="18" charset="0"/>
              </a:rPr>
              <a:t>.</a:t>
            </a:r>
          </a:p>
          <a:p>
            <a:pPr indent="0" marL="0">
              <a:buNone/>
            </a:pPr>
            <a:r>
              <a:rPr b="1" dirty="0" lang="en-US">
                <a:latin typeface="Times New Roman" panose="02020603050405020304" pitchFamily="18" charset="0"/>
                <a:cs typeface="Times New Roman" panose="02020603050405020304" pitchFamily="18" charset="0"/>
              </a:rPr>
              <a:t>4. </a:t>
            </a:r>
            <a:r>
              <a:rPr b="1" dirty="0" lang="en-US" smtClean="0">
                <a:latin typeface="Times New Roman" panose="02020603050405020304" pitchFamily="18" charset="0"/>
                <a:cs typeface="Times New Roman" panose="02020603050405020304" pitchFamily="18" charset="0"/>
              </a:rPr>
              <a:t>Motivation</a:t>
            </a:r>
          </a:p>
          <a:p>
            <a:pPr indent="-1588">
              <a:buFont typeface="Wingdings" panose="05000000000000000000" pitchFamily="2" charset="2"/>
              <a:buChar char="ü"/>
            </a:pPr>
            <a:r>
              <a:rPr dirty="0" lang="en-US">
                <a:latin typeface="Times New Roman" panose="02020603050405020304" pitchFamily="18" charset="0"/>
                <a:cs typeface="Times New Roman" panose="02020603050405020304" pitchFamily="18" charset="0"/>
              </a:rPr>
              <a:t> L</a:t>
            </a:r>
            <a:r>
              <a:rPr dirty="0" lang="en-US" smtClean="0">
                <a:latin typeface="Times New Roman" panose="02020603050405020304" pitchFamily="18" charset="0"/>
                <a:cs typeface="Times New Roman" panose="02020603050405020304" pitchFamily="18" charset="0"/>
              </a:rPr>
              <a:t>earners </a:t>
            </a:r>
            <a:r>
              <a:rPr dirty="0" lang="en-US">
                <a:latin typeface="Times New Roman" panose="02020603050405020304" pitchFamily="18" charset="0"/>
                <a:cs typeface="Times New Roman" panose="02020603050405020304" pitchFamily="18" charset="0"/>
              </a:rPr>
              <a:t>must want to demonstrate what they have learned. </a:t>
            </a:r>
          </a:p>
          <a:p>
            <a:pPr indent="0" marL="0">
              <a:buNone/>
            </a:pPr>
            <a:endParaRPr dirty="0" lang="am-ET"/>
          </a:p>
        </p:txBody>
      </p:sp>
    </p:spTree>
  </p:cSld>
  <p:clrMapOvr>
    <a:masterClrMapping/>
  </p:clrMapOvr>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340" name=""/>
        <p:cNvGrpSpPr/>
        <p:nvPr/>
      </p:nvGrpSpPr>
      <p:grpSpPr>
        <a:xfrm>
          <a:off x="0" y="0"/>
          <a:ext cx="0" cy="0"/>
          <a:chOff x="0" y="0"/>
          <a:chExt cx="0" cy="0"/>
        </a:xfrm>
      </p:grpSpPr>
      <p:sp>
        <p:nvSpPr>
          <p:cNvPr id="1048699" name="Title 1"/>
          <p:cNvSpPr>
            <a:spLocks noGrp="1"/>
          </p:cNvSpPr>
          <p:nvPr>
            <p:ph type="title"/>
          </p:nvPr>
        </p:nvSpPr>
        <p:spPr>
          <a:xfrm>
            <a:off x="457200" y="274638"/>
            <a:ext cx="8229600" cy="868362"/>
          </a:xfrm>
        </p:spPr>
        <p:txBody>
          <a:bodyPr>
            <a:normAutofit fontScale="90000"/>
          </a:bodyPr>
          <a:p>
            <a:r>
              <a:rPr dirty="0" sz="3200" lang="en-US">
                <a:solidFill>
                  <a:srgbClr val="FF0000"/>
                </a:solidFill>
                <a:latin typeface="Times New Roman" panose="02020603050405020304" pitchFamily="18" charset="0"/>
                <a:cs typeface="Times New Roman" panose="02020603050405020304" pitchFamily="18" charset="0"/>
              </a:rPr>
              <a:t>Educational Implications of Social Learning Theory</a:t>
            </a:r>
            <a:endParaRPr dirty="0" sz="3200" lang="am-ET">
              <a:solidFill>
                <a:srgbClr val="FF0000"/>
              </a:solidFill>
              <a:cs typeface="Times New Roman" panose="02020603050405020304" pitchFamily="18" charset="0"/>
            </a:endParaRPr>
          </a:p>
        </p:txBody>
      </p:sp>
      <p:sp>
        <p:nvSpPr>
          <p:cNvPr id="1048700" name="Content Placeholder 2"/>
          <p:cNvSpPr>
            <a:spLocks noGrp="1"/>
          </p:cNvSpPr>
          <p:nvPr>
            <p:ph idx="1"/>
          </p:nvPr>
        </p:nvSpPr>
        <p:spPr>
          <a:xfrm>
            <a:off x="152400" y="990600"/>
            <a:ext cx="8915400" cy="5715000"/>
          </a:xfrm>
        </p:spPr>
        <p:txBody>
          <a:bodyPr>
            <a:normAutofit fontScale="92500" lnSpcReduction="20000"/>
          </a:bodyPr>
          <a:p>
            <a:pPr>
              <a:lnSpc>
                <a:spcPct val="150000"/>
              </a:lnSpc>
            </a:pPr>
            <a:r>
              <a:rPr dirty="0" lang="en-US">
                <a:latin typeface="Times New Roman" panose="02020603050405020304" pitchFamily="18" charset="0"/>
                <a:cs typeface="Times New Roman" panose="02020603050405020304" pitchFamily="18" charset="0"/>
              </a:rPr>
              <a:t>Students often learn a great deal simply by observing other people</a:t>
            </a:r>
            <a:r>
              <a:rPr dirty="0" lang="en-US" smtClean="0">
                <a:latin typeface="Times New Roman" panose="02020603050405020304" pitchFamily="18" charset="0"/>
                <a:cs typeface="Times New Roman" panose="02020603050405020304" pitchFamily="18" charset="0"/>
              </a:rPr>
              <a:t>.</a:t>
            </a:r>
          </a:p>
          <a:p>
            <a:pPr>
              <a:lnSpc>
                <a:spcPct val="150000"/>
              </a:lnSpc>
            </a:pPr>
            <a:r>
              <a:rPr dirty="0" lang="en-US">
                <a:latin typeface="Times New Roman" panose="02020603050405020304" pitchFamily="18" charset="0"/>
                <a:cs typeface="Times New Roman" panose="02020603050405020304" pitchFamily="18" charset="0"/>
              </a:rPr>
              <a:t> Modeling provides an alternative to shaping for teaching new behaviors. </a:t>
            </a:r>
            <a:endParaRPr dirty="0" lang="en-US" smtClean="0">
              <a:latin typeface="Times New Roman" panose="02020603050405020304" pitchFamily="18" charset="0"/>
              <a:cs typeface="Times New Roman" panose="02020603050405020304" pitchFamily="18" charset="0"/>
            </a:endParaRPr>
          </a:p>
          <a:p>
            <a:pPr>
              <a:lnSpc>
                <a:spcPct val="150000"/>
              </a:lnSpc>
            </a:pPr>
            <a:r>
              <a:rPr dirty="0" lang="en-US">
                <a:latin typeface="Times New Roman" panose="02020603050405020304" pitchFamily="18" charset="0"/>
                <a:cs typeface="Times New Roman" panose="02020603050405020304" pitchFamily="18" charset="0"/>
              </a:rPr>
              <a:t> Teachers and parents must model appropriate behaviors and take care that they do not model inappropriate </a:t>
            </a:r>
            <a:r>
              <a:rPr dirty="0" lang="en-US" smtClean="0">
                <a:latin typeface="Times New Roman" panose="02020603050405020304" pitchFamily="18" charset="0"/>
                <a:cs typeface="Times New Roman" panose="02020603050405020304" pitchFamily="18" charset="0"/>
              </a:rPr>
              <a:t>behaviors</a:t>
            </a:r>
          </a:p>
          <a:p>
            <a:pPr>
              <a:lnSpc>
                <a:spcPct val="150000"/>
              </a:lnSpc>
            </a:pPr>
            <a:r>
              <a:rPr dirty="0" lang="en-US">
                <a:latin typeface="Times New Roman" panose="02020603050405020304" pitchFamily="18" charset="0"/>
                <a:cs typeface="Times New Roman" panose="02020603050405020304" pitchFamily="18" charset="0"/>
              </a:rPr>
              <a:t>Teachers should expose students to a variety of other models.</a:t>
            </a:r>
            <a:endParaRPr dirty="0" lang="am-ET">
              <a:cs typeface="Times New Roman" panose="02020603050405020304" pitchFamily="18" charset="0"/>
            </a:endParaRPr>
          </a:p>
        </p:txBody>
      </p:sp>
    </p:spTree>
  </p:cSld>
  <p:clrMapOvr>
    <a:masterClrMapping/>
  </p:clrMapOvr>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341" name=""/>
        <p:cNvGrpSpPr/>
        <p:nvPr/>
      </p:nvGrpSpPr>
      <p:grpSpPr>
        <a:xfrm>
          <a:off x="0" y="0"/>
          <a:ext cx="0" cy="0"/>
          <a:chOff x="0" y="0"/>
          <a:chExt cx="0" cy="0"/>
        </a:xfrm>
      </p:grpSpPr>
      <p:sp>
        <p:nvSpPr>
          <p:cNvPr id="1048701" name="Title 1"/>
          <p:cNvSpPr>
            <a:spLocks noGrp="1"/>
          </p:cNvSpPr>
          <p:nvPr>
            <p:ph type="title"/>
          </p:nvPr>
        </p:nvSpPr>
        <p:spPr>
          <a:xfrm>
            <a:off x="457200" y="274638"/>
            <a:ext cx="8229600" cy="487362"/>
          </a:xfrm>
        </p:spPr>
        <p:txBody>
          <a:bodyPr>
            <a:normAutofit fontScale="90000"/>
          </a:bodyPr>
          <a:p>
            <a:r>
              <a:rPr dirty="0" lang="en-US" smtClean="0">
                <a:solidFill>
                  <a:srgbClr val="FF0000"/>
                </a:solidFill>
                <a:latin typeface="Times New Roman" panose="02020603050405020304" pitchFamily="18" charset="0"/>
                <a:cs typeface="Times New Roman" panose="02020603050405020304" pitchFamily="18" charset="0"/>
              </a:rPr>
              <a:t>Cognitive learning theory </a:t>
            </a:r>
            <a:endParaRPr dirty="0" lang="am-ET">
              <a:solidFill>
                <a:srgbClr val="FF0000"/>
              </a:solidFill>
              <a:cs typeface="Times New Roman" panose="02020603050405020304" pitchFamily="18" charset="0"/>
            </a:endParaRPr>
          </a:p>
        </p:txBody>
      </p:sp>
      <p:sp>
        <p:nvSpPr>
          <p:cNvPr id="1048702" name="Content Placeholder 2"/>
          <p:cNvSpPr>
            <a:spLocks noGrp="1"/>
          </p:cNvSpPr>
          <p:nvPr>
            <p:ph idx="1"/>
          </p:nvPr>
        </p:nvSpPr>
        <p:spPr>
          <a:xfrm>
            <a:off x="76200" y="838200"/>
            <a:ext cx="8991600" cy="5867400"/>
          </a:xfrm>
        </p:spPr>
        <p:txBody>
          <a:bodyPr>
            <a:normAutofit/>
          </a:bodyPr>
          <a:p>
            <a:pPr>
              <a:lnSpc>
                <a:spcPct val="150000"/>
              </a:lnSpc>
            </a:pPr>
            <a:r>
              <a:rPr dirty="0" sz="2800" lang="en-US">
                <a:latin typeface="Times New Roman" panose="02020603050405020304" pitchFamily="18" charset="0"/>
                <a:cs typeface="Times New Roman" panose="02020603050405020304" pitchFamily="18" charset="0"/>
              </a:rPr>
              <a:t>Both classical and operant conditionings have traditionally been explained by the principle of </a:t>
            </a:r>
            <a:r>
              <a:rPr dirty="0" sz="2800" lang="en-US" smtClean="0">
                <a:latin typeface="Times New Roman" panose="02020603050405020304" pitchFamily="18" charset="0"/>
                <a:cs typeface="Times New Roman" panose="02020603050405020304" pitchFamily="18" charset="0"/>
              </a:rPr>
              <a:t>contiguity</a:t>
            </a:r>
          </a:p>
          <a:p>
            <a:pPr>
              <a:lnSpc>
                <a:spcPct val="150000"/>
              </a:lnSpc>
            </a:pPr>
            <a:r>
              <a:rPr dirty="0" sz="2800" lang="en-US">
                <a:latin typeface="Times New Roman" panose="02020603050405020304" pitchFamily="18" charset="0"/>
                <a:cs typeface="Times New Roman" panose="02020603050405020304" pitchFamily="18" charset="0"/>
              </a:rPr>
              <a:t>Contiguity has been used to </a:t>
            </a:r>
            <a:r>
              <a:rPr dirty="0" sz="2800" lang="en-US" smtClean="0">
                <a:latin typeface="Times New Roman" panose="02020603050405020304" pitchFamily="18" charset="0"/>
                <a:cs typeface="Times New Roman" panose="02020603050405020304" pitchFamily="18" charset="0"/>
              </a:rPr>
              <a:t>explain; </a:t>
            </a:r>
          </a:p>
          <a:p>
            <a:pPr indent="-457200" marL="800100">
              <a:lnSpc>
                <a:spcPct val="150000"/>
              </a:lnSpc>
              <a:buFont typeface="Wingdings" panose="05000000000000000000" pitchFamily="2" charset="2"/>
              <a:buChar char="ü"/>
            </a:pPr>
            <a:r>
              <a:rPr dirty="0" sz="2800" lang="en-US">
                <a:latin typeface="Times New Roman" panose="02020603050405020304" pitchFamily="18" charset="0"/>
                <a:cs typeface="Times New Roman" panose="02020603050405020304" pitchFamily="18" charset="0"/>
              </a:rPr>
              <a:t>T</a:t>
            </a:r>
            <a:r>
              <a:rPr dirty="0" sz="2800" lang="en-US" smtClean="0">
                <a:latin typeface="Times New Roman" panose="02020603050405020304" pitchFamily="18" charset="0"/>
                <a:cs typeface="Times New Roman" panose="02020603050405020304" pitchFamily="18" charset="0"/>
              </a:rPr>
              <a:t>he </a:t>
            </a:r>
            <a:r>
              <a:rPr dirty="0" sz="2800" lang="en-US">
                <a:latin typeface="Times New Roman" panose="02020603050405020304" pitchFamily="18" charset="0"/>
                <a:cs typeface="Times New Roman" panose="02020603050405020304" pitchFamily="18" charset="0"/>
              </a:rPr>
              <a:t>association of a conditioned stimulus and unconditioned stimulus in classical conditioning and </a:t>
            </a:r>
            <a:endParaRPr dirty="0" sz="2800" lang="en-US" smtClean="0">
              <a:latin typeface="Times New Roman" panose="02020603050405020304" pitchFamily="18" charset="0"/>
              <a:cs typeface="Times New Roman" panose="02020603050405020304" pitchFamily="18" charset="0"/>
            </a:endParaRPr>
          </a:p>
          <a:p>
            <a:pPr indent="-457200" marL="800100">
              <a:lnSpc>
                <a:spcPct val="150000"/>
              </a:lnSpc>
              <a:buFont typeface="Wingdings" panose="05000000000000000000" pitchFamily="2" charset="2"/>
              <a:buChar char="ü"/>
            </a:pPr>
            <a:r>
              <a:rPr dirty="0" sz="2800" lang="en-US">
                <a:latin typeface="Times New Roman" panose="02020603050405020304" pitchFamily="18" charset="0"/>
                <a:cs typeface="Times New Roman" panose="02020603050405020304" pitchFamily="18" charset="0"/>
              </a:rPr>
              <a:t>T</a:t>
            </a:r>
            <a:r>
              <a:rPr dirty="0" sz="2800" lang="en-US" smtClean="0">
                <a:latin typeface="Times New Roman" panose="02020603050405020304" pitchFamily="18" charset="0"/>
                <a:cs typeface="Times New Roman" panose="02020603050405020304" pitchFamily="18" charset="0"/>
              </a:rPr>
              <a:t>he </a:t>
            </a:r>
            <a:r>
              <a:rPr dirty="0" sz="2800" lang="en-US">
                <a:latin typeface="Times New Roman" panose="02020603050405020304" pitchFamily="18" charset="0"/>
                <a:cs typeface="Times New Roman" panose="02020603050405020304" pitchFamily="18" charset="0"/>
              </a:rPr>
              <a:t>association of a behavior and its consequences in operant conditioning. </a:t>
            </a:r>
            <a:endParaRPr dirty="0" sz="2800" lang="en-US" smtClean="0">
              <a:latin typeface="Times New Roman" panose="02020603050405020304" pitchFamily="18" charset="0"/>
              <a:cs typeface="Times New Roman" panose="02020603050405020304" pitchFamily="18" charset="0"/>
            </a:endParaRPr>
          </a:p>
        </p:txBody>
      </p:sp>
    </p:spTree>
  </p:cSld>
  <p:clrMapOvr>
    <a:masterClrMapping/>
  </p:clrMapOvr>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342" name=""/>
        <p:cNvGrpSpPr/>
        <p:nvPr/>
      </p:nvGrpSpPr>
      <p:grpSpPr>
        <a:xfrm>
          <a:off x="0" y="0"/>
          <a:ext cx="0" cy="0"/>
          <a:chOff x="0" y="0"/>
          <a:chExt cx="0" cy="0"/>
        </a:xfrm>
      </p:grpSpPr>
      <p:sp>
        <p:nvSpPr>
          <p:cNvPr id="1048703" name="Content Placeholder 2"/>
          <p:cNvSpPr>
            <a:spLocks noGrp="1"/>
          </p:cNvSpPr>
          <p:nvPr>
            <p:ph idx="1"/>
          </p:nvPr>
        </p:nvSpPr>
        <p:spPr>
          <a:xfrm>
            <a:off x="0" y="152400"/>
            <a:ext cx="8991600" cy="6553200"/>
          </a:xfrm>
        </p:spPr>
        <p:txBody>
          <a:bodyPr>
            <a:normAutofit fontScale="85000" lnSpcReduction="20000"/>
          </a:bodyPr>
          <a:p>
            <a:pPr>
              <a:lnSpc>
                <a:spcPct val="150000"/>
              </a:lnSpc>
            </a:pPr>
            <a:r>
              <a:rPr dirty="0" lang="en-US">
                <a:latin typeface="Times New Roman" panose="02020603050405020304" pitchFamily="18" charset="0"/>
                <a:cs typeface="Times New Roman" panose="02020603050405020304" pitchFamily="18" charset="0"/>
              </a:rPr>
              <a:t> </a:t>
            </a:r>
            <a:r>
              <a:rPr dirty="0" sz="2800" lang="en-US">
                <a:latin typeface="Times New Roman" panose="02020603050405020304" pitchFamily="18" charset="0"/>
                <a:cs typeface="Times New Roman" panose="02020603050405020304" pitchFamily="18" charset="0"/>
              </a:rPr>
              <a:t>T</a:t>
            </a:r>
            <a:r>
              <a:rPr dirty="0" sz="2800" lang="en-US" smtClean="0">
                <a:latin typeface="Times New Roman" panose="02020603050405020304" pitchFamily="18" charset="0"/>
                <a:cs typeface="Times New Roman" panose="02020603050405020304" pitchFamily="18" charset="0"/>
              </a:rPr>
              <a:t>his theory agreed </a:t>
            </a:r>
            <a:r>
              <a:rPr dirty="0" sz="2800" lang="en-US">
                <a:latin typeface="Times New Roman" panose="02020603050405020304" pitchFamily="18" charset="0"/>
                <a:cs typeface="Times New Roman" panose="02020603050405020304" pitchFamily="18" charset="0"/>
              </a:rPr>
              <a:t>with behaviorists that human beings, along with the rat and the rabbit, are subject to the laws of operant and classical conditioning</a:t>
            </a:r>
            <a:r>
              <a:rPr dirty="0" sz="2800" lang="en-US" smtClean="0">
                <a:latin typeface="Times New Roman" panose="02020603050405020304" pitchFamily="18" charset="0"/>
                <a:cs typeface="Times New Roman" panose="02020603050405020304" pitchFamily="18" charset="0"/>
              </a:rPr>
              <a:t>.</a:t>
            </a:r>
          </a:p>
          <a:p>
            <a:pPr>
              <a:lnSpc>
                <a:spcPct val="150000"/>
              </a:lnSpc>
            </a:pPr>
            <a:r>
              <a:rPr dirty="0" sz="2800" lang="en-US">
                <a:latin typeface="Times New Roman" panose="02020603050405020304" pitchFamily="18" charset="0"/>
                <a:cs typeface="Times New Roman" panose="02020603050405020304" pitchFamily="18" charset="0"/>
              </a:rPr>
              <a:t> But, they opposed that human beings, unlike the rat and the rabbit, are full </a:t>
            </a:r>
            <a:r>
              <a:rPr dirty="0" sz="2800" lang="en-US" smtClean="0">
                <a:latin typeface="Times New Roman" panose="02020603050405020304" pitchFamily="18" charset="0"/>
                <a:cs typeface="Times New Roman" panose="02020603050405020304" pitchFamily="18" charset="0"/>
              </a:rPr>
              <a:t>of;</a:t>
            </a:r>
          </a:p>
          <a:p>
            <a:pPr indent="52388">
              <a:lnSpc>
                <a:spcPct val="150000"/>
              </a:lnSpc>
            </a:pPr>
            <a:r>
              <a:rPr dirty="0" sz="2800" lang="en-US" smtClean="0">
                <a:latin typeface="Times New Roman" panose="02020603050405020304" pitchFamily="18" charset="0"/>
                <a:cs typeface="Times New Roman" panose="02020603050405020304" pitchFamily="18" charset="0"/>
              </a:rPr>
              <a:t> Attitudes</a:t>
            </a:r>
          </a:p>
          <a:p>
            <a:pPr indent="52388">
              <a:lnSpc>
                <a:spcPct val="150000"/>
              </a:lnSpc>
            </a:pPr>
            <a:r>
              <a:rPr dirty="0" sz="2800" lang="en-US" smtClean="0">
                <a:latin typeface="Times New Roman" panose="02020603050405020304" pitchFamily="18" charset="0"/>
                <a:cs typeface="Times New Roman" panose="02020603050405020304" pitchFamily="18" charset="0"/>
              </a:rPr>
              <a:t> Beliefs and</a:t>
            </a:r>
          </a:p>
          <a:p>
            <a:pPr indent="52388">
              <a:lnSpc>
                <a:spcPct val="150000"/>
              </a:lnSpc>
            </a:pPr>
            <a:r>
              <a:rPr dirty="0" sz="2800" lang="en-US" smtClean="0">
                <a:latin typeface="Times New Roman" panose="02020603050405020304" pitchFamily="18" charset="0"/>
                <a:cs typeface="Times New Roman" panose="02020603050405020304" pitchFamily="18" charset="0"/>
              </a:rPr>
              <a:t> Expectations </a:t>
            </a:r>
          </a:p>
          <a:p>
            <a:pPr indent="0" marL="0">
              <a:lnSpc>
                <a:spcPct val="150000"/>
              </a:lnSpc>
              <a:buNone/>
            </a:pPr>
            <a:r>
              <a:rPr dirty="0" sz="2800" lang="en-US" smtClean="0">
                <a:latin typeface="Times New Roman" panose="02020603050405020304" pitchFamily="18" charset="0"/>
                <a:cs typeface="Times New Roman" panose="02020603050405020304" pitchFamily="18" charset="0"/>
              </a:rPr>
              <a:t>that </a:t>
            </a:r>
            <a:r>
              <a:rPr dirty="0" sz="2800" lang="en-US">
                <a:latin typeface="Times New Roman" panose="02020603050405020304" pitchFamily="18" charset="0"/>
                <a:cs typeface="Times New Roman" panose="02020603050405020304" pitchFamily="18" charset="0"/>
              </a:rPr>
              <a:t>affect the way they acquire information, make decisions,  reason, and solve problems. </a:t>
            </a:r>
            <a:endParaRPr dirty="0" sz="2800" lang="en-US" smtClean="0">
              <a:latin typeface="Times New Roman" panose="02020603050405020304" pitchFamily="18" charset="0"/>
              <a:cs typeface="Times New Roman" panose="02020603050405020304" pitchFamily="18" charset="0"/>
            </a:endParaRPr>
          </a:p>
          <a:p>
            <a:pPr>
              <a:lnSpc>
                <a:spcPct val="150000"/>
              </a:lnSpc>
            </a:pPr>
            <a:r>
              <a:rPr dirty="0" sz="2800" lang="en-US">
                <a:latin typeface="Times New Roman" panose="02020603050405020304" pitchFamily="18" charset="0"/>
                <a:cs typeface="Times New Roman" panose="02020603050405020304" pitchFamily="18" charset="0"/>
              </a:rPr>
              <a:t>These mental processes affect what individuals will do at any given moment </a:t>
            </a:r>
            <a:endParaRPr dirty="0" sz="2800" lang="am-ET">
              <a:cs typeface="Times New Roman" panose="02020603050405020304" pitchFamily="18" charset="0"/>
            </a:endParaRPr>
          </a:p>
        </p:txBody>
      </p:sp>
    </p:spTree>
  </p:cSld>
  <p:clrMapOvr>
    <a:masterClrMapping/>
  </p:clrMapOvr>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343" name=""/>
        <p:cNvGrpSpPr/>
        <p:nvPr/>
      </p:nvGrpSpPr>
      <p:grpSpPr>
        <a:xfrm>
          <a:off x="0" y="0"/>
          <a:ext cx="0" cy="0"/>
          <a:chOff x="0" y="0"/>
          <a:chExt cx="0" cy="0"/>
        </a:xfrm>
      </p:grpSpPr>
      <p:sp>
        <p:nvSpPr>
          <p:cNvPr id="1048704" name="Content Placeholder 2"/>
          <p:cNvSpPr>
            <a:spLocks noGrp="1"/>
          </p:cNvSpPr>
          <p:nvPr>
            <p:ph idx="1"/>
          </p:nvPr>
        </p:nvSpPr>
        <p:spPr>
          <a:xfrm>
            <a:off x="152400" y="228600"/>
            <a:ext cx="8839200" cy="6324600"/>
          </a:xfrm>
        </p:spPr>
        <p:txBody>
          <a:bodyPr>
            <a:normAutofit lnSpcReduction="10000"/>
          </a:bodyPr>
          <a:p>
            <a:pPr indent="0" lvl="0">
              <a:lnSpc>
                <a:spcPct val="150000"/>
              </a:lnSpc>
              <a:buNone/>
            </a:pPr>
            <a:r>
              <a:rPr dirty="0" sz="2600" lang="en-US">
                <a:solidFill>
                  <a:prstClr val="black"/>
                </a:solidFill>
                <a:latin typeface="Times New Roman" panose="02020603050405020304" pitchFamily="18" charset="0"/>
                <a:cs typeface="Times New Roman" panose="02020603050405020304" pitchFamily="18" charset="0"/>
              </a:rPr>
              <a:t>Cognitive learning may take two forms:  </a:t>
            </a:r>
          </a:p>
          <a:p>
            <a:pPr indent="-514350" lvl="0" marL="857250">
              <a:lnSpc>
                <a:spcPct val="150000"/>
              </a:lnSpc>
              <a:buFont typeface="Arial" panose="020B0604020202020204" pitchFamily="34" charset="0"/>
              <a:buAutoNum type="arabicPeriod"/>
            </a:pPr>
            <a:r>
              <a:rPr dirty="0" sz="2600" lang="en-US">
                <a:solidFill>
                  <a:srgbClr val="00B0F0"/>
                </a:solidFill>
                <a:latin typeface="Times New Roman" panose="02020603050405020304" pitchFamily="18" charset="0"/>
                <a:cs typeface="Times New Roman" panose="02020603050405020304" pitchFamily="18" charset="0"/>
              </a:rPr>
              <a:t>Latent </a:t>
            </a:r>
            <a:r>
              <a:rPr dirty="0" sz="2600" lang="en-US" smtClean="0">
                <a:solidFill>
                  <a:srgbClr val="00B0F0"/>
                </a:solidFill>
                <a:latin typeface="Times New Roman" panose="02020603050405020304" pitchFamily="18" charset="0"/>
                <a:cs typeface="Times New Roman" panose="02020603050405020304" pitchFamily="18" charset="0"/>
              </a:rPr>
              <a:t>learning</a:t>
            </a:r>
          </a:p>
          <a:p>
            <a:pPr indent="-457200" lvl="0" marL="800100">
              <a:lnSpc>
                <a:spcPct val="150000"/>
              </a:lnSpc>
              <a:buFont typeface="Wingdings" panose="05000000000000000000" pitchFamily="2" charset="2"/>
              <a:buChar char="ü"/>
            </a:pPr>
            <a:r>
              <a:rPr dirty="0" sz="2600" lang="en-US" smtClean="0">
                <a:solidFill>
                  <a:prstClr val="black"/>
                </a:solidFill>
                <a:latin typeface="Times New Roman" panose="02020603050405020304" pitchFamily="18" charset="0"/>
                <a:cs typeface="Times New Roman" panose="02020603050405020304" pitchFamily="18" charset="0"/>
              </a:rPr>
              <a:t>Latent </a:t>
            </a:r>
            <a:r>
              <a:rPr dirty="0" sz="2600" lang="en-US">
                <a:solidFill>
                  <a:prstClr val="black"/>
                </a:solidFill>
                <a:latin typeface="Times New Roman" panose="02020603050405020304" pitchFamily="18" charset="0"/>
                <a:cs typeface="Times New Roman" panose="02020603050405020304" pitchFamily="18" charset="0"/>
              </a:rPr>
              <a:t>means hidden and thus latent learning is learning that occurs but is not evident in behavior until later, when conditions for its appearance are </a:t>
            </a:r>
            <a:r>
              <a:rPr dirty="0" sz="2600" lang="en-US" smtClean="0">
                <a:solidFill>
                  <a:prstClr val="black"/>
                </a:solidFill>
                <a:latin typeface="Times New Roman" panose="02020603050405020304" pitchFamily="18" charset="0"/>
                <a:cs typeface="Times New Roman" panose="02020603050405020304" pitchFamily="18" charset="0"/>
              </a:rPr>
              <a:t>favorable</a:t>
            </a:r>
            <a:r>
              <a:rPr dirty="0" sz="2600" lang="en-US">
                <a:solidFill>
                  <a:prstClr val="black"/>
                </a:solidFill>
                <a:latin typeface="Times New Roman" panose="02020603050405020304" pitchFamily="18" charset="0"/>
                <a:cs typeface="Times New Roman" panose="02020603050405020304" pitchFamily="18" charset="0"/>
              </a:rPr>
              <a:t>. </a:t>
            </a:r>
          </a:p>
          <a:p>
            <a:pPr indent="0" lvl="0">
              <a:lnSpc>
                <a:spcPct val="150000"/>
              </a:lnSpc>
              <a:buNone/>
            </a:pPr>
            <a:r>
              <a:rPr dirty="0" sz="2600" lang="en-US">
                <a:solidFill>
                  <a:prstClr val="black"/>
                </a:solidFill>
                <a:latin typeface="Times New Roman" panose="02020603050405020304" pitchFamily="18" charset="0"/>
                <a:cs typeface="Times New Roman" panose="02020603050405020304" pitchFamily="18" charset="0"/>
              </a:rPr>
              <a:t> </a:t>
            </a:r>
            <a:r>
              <a:rPr dirty="0" sz="2600" lang="en-US" smtClean="0">
                <a:solidFill>
                  <a:prstClr val="black"/>
                </a:solidFill>
                <a:latin typeface="Times New Roman" panose="02020603050405020304" pitchFamily="18" charset="0"/>
                <a:cs typeface="Times New Roman" panose="02020603050405020304" pitchFamily="18" charset="0"/>
              </a:rPr>
              <a:t>2. </a:t>
            </a:r>
            <a:r>
              <a:rPr dirty="0" sz="2600" lang="en-US" smtClean="0">
                <a:solidFill>
                  <a:srgbClr val="00B0F0"/>
                </a:solidFill>
                <a:latin typeface="Times New Roman" panose="02020603050405020304" pitchFamily="18" charset="0"/>
                <a:cs typeface="Times New Roman" panose="02020603050405020304" pitchFamily="18" charset="0"/>
              </a:rPr>
              <a:t>Insight </a:t>
            </a:r>
            <a:r>
              <a:rPr dirty="0" sz="2600" lang="en-US">
                <a:solidFill>
                  <a:srgbClr val="00B0F0"/>
                </a:solidFill>
                <a:latin typeface="Times New Roman" panose="02020603050405020304" pitchFamily="18" charset="0"/>
                <a:cs typeface="Times New Roman" panose="02020603050405020304" pitchFamily="18" charset="0"/>
              </a:rPr>
              <a:t>learning (gestalt learning or perceptual learning) </a:t>
            </a:r>
            <a:endParaRPr dirty="0" sz="2600" lang="en-US" smtClean="0">
              <a:solidFill>
                <a:srgbClr val="00B0F0"/>
              </a:solidFill>
              <a:latin typeface="Times New Roman" panose="02020603050405020304" pitchFamily="18" charset="0"/>
              <a:cs typeface="Times New Roman" panose="02020603050405020304" pitchFamily="18" charset="0"/>
            </a:endParaRPr>
          </a:p>
          <a:p>
            <a:pPr indent="-457200" lvl="0" marL="800100">
              <a:lnSpc>
                <a:spcPct val="150000"/>
              </a:lnSpc>
              <a:buFont typeface="Wingdings" panose="05000000000000000000" pitchFamily="2" charset="2"/>
              <a:buChar char="ü"/>
            </a:pPr>
            <a:r>
              <a:rPr dirty="0" sz="2600" lang="en-US">
                <a:solidFill>
                  <a:prstClr val="black"/>
                </a:solidFill>
                <a:latin typeface="Times New Roman" panose="02020603050405020304" pitchFamily="18" charset="0"/>
                <a:cs typeface="Times New Roman" panose="02020603050405020304" pitchFamily="18" charset="0"/>
              </a:rPr>
              <a:t>It doesn‘t depend on conditioning of particular behaviors for its occurrence</a:t>
            </a:r>
            <a:r>
              <a:rPr dirty="0" sz="2600" lang="en-US" smtClean="0">
                <a:solidFill>
                  <a:prstClr val="black"/>
                </a:solidFill>
                <a:latin typeface="Times New Roman" panose="02020603050405020304" pitchFamily="18" charset="0"/>
                <a:cs typeface="Times New Roman" panose="02020603050405020304" pitchFamily="18" charset="0"/>
              </a:rPr>
              <a:t>.</a:t>
            </a:r>
          </a:p>
          <a:p>
            <a:pPr indent="-457200" lvl="0" marL="800100">
              <a:lnSpc>
                <a:spcPct val="150000"/>
              </a:lnSpc>
              <a:buFont typeface="Wingdings" panose="05000000000000000000" pitchFamily="2" charset="2"/>
              <a:buChar char="ü"/>
            </a:pPr>
            <a:r>
              <a:rPr dirty="0" sz="2600" lang="en-US">
                <a:solidFill>
                  <a:prstClr val="black"/>
                </a:solidFill>
                <a:latin typeface="Times New Roman" panose="02020603050405020304" pitchFamily="18" charset="0"/>
                <a:cs typeface="Times New Roman" panose="02020603050405020304" pitchFamily="18" charset="0"/>
              </a:rPr>
              <a:t>What has been learned in insight learning can also be applied easily to other similar situations.</a:t>
            </a:r>
            <a:endParaRPr dirty="0" sz="2600" lang="am-ET">
              <a:solidFill>
                <a:prstClr val="black"/>
              </a:solidFill>
              <a:cs typeface="Times New Roman" panose="02020603050405020304" pitchFamily="18" charset="0"/>
            </a:endParaRPr>
          </a:p>
        </p:txBody>
      </p:sp>
    </p:spTree>
  </p:cSld>
  <p:clrMapOvr>
    <a:masterClrMapping/>
  </p:clrMapOvr>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279" name=""/>
        <p:cNvGrpSpPr/>
        <p:nvPr/>
      </p:nvGrpSpPr>
      <p:grpSpPr>
        <a:xfrm>
          <a:off x="0" y="0"/>
          <a:ext cx="0" cy="0"/>
          <a:chOff x="0" y="0"/>
          <a:chExt cx="0" cy="0"/>
        </a:xfrm>
      </p:grpSpPr>
      <p:sp>
        <p:nvSpPr>
          <p:cNvPr id="1048611" name="Content Placeholder 2"/>
          <p:cNvSpPr>
            <a:spLocks noGrp="1"/>
          </p:cNvSpPr>
          <p:nvPr>
            <p:ph idx="1"/>
          </p:nvPr>
        </p:nvSpPr>
        <p:spPr>
          <a:xfrm>
            <a:off x="152400" y="152400"/>
            <a:ext cx="8915400" cy="6553200"/>
          </a:xfrm>
        </p:spPr>
        <p:txBody>
          <a:bodyPr>
            <a:normAutofit fontScale="78125" lnSpcReduction="20000"/>
          </a:bodyPr>
          <a:p>
            <a:pPr algn="just" marL="571500" marR="0">
              <a:lnSpc>
                <a:spcPct val="115000"/>
              </a:lnSpc>
              <a:spcBef>
                <a:spcPts val="0"/>
              </a:spcBef>
              <a:spcAft>
                <a:spcPts val="0"/>
              </a:spcAft>
            </a:pPr>
            <a:r>
              <a:rPr dirty="0" lang="en-US" smtClean="0">
                <a:latin typeface="Times New Roman" panose="02020603050405020304" pitchFamily="18" charset="0"/>
                <a:cs typeface="Times New Roman" panose="02020603050405020304" pitchFamily="18" charset="0"/>
              </a:rPr>
              <a:t>It is a procedure aimed at analyzing the mental experience into three basic mental elements: images, feelings, and sensations. It is a </a:t>
            </a:r>
            <a:r>
              <a:rPr dirty="0" lang="en-US">
                <a:latin typeface="Times New Roman"/>
                <a:ea typeface="Calibri"/>
                <a:cs typeface="Times New Roman"/>
              </a:rPr>
              <a:t>detailed description </a:t>
            </a:r>
            <a:r>
              <a:rPr dirty="0" lang="en-US" smtClean="0">
                <a:latin typeface="Times New Roman"/>
                <a:ea typeface="Calibri"/>
                <a:cs typeface="Times New Roman"/>
              </a:rPr>
              <a:t>about </a:t>
            </a:r>
            <a:r>
              <a:rPr b="1" dirty="0" lang="en-US">
                <a:latin typeface="Times New Roman"/>
                <a:ea typeface="Calibri"/>
                <a:cs typeface="Times New Roman"/>
              </a:rPr>
              <a:t>how people perceive things in the world</a:t>
            </a:r>
            <a:r>
              <a:rPr b="1" dirty="0" lang="en-US" smtClean="0">
                <a:latin typeface="Times New Roman"/>
                <a:ea typeface="Calibri"/>
                <a:cs typeface="Times New Roman"/>
              </a:rPr>
              <a:t>.</a:t>
            </a:r>
            <a:endParaRPr dirty="0" lang="en-US" smtClean="0">
              <a:latin typeface="Times New Roman" panose="02020603050405020304" pitchFamily="18" charset="0"/>
              <a:cs typeface="Times New Roman" panose="02020603050405020304" pitchFamily="18" charset="0"/>
            </a:endParaRPr>
          </a:p>
          <a:p>
            <a:pPr indent="0" marL="0">
              <a:buNone/>
            </a:pPr>
            <a:r>
              <a:rPr dirty="0" lang="en-US" smtClean="0">
                <a:latin typeface="Times New Roman" panose="02020603050405020304" pitchFamily="18" charset="0"/>
                <a:cs typeface="Times New Roman" panose="02020603050405020304" pitchFamily="18" charset="0"/>
              </a:rPr>
              <a:t>However, Analyzing mental structure alone was </a:t>
            </a:r>
            <a:r>
              <a:rPr dirty="0" lang="en-US" smtClean="0">
                <a:solidFill>
                  <a:srgbClr val="FF0000"/>
                </a:solidFill>
                <a:latin typeface="Times New Roman" panose="02020603050405020304" pitchFamily="18" charset="0"/>
                <a:cs typeface="Times New Roman" panose="02020603050405020304" pitchFamily="18" charset="0"/>
              </a:rPr>
              <a:t>found to serve little purpose in helping humans deal with the environment.</a:t>
            </a:r>
            <a:r>
              <a:rPr dirty="0" lang="en-US" smtClean="0">
                <a:latin typeface="Times New Roman" panose="02020603050405020304" pitchFamily="18" charset="0"/>
                <a:cs typeface="Times New Roman" panose="02020603050405020304" pitchFamily="18" charset="0"/>
              </a:rPr>
              <a:t> Hence, a new school of thought emerged to study this functional value of human mind ‘</a:t>
            </a:r>
            <a:r>
              <a:rPr b="1" dirty="0" lang="en-US">
                <a:solidFill>
                  <a:srgbClr val="FF0000"/>
                </a:solidFill>
                <a:latin typeface="Times New Roman" panose="02020603050405020304" pitchFamily="18" charset="0"/>
                <a:cs typeface="Times New Roman" panose="02020603050405020304" pitchFamily="18" charset="0"/>
              </a:rPr>
              <a:t>F</a:t>
            </a:r>
            <a:r>
              <a:rPr b="1" dirty="0" lang="en-US" smtClean="0">
                <a:solidFill>
                  <a:srgbClr val="FF0000"/>
                </a:solidFill>
                <a:latin typeface="Times New Roman" panose="02020603050405020304" pitchFamily="18" charset="0"/>
                <a:cs typeface="Times New Roman" panose="02020603050405020304" pitchFamily="18" charset="0"/>
              </a:rPr>
              <a:t>unctionalism</a:t>
            </a:r>
            <a:r>
              <a:rPr dirty="0" lang="en-US" smtClean="0">
                <a:latin typeface="Times New Roman" panose="02020603050405020304" pitchFamily="18" charset="0"/>
                <a:cs typeface="Times New Roman" panose="02020603050405020304" pitchFamily="18" charset="0"/>
              </a:rPr>
              <a:t>’. </a:t>
            </a:r>
          </a:p>
          <a:p>
            <a:pPr indent="0" marL="0">
              <a:buNone/>
            </a:pPr>
            <a:endParaRPr dirty="0" lang="en-US" smtClean="0">
              <a:latin typeface="Times New Roman" panose="02020603050405020304" pitchFamily="18" charset="0"/>
              <a:cs typeface="Times New Roman" panose="02020603050405020304" pitchFamily="18" charset="0"/>
            </a:endParaRPr>
          </a:p>
          <a:p>
            <a:pPr indent="0" marL="0">
              <a:buNone/>
            </a:pPr>
            <a:r>
              <a:rPr b="1" dirty="0" lang="en-US" smtClean="0">
                <a:solidFill>
                  <a:srgbClr val="FF0000"/>
                </a:solidFill>
                <a:latin typeface="Times New Roman" panose="02020603050405020304" pitchFamily="18" charset="0"/>
                <a:cs typeface="Times New Roman" panose="02020603050405020304" pitchFamily="18" charset="0"/>
              </a:rPr>
              <a:t>2. Functionalism:  </a:t>
            </a:r>
          </a:p>
          <a:p>
            <a:pPr>
              <a:buFont typeface="Wingdings" panose="05000000000000000000" pitchFamily="2" charset="2"/>
              <a:buChar char="Ø"/>
            </a:pPr>
            <a:r>
              <a:rPr dirty="0" lang="en-US" smtClean="0">
                <a:latin typeface="Times New Roman" panose="02020603050405020304" pitchFamily="18" charset="0"/>
                <a:cs typeface="Times New Roman" panose="02020603050405020304" pitchFamily="18" charset="0"/>
              </a:rPr>
              <a:t>views psychology as a study of function of the mind. </a:t>
            </a:r>
          </a:p>
          <a:p>
            <a:pPr>
              <a:buFont typeface="Wingdings" panose="05000000000000000000" pitchFamily="2" charset="2"/>
              <a:buChar char="Ø"/>
            </a:pPr>
            <a:r>
              <a:rPr dirty="0" lang="en-US" smtClean="0">
                <a:latin typeface="Times New Roman" panose="02020603050405020304" pitchFamily="18" charset="0"/>
                <a:cs typeface="Times New Roman" panose="02020603050405020304" pitchFamily="18" charset="0"/>
              </a:rPr>
              <a:t>The founder of this school of thought is William James (1848-1910), First American psychologist.</a:t>
            </a:r>
          </a:p>
          <a:p>
            <a:pPr>
              <a:buFont typeface="Wingdings" panose="05000000000000000000" pitchFamily="2" charset="2"/>
              <a:buChar char="Ø"/>
            </a:pPr>
            <a:r>
              <a:rPr dirty="0" lang="en-US" smtClean="0">
                <a:effectLst/>
                <a:latin typeface="Times New Roman"/>
                <a:ea typeface="Calibri"/>
                <a:cs typeface="Times New Roman"/>
              </a:rPr>
              <a:t>It focused on </a:t>
            </a:r>
            <a:r>
              <a:rPr b="1" dirty="0" lang="en-US" smtClean="0">
                <a:solidFill>
                  <a:srgbClr val="00B0F0"/>
                </a:solidFill>
                <a:effectLst/>
                <a:latin typeface="Times New Roman"/>
                <a:ea typeface="Calibri"/>
                <a:cs typeface="Times New Roman"/>
              </a:rPr>
              <a:t>what the mind does on the functions of mental activity</a:t>
            </a:r>
            <a:r>
              <a:rPr dirty="0" lang="en-US" smtClean="0">
                <a:effectLst/>
                <a:latin typeface="Times New Roman"/>
                <a:ea typeface="Calibri"/>
                <a:cs typeface="Times New Roman"/>
              </a:rPr>
              <a:t> and</a:t>
            </a:r>
            <a:r>
              <a:rPr b="1" dirty="0" lang="en-US" smtClean="0">
                <a:effectLst/>
                <a:latin typeface="Times New Roman"/>
                <a:ea typeface="Calibri"/>
                <a:cs typeface="Times New Roman"/>
              </a:rPr>
              <a:t> </a:t>
            </a:r>
            <a:r>
              <a:rPr b="1" dirty="0" lang="en-US" smtClean="0">
                <a:solidFill>
                  <a:srgbClr val="002060"/>
                </a:solidFill>
                <a:effectLst/>
                <a:latin typeface="Times New Roman"/>
                <a:ea typeface="Calibri"/>
                <a:cs typeface="Times New Roman"/>
              </a:rPr>
              <a:t>the role of behavior in allowing people to adapt to their environment</a:t>
            </a:r>
            <a:r>
              <a:rPr b="1" dirty="0" lang="en-US" smtClean="0">
                <a:effectLst/>
                <a:latin typeface="Times New Roman"/>
                <a:ea typeface="Calibri"/>
                <a:cs typeface="Times New Roman"/>
              </a:rPr>
              <a:t>. </a:t>
            </a:r>
          </a:p>
          <a:p>
            <a:pPr>
              <a:buFont typeface="Wingdings" panose="05000000000000000000" pitchFamily="2" charset="2"/>
              <a:buChar char="Ø"/>
            </a:pPr>
            <a:r>
              <a:rPr dirty="0" sz="3600" lang="en-US">
                <a:ea typeface="Calibri"/>
                <a:cs typeface="Times New Roman"/>
              </a:rPr>
              <a:t> </a:t>
            </a:r>
            <a:r>
              <a:rPr dirty="0" sz="3600" lang="en-US">
                <a:latin typeface="Times New Roman" panose="02020603050405020304" pitchFamily="18" charset="0"/>
                <a:ea typeface="Calibri"/>
                <a:cs typeface="Times New Roman" panose="02020603050405020304" pitchFamily="18" charset="0"/>
              </a:rPr>
              <a:t>Unlike Wundt and Titchener, James </a:t>
            </a:r>
            <a:r>
              <a:rPr dirty="0" sz="3600" lang="en-US" smtClean="0">
                <a:latin typeface="Times New Roman" panose="02020603050405020304" pitchFamily="18" charset="0"/>
                <a:ea typeface="Calibri"/>
                <a:cs typeface="Times New Roman" panose="02020603050405020304" pitchFamily="18" charset="0"/>
              </a:rPr>
              <a:t>focused </a:t>
            </a:r>
            <a:r>
              <a:rPr dirty="0" sz="3600" lang="en-US">
                <a:latin typeface="Times New Roman" panose="02020603050405020304" pitchFamily="18" charset="0"/>
                <a:ea typeface="Calibri"/>
                <a:cs typeface="Times New Roman" panose="02020603050405020304" pitchFamily="18" charset="0"/>
              </a:rPr>
              <a:t>on how the mind allows people to function in the real world</a:t>
            </a:r>
            <a:endParaRPr dirty="0" sz="3600" lang="am-ET" smtClean="0">
              <a:effectLst/>
              <a:latin typeface="Calibri"/>
              <a:ea typeface="Calibri"/>
              <a:cs typeface="Times New Roman" panose="02020603050405020304" pitchFamily="18" charset="0"/>
            </a:endParaRPr>
          </a:p>
          <a:p>
            <a:pPr>
              <a:buFont typeface="Wingdings" panose="05000000000000000000" pitchFamily="2" charset="2"/>
              <a:buChar char="Ø"/>
            </a:pPr>
            <a:endParaRPr dirty="0" lang="am-ET">
              <a:cs typeface="Times New Roman" panose="02020603050405020304" pitchFamily="18" charset="0"/>
            </a:endParaRPr>
          </a:p>
        </p:txBody>
      </p:sp>
    </p:spTree>
  </p:cSld>
  <p:clrMapOvr>
    <a:masterClrMapping/>
  </p:clrMapOvr>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344" name=""/>
        <p:cNvGrpSpPr/>
        <p:nvPr/>
      </p:nvGrpSpPr>
      <p:grpSpPr>
        <a:xfrm>
          <a:off x="0" y="0"/>
          <a:ext cx="0" cy="0"/>
          <a:chOff x="0" y="0"/>
          <a:chExt cx="0" cy="0"/>
        </a:xfrm>
      </p:grpSpPr>
      <p:sp>
        <p:nvSpPr>
          <p:cNvPr id="1048705" name="Content Placeholder 2"/>
          <p:cNvSpPr>
            <a:spLocks noGrp="1"/>
          </p:cNvSpPr>
          <p:nvPr>
            <p:ph idx="1"/>
          </p:nvPr>
        </p:nvSpPr>
        <p:spPr>
          <a:xfrm>
            <a:off x="152400" y="152400"/>
            <a:ext cx="8915400" cy="6553200"/>
          </a:xfrm>
        </p:spPr>
        <p:txBody>
          <a:bodyPr>
            <a:normAutofit/>
          </a:bodyPr>
          <a:p>
            <a:pPr indent="0" marL="0">
              <a:lnSpc>
                <a:spcPct val="150000"/>
              </a:lnSpc>
              <a:buNone/>
            </a:pPr>
            <a:r>
              <a:rPr dirty="0" sz="2800" lang="en-US" smtClean="0">
                <a:solidFill>
                  <a:srgbClr val="000000"/>
                </a:solidFill>
                <a:latin typeface="Times New Roman" panose="02020603050405020304" pitchFamily="18" charset="0"/>
                <a:cs typeface="Times New Roman" panose="02020603050405020304" pitchFamily="18" charset="0"/>
              </a:rPr>
              <a:t>Generally, cognitive </a:t>
            </a:r>
            <a:r>
              <a:rPr dirty="0" sz="2800" lang="en-US">
                <a:solidFill>
                  <a:srgbClr val="000000"/>
                </a:solidFill>
                <a:latin typeface="Times New Roman" panose="02020603050405020304" pitchFamily="18" charset="0"/>
                <a:cs typeface="Times New Roman" panose="02020603050405020304" pitchFamily="18" charset="0"/>
              </a:rPr>
              <a:t>learning theory suggests </a:t>
            </a:r>
            <a:r>
              <a:rPr dirty="0" sz="2800" lang="en-US" smtClean="0">
                <a:solidFill>
                  <a:srgbClr val="000000"/>
                </a:solidFill>
                <a:latin typeface="Times New Roman" panose="02020603050405020304" pitchFamily="18" charset="0"/>
                <a:cs typeface="Times New Roman" panose="02020603050405020304" pitchFamily="18" charset="0"/>
              </a:rPr>
              <a:t>that;</a:t>
            </a:r>
          </a:p>
          <a:p>
            <a:pPr>
              <a:lnSpc>
                <a:spcPct val="150000"/>
              </a:lnSpc>
              <a:buFont typeface="Wingdings" panose="05000000000000000000" pitchFamily="2" charset="2"/>
              <a:buChar char="ü"/>
            </a:pPr>
            <a:r>
              <a:rPr dirty="0" sz="2800" lang="en-US" smtClean="0">
                <a:solidFill>
                  <a:srgbClr val="000000"/>
                </a:solidFill>
                <a:latin typeface="Times New Roman" panose="02020603050405020304" pitchFamily="18" charset="0"/>
                <a:cs typeface="Times New Roman" panose="02020603050405020304" pitchFamily="18" charset="0"/>
              </a:rPr>
              <a:t> It </a:t>
            </a:r>
            <a:r>
              <a:rPr dirty="0" sz="2800" lang="en-US">
                <a:solidFill>
                  <a:srgbClr val="000000"/>
                </a:solidFill>
                <a:latin typeface="Times New Roman" panose="02020603050405020304" pitchFamily="18" charset="0"/>
                <a:cs typeface="Times New Roman" panose="02020603050405020304" pitchFamily="18" charset="0"/>
              </a:rPr>
              <a:t>is not enough to say that people make responses because there is an assumed link between a stimulus and a response due to a past history of reinforcement to the </a:t>
            </a:r>
            <a:r>
              <a:rPr dirty="0" sz="2800" lang="en-US" smtClean="0">
                <a:solidFill>
                  <a:srgbClr val="000000"/>
                </a:solidFill>
                <a:latin typeface="Times New Roman" panose="02020603050405020304" pitchFamily="18" charset="0"/>
                <a:cs typeface="Times New Roman" panose="02020603050405020304" pitchFamily="18" charset="0"/>
              </a:rPr>
              <a:t>response.</a:t>
            </a:r>
          </a:p>
          <a:p>
            <a:pPr>
              <a:lnSpc>
                <a:spcPct val="150000"/>
              </a:lnSpc>
              <a:buFont typeface="Wingdings" panose="05000000000000000000" pitchFamily="2" charset="2"/>
              <a:buChar char="ü"/>
            </a:pPr>
            <a:r>
              <a:rPr dirty="0" sz="2800" lang="en-US" smtClean="0">
                <a:solidFill>
                  <a:srgbClr val="000000"/>
                </a:solidFill>
                <a:latin typeface="Times New Roman" panose="02020603050405020304" pitchFamily="18" charset="0"/>
                <a:cs typeface="Times New Roman" panose="02020603050405020304" pitchFamily="18" charset="0"/>
              </a:rPr>
              <a:t>Instead </a:t>
            </a:r>
            <a:r>
              <a:rPr dirty="0" sz="2800" lang="en-US">
                <a:solidFill>
                  <a:srgbClr val="000000"/>
                </a:solidFill>
                <a:latin typeface="Times New Roman" panose="02020603050405020304" pitchFamily="18" charset="0"/>
                <a:cs typeface="Times New Roman" panose="02020603050405020304" pitchFamily="18" charset="0"/>
              </a:rPr>
              <a:t>according to this point of view, people and even animals develop an </a:t>
            </a:r>
            <a:r>
              <a:rPr b="1" dirty="0" sz="2800" lang="en-US">
                <a:solidFill>
                  <a:srgbClr val="FF0000"/>
                </a:solidFill>
                <a:latin typeface="Times New Roman" panose="02020603050405020304" pitchFamily="18" charset="0"/>
                <a:cs typeface="Times New Roman" panose="02020603050405020304" pitchFamily="18" charset="0"/>
              </a:rPr>
              <a:t>expectation that they will receive a </a:t>
            </a:r>
            <a:r>
              <a:rPr b="1" dirty="0" sz="2800" lang="en-US" err="1">
                <a:solidFill>
                  <a:srgbClr val="FF0000"/>
                </a:solidFill>
                <a:latin typeface="Times New Roman" panose="02020603050405020304" pitchFamily="18" charset="0"/>
                <a:cs typeface="Times New Roman" panose="02020603050405020304" pitchFamily="18" charset="0"/>
              </a:rPr>
              <a:t>reinforcer</a:t>
            </a:r>
            <a:r>
              <a:rPr b="1" dirty="0" sz="2800" lang="en-US">
                <a:solidFill>
                  <a:srgbClr val="FF0000"/>
                </a:solidFill>
                <a:latin typeface="Times New Roman" panose="02020603050405020304" pitchFamily="18" charset="0"/>
                <a:cs typeface="Times New Roman" panose="02020603050405020304" pitchFamily="18" charset="0"/>
              </a:rPr>
              <a:t> to make a response</a:t>
            </a:r>
            <a:r>
              <a:rPr dirty="0" sz="2800" lang="en-US">
                <a:solidFill>
                  <a:srgbClr val="000000"/>
                </a:solidFill>
                <a:latin typeface="Georgia"/>
              </a:rPr>
              <a:t>.</a:t>
            </a:r>
            <a:endParaRPr dirty="0" sz="2800" lang="am-ET"/>
          </a:p>
        </p:txBody>
      </p:sp>
    </p:spTree>
  </p:cSld>
  <p:clrMapOvr>
    <a:masterClrMapping/>
  </p:clrMapOvr>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345" name=""/>
        <p:cNvGrpSpPr/>
        <p:nvPr/>
      </p:nvGrpSpPr>
      <p:grpSpPr>
        <a:xfrm>
          <a:off x="0" y="0"/>
          <a:ext cx="0" cy="0"/>
          <a:chOff x="0" y="0"/>
          <a:chExt cx="0" cy="0"/>
        </a:xfrm>
      </p:grpSpPr>
      <p:sp>
        <p:nvSpPr>
          <p:cNvPr id="1048706" name="Content Placeholder 2"/>
          <p:cNvSpPr>
            <a:spLocks noGrp="1"/>
          </p:cNvSpPr>
          <p:nvPr>
            <p:ph idx="1"/>
          </p:nvPr>
        </p:nvSpPr>
        <p:spPr>
          <a:xfrm>
            <a:off x="152400" y="152400"/>
            <a:ext cx="8839200" cy="6705600"/>
          </a:xfrm>
        </p:spPr>
        <p:txBody>
          <a:bodyPr>
            <a:normAutofit/>
          </a:bodyPr>
          <a:p>
            <a:pPr algn="ctr" indent="0" marL="0">
              <a:buNone/>
            </a:pPr>
            <a:endParaRPr dirty="0" sz="8000" lang="en-US">
              <a:latin typeface="Times New Roman" panose="02020603050405020304" pitchFamily="18" charset="0"/>
              <a:cs typeface="Times New Roman" panose="02020603050405020304" pitchFamily="18" charset="0"/>
            </a:endParaRPr>
          </a:p>
          <a:p>
            <a:pPr algn="ctr" indent="0" marL="0">
              <a:buNone/>
            </a:pPr>
            <a:endParaRPr dirty="0" sz="8000" lang="en-US" smtClean="0">
              <a:latin typeface="Times New Roman" panose="02020603050405020304" pitchFamily="18" charset="0"/>
              <a:cs typeface="Times New Roman" panose="02020603050405020304" pitchFamily="18" charset="0"/>
            </a:endParaRPr>
          </a:p>
          <a:p>
            <a:pPr algn="ctr" indent="0" marL="0">
              <a:buNone/>
            </a:pPr>
            <a:r>
              <a:rPr dirty="0" sz="8000" lang="en-US" smtClean="0">
                <a:latin typeface="Times New Roman" panose="02020603050405020304" pitchFamily="18" charset="0"/>
                <a:cs typeface="Times New Roman" panose="02020603050405020304" pitchFamily="18" charset="0"/>
              </a:rPr>
              <a:t>Thank you!!</a:t>
            </a:r>
            <a:endParaRPr dirty="0" sz="8000" lang="am-ET">
              <a:cs typeface="Times New Roman" panose="02020603050405020304" pitchFamily="18" charset="0"/>
            </a:endParaRPr>
          </a:p>
        </p:txBody>
      </p:sp>
    </p:spTree>
  </p:cSld>
  <p:clrMapOvr>
    <a:masterClrMapping/>
  </p:clrMapOvr>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346" name=""/>
        <p:cNvGrpSpPr/>
        <p:nvPr/>
      </p:nvGrpSpPr>
      <p:grpSpPr>
        <a:xfrm>
          <a:off x="0" y="0"/>
          <a:ext cx="0" cy="0"/>
          <a:chOff x="0" y="0"/>
          <a:chExt cx="0" cy="0"/>
        </a:xfrm>
      </p:grpSpPr>
      <p:sp>
        <p:nvSpPr>
          <p:cNvPr id="1048707" name="Title 1"/>
          <p:cNvSpPr>
            <a:spLocks noGrp="1"/>
          </p:cNvSpPr>
          <p:nvPr>
            <p:ph type="title"/>
          </p:nvPr>
        </p:nvSpPr>
        <p:spPr>
          <a:xfrm>
            <a:off x="457200" y="76200"/>
            <a:ext cx="8229600" cy="457200"/>
          </a:xfrm>
        </p:spPr>
        <p:txBody>
          <a:bodyPr>
            <a:normAutofit fontScale="90000"/>
          </a:bodyPr>
          <a:p>
            <a:r>
              <a:rPr dirty="0" lang="en-US">
                <a:solidFill>
                  <a:srgbClr val="FF0000"/>
                </a:solidFill>
                <a:latin typeface="Times New Roman" panose="02020603050405020304" pitchFamily="18" charset="0"/>
                <a:cs typeface="Times New Roman" panose="02020603050405020304" pitchFamily="18" charset="0"/>
              </a:rPr>
              <a:t>CHAPTER FOUR</a:t>
            </a:r>
            <a:endParaRPr dirty="0" lang="am-ET">
              <a:solidFill>
                <a:srgbClr val="FF0000"/>
              </a:solidFill>
              <a:cs typeface="Times New Roman" panose="02020603050405020304" pitchFamily="18" charset="0"/>
            </a:endParaRPr>
          </a:p>
        </p:txBody>
      </p:sp>
      <p:sp>
        <p:nvSpPr>
          <p:cNvPr id="1048708" name="Content Placeholder 2"/>
          <p:cNvSpPr>
            <a:spLocks noGrp="1"/>
          </p:cNvSpPr>
          <p:nvPr>
            <p:ph idx="1"/>
          </p:nvPr>
        </p:nvSpPr>
        <p:spPr>
          <a:xfrm>
            <a:off x="76200" y="609600"/>
            <a:ext cx="8991600" cy="6248400"/>
          </a:xfrm>
        </p:spPr>
        <p:txBody>
          <a:bodyPr>
            <a:normAutofit fontScale="92500" lnSpcReduction="20000"/>
          </a:bodyPr>
          <a:p>
            <a:pPr algn="ctr" indent="0" marL="0">
              <a:buNone/>
            </a:pPr>
            <a:r>
              <a:rPr dirty="0" lang="en-US" smtClean="0">
                <a:solidFill>
                  <a:srgbClr val="FF0000"/>
                </a:solidFill>
                <a:latin typeface="Times New Roman" panose="02020603050405020304" pitchFamily="18" charset="0"/>
                <a:cs typeface="Times New Roman" panose="02020603050405020304" pitchFamily="18" charset="0"/>
              </a:rPr>
              <a:t>MEMORY AND FORGETTING </a:t>
            </a:r>
          </a:p>
          <a:p>
            <a:pPr indent="0" marL="0">
              <a:lnSpc>
                <a:spcPct val="150000"/>
              </a:lnSpc>
              <a:buNone/>
            </a:pPr>
            <a:r>
              <a:rPr dirty="0" sz="2800" lang="en-US">
                <a:latin typeface="Times New Roman" panose="02020603050405020304" pitchFamily="18" charset="0"/>
                <a:cs typeface="Times New Roman" panose="02020603050405020304" pitchFamily="18" charset="0"/>
              </a:rPr>
              <a:t>At the end of this unit, </a:t>
            </a:r>
            <a:r>
              <a:rPr dirty="0" sz="2800" lang="en-US" smtClean="0">
                <a:latin typeface="Times New Roman" panose="02020603050405020304" pitchFamily="18" charset="0"/>
                <a:cs typeface="Times New Roman" panose="02020603050405020304" pitchFamily="18" charset="0"/>
              </a:rPr>
              <a:t>learners will be </a:t>
            </a:r>
            <a:r>
              <a:rPr dirty="0" sz="2800" lang="en-US">
                <a:latin typeface="Times New Roman" panose="02020603050405020304" pitchFamily="18" charset="0"/>
                <a:cs typeface="Times New Roman" panose="02020603050405020304" pitchFamily="18" charset="0"/>
              </a:rPr>
              <a:t>able to</a:t>
            </a:r>
            <a:r>
              <a:rPr dirty="0" sz="2800" lang="en-US" smtClean="0">
                <a:latin typeface="Times New Roman" panose="02020603050405020304" pitchFamily="18" charset="0"/>
                <a:cs typeface="Times New Roman" panose="02020603050405020304" pitchFamily="18" charset="0"/>
              </a:rPr>
              <a:t>:</a:t>
            </a:r>
          </a:p>
          <a:p>
            <a:pPr>
              <a:lnSpc>
                <a:spcPct val="150000"/>
              </a:lnSpc>
              <a:buFont typeface="Wingdings" panose="05000000000000000000" pitchFamily="2" charset="2"/>
              <a:buChar char="ü"/>
            </a:pPr>
            <a:r>
              <a:rPr dirty="0" sz="2800" lang="en-US" smtClean="0">
                <a:latin typeface="Times New Roman" panose="02020603050405020304" pitchFamily="18" charset="0"/>
                <a:cs typeface="Times New Roman" panose="02020603050405020304" pitchFamily="18" charset="0"/>
              </a:rPr>
              <a:t>Define </a:t>
            </a:r>
            <a:r>
              <a:rPr dirty="0" sz="2800" lang="en-US">
                <a:latin typeface="Times New Roman" panose="02020603050405020304" pitchFamily="18" charset="0"/>
                <a:cs typeface="Times New Roman" panose="02020603050405020304" pitchFamily="18" charset="0"/>
              </a:rPr>
              <a:t>memory and forgetting. </a:t>
            </a:r>
          </a:p>
          <a:p>
            <a:pPr>
              <a:lnSpc>
                <a:spcPct val="150000"/>
              </a:lnSpc>
              <a:buFont typeface="Wingdings" panose="05000000000000000000" pitchFamily="2" charset="2"/>
              <a:buChar char="ü"/>
            </a:pPr>
            <a:r>
              <a:rPr dirty="0" sz="2800" lang="en-US" smtClean="0">
                <a:latin typeface="Times New Roman" panose="02020603050405020304" pitchFamily="18" charset="0"/>
                <a:cs typeface="Times New Roman" panose="02020603050405020304" pitchFamily="18" charset="0"/>
              </a:rPr>
              <a:t>Describe </a:t>
            </a:r>
            <a:r>
              <a:rPr dirty="0" sz="2800" lang="en-US">
                <a:latin typeface="Times New Roman" panose="02020603050405020304" pitchFamily="18" charset="0"/>
                <a:cs typeface="Times New Roman" panose="02020603050405020304" pitchFamily="18" charset="0"/>
              </a:rPr>
              <a:t>the stages and memory structures proposed by theory of memory. </a:t>
            </a:r>
          </a:p>
          <a:p>
            <a:pPr>
              <a:lnSpc>
                <a:spcPct val="150000"/>
              </a:lnSpc>
              <a:buFont typeface="Wingdings" panose="05000000000000000000" pitchFamily="2" charset="2"/>
              <a:buChar char="ü"/>
            </a:pPr>
            <a:r>
              <a:rPr dirty="0" sz="2800" lang="en-US" smtClean="0">
                <a:latin typeface="Times New Roman" panose="02020603050405020304" pitchFamily="18" charset="0"/>
                <a:cs typeface="Times New Roman" panose="02020603050405020304" pitchFamily="18" charset="0"/>
              </a:rPr>
              <a:t>Explain </a:t>
            </a:r>
            <a:r>
              <a:rPr dirty="0" sz="2800" lang="en-US">
                <a:latin typeface="Times New Roman" panose="02020603050405020304" pitchFamily="18" charset="0"/>
                <a:cs typeface="Times New Roman" panose="02020603050405020304" pitchFamily="18" charset="0"/>
              </a:rPr>
              <a:t>the processes that are at work in memory functions.  </a:t>
            </a:r>
          </a:p>
          <a:p>
            <a:pPr>
              <a:lnSpc>
                <a:spcPct val="150000"/>
              </a:lnSpc>
              <a:buFont typeface="Wingdings" panose="05000000000000000000" pitchFamily="2" charset="2"/>
              <a:buChar char="ü"/>
            </a:pPr>
            <a:r>
              <a:rPr dirty="0" sz="2800" lang="en-US" smtClean="0">
                <a:latin typeface="Times New Roman" panose="02020603050405020304" pitchFamily="18" charset="0"/>
                <a:cs typeface="Times New Roman" panose="02020603050405020304" pitchFamily="18" charset="0"/>
              </a:rPr>
              <a:t>Identify </a:t>
            </a:r>
            <a:r>
              <a:rPr dirty="0" sz="2800" lang="en-US">
                <a:latin typeface="Times New Roman" panose="02020603050405020304" pitchFamily="18" charset="0"/>
                <a:cs typeface="Times New Roman" panose="02020603050405020304" pitchFamily="18" charset="0"/>
              </a:rPr>
              <a:t>how learned materials are organized in the long term memory. </a:t>
            </a:r>
          </a:p>
          <a:p>
            <a:pPr>
              <a:lnSpc>
                <a:spcPct val="150000"/>
              </a:lnSpc>
              <a:buFont typeface="Wingdings" panose="05000000000000000000" pitchFamily="2" charset="2"/>
              <a:buChar char="ü"/>
            </a:pPr>
            <a:r>
              <a:rPr dirty="0" sz="2800" lang="en-US" smtClean="0">
                <a:latin typeface="Times New Roman" panose="02020603050405020304" pitchFamily="18" charset="0"/>
                <a:cs typeface="Times New Roman" panose="02020603050405020304" pitchFamily="18" charset="0"/>
              </a:rPr>
              <a:t>State </a:t>
            </a:r>
            <a:r>
              <a:rPr dirty="0" sz="2800" lang="en-US">
                <a:latin typeface="Times New Roman" panose="02020603050405020304" pitchFamily="18" charset="0"/>
                <a:cs typeface="Times New Roman" panose="02020603050405020304" pitchFamily="18" charset="0"/>
              </a:rPr>
              <a:t>the factors underlying on the persistence, and loss of memory.  </a:t>
            </a:r>
          </a:p>
          <a:p>
            <a:pPr>
              <a:lnSpc>
                <a:spcPct val="150000"/>
              </a:lnSpc>
              <a:buFont typeface="Wingdings" panose="05000000000000000000" pitchFamily="2" charset="2"/>
              <a:buChar char="ü"/>
            </a:pPr>
            <a:r>
              <a:rPr dirty="0" sz="2800" lang="en-US" smtClean="0">
                <a:latin typeface="Times New Roman" panose="02020603050405020304" pitchFamily="18" charset="0"/>
                <a:cs typeface="Times New Roman" panose="02020603050405020304" pitchFamily="18" charset="0"/>
              </a:rPr>
              <a:t>Explain </a:t>
            </a:r>
            <a:r>
              <a:rPr dirty="0" sz="2800" lang="en-US">
                <a:latin typeface="Times New Roman" panose="02020603050405020304" pitchFamily="18" charset="0"/>
                <a:cs typeface="Times New Roman" panose="02020603050405020304" pitchFamily="18" charset="0"/>
              </a:rPr>
              <a:t>different theories of forgetting.</a:t>
            </a:r>
            <a:endParaRPr dirty="0" sz="2800" lang="am-ET">
              <a:cs typeface="Times New Roman" panose="02020603050405020304" pitchFamily="18" charset="0"/>
            </a:endParaRPr>
          </a:p>
        </p:txBody>
      </p:sp>
    </p:spTree>
  </p:cSld>
  <p:clrMapOvr>
    <a:masterClrMapping/>
  </p:clrMapOvr>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347" name=""/>
        <p:cNvGrpSpPr/>
        <p:nvPr/>
      </p:nvGrpSpPr>
      <p:grpSpPr>
        <a:xfrm>
          <a:off x="0" y="0"/>
          <a:ext cx="0" cy="0"/>
          <a:chOff x="0" y="0"/>
          <a:chExt cx="0" cy="0"/>
        </a:xfrm>
      </p:grpSpPr>
      <p:sp>
        <p:nvSpPr>
          <p:cNvPr id="1048709" name="Title 1"/>
          <p:cNvSpPr>
            <a:spLocks noGrp="1"/>
          </p:cNvSpPr>
          <p:nvPr>
            <p:ph type="title"/>
          </p:nvPr>
        </p:nvSpPr>
        <p:spPr>
          <a:xfrm>
            <a:off x="152400" y="76200"/>
            <a:ext cx="8915400" cy="685800"/>
          </a:xfrm>
        </p:spPr>
        <p:txBody>
          <a:bodyPr>
            <a:normAutofit fontScale="90000"/>
          </a:bodyPr>
          <a:p>
            <a:r>
              <a:rPr dirty="0" lang="en-US" smtClean="0">
                <a:solidFill>
                  <a:srgbClr val="FF0000"/>
                </a:solidFill>
                <a:latin typeface="Times New Roman" panose="02020603050405020304" pitchFamily="18" charset="0"/>
                <a:cs typeface="Times New Roman" panose="02020603050405020304" pitchFamily="18" charset="0"/>
              </a:rPr>
              <a:t>Memory </a:t>
            </a:r>
            <a:r>
              <a:rPr dirty="0" lang="en-US" smtClean="0"/>
              <a:t> </a:t>
            </a:r>
            <a:endParaRPr dirty="0" lang="am-ET"/>
          </a:p>
        </p:txBody>
      </p:sp>
      <p:sp>
        <p:nvSpPr>
          <p:cNvPr id="1048710" name="Content Placeholder 2"/>
          <p:cNvSpPr>
            <a:spLocks noGrp="1"/>
          </p:cNvSpPr>
          <p:nvPr>
            <p:ph idx="1"/>
          </p:nvPr>
        </p:nvSpPr>
        <p:spPr>
          <a:xfrm>
            <a:off x="76200" y="914400"/>
            <a:ext cx="8915400" cy="5791200"/>
          </a:xfrm>
        </p:spPr>
        <p:txBody>
          <a:bodyPr>
            <a:normAutofit fontScale="92500" lnSpcReduction="10000"/>
          </a:bodyPr>
          <a:p>
            <a:pPr>
              <a:lnSpc>
                <a:spcPct val="150000"/>
              </a:lnSpc>
            </a:pPr>
            <a:r>
              <a:rPr dirty="0" lang="en-US" smtClean="0">
                <a:latin typeface="Times New Roman" panose="02020603050405020304" pitchFamily="18" charset="0"/>
                <a:cs typeface="Times New Roman" panose="02020603050405020304" pitchFamily="18" charset="0"/>
              </a:rPr>
              <a:t>It is </a:t>
            </a:r>
            <a:r>
              <a:rPr dirty="0" lang="en-US">
                <a:latin typeface="Times New Roman" panose="02020603050405020304" pitchFamily="18" charset="0"/>
                <a:cs typeface="Times New Roman" panose="02020603050405020304" pitchFamily="18" charset="0"/>
              </a:rPr>
              <a:t>the retention of </a:t>
            </a:r>
            <a:r>
              <a:rPr dirty="0" lang="en-US" smtClean="0">
                <a:latin typeface="Times New Roman" panose="02020603050405020304" pitchFamily="18" charset="0"/>
                <a:cs typeface="Times New Roman" panose="02020603050405020304" pitchFamily="18" charset="0"/>
              </a:rPr>
              <a:t>information what </a:t>
            </a:r>
            <a:r>
              <a:rPr dirty="0" lang="en-US">
                <a:latin typeface="Times New Roman" panose="02020603050405020304" pitchFamily="18" charset="0"/>
                <a:cs typeface="Times New Roman" panose="02020603050405020304" pitchFamily="18" charset="0"/>
              </a:rPr>
              <a:t>is learned earlier over time</a:t>
            </a:r>
            <a:r>
              <a:rPr dirty="0" lang="en-US" smtClean="0">
                <a:latin typeface="Times New Roman" panose="02020603050405020304" pitchFamily="18" charset="0"/>
                <a:cs typeface="Times New Roman" panose="02020603050405020304" pitchFamily="18" charset="0"/>
              </a:rPr>
              <a:t>.</a:t>
            </a:r>
          </a:p>
          <a:p>
            <a:pPr>
              <a:lnSpc>
                <a:spcPct val="150000"/>
              </a:lnSpc>
            </a:pPr>
            <a:r>
              <a:rPr dirty="0" lang="en-US">
                <a:latin typeface="Times New Roman" panose="02020603050405020304" pitchFamily="18" charset="0"/>
                <a:cs typeface="Times New Roman" panose="02020603050405020304" pitchFamily="18" charset="0"/>
              </a:rPr>
              <a:t> I</a:t>
            </a:r>
            <a:r>
              <a:rPr dirty="0" lang="en-US" smtClean="0">
                <a:latin typeface="Times New Roman" panose="02020603050405020304" pitchFamily="18" charset="0"/>
                <a:cs typeface="Times New Roman" panose="02020603050405020304" pitchFamily="18" charset="0"/>
              </a:rPr>
              <a:t>t is the </a:t>
            </a:r>
            <a:r>
              <a:rPr dirty="0" lang="en-US">
                <a:latin typeface="Times New Roman" panose="02020603050405020304" pitchFamily="18" charset="0"/>
                <a:cs typeface="Times New Roman" panose="02020603050405020304" pitchFamily="18" charset="0"/>
              </a:rPr>
              <a:t>ability to store and retrieve information over time</a:t>
            </a:r>
            <a:endParaRPr dirty="0" lang="en-US" smtClean="0">
              <a:latin typeface="Times New Roman" panose="02020603050405020304" pitchFamily="18" charset="0"/>
              <a:cs typeface="Times New Roman" panose="02020603050405020304" pitchFamily="18" charset="0"/>
            </a:endParaRPr>
          </a:p>
          <a:p>
            <a:pPr>
              <a:lnSpc>
                <a:spcPct val="150000"/>
              </a:lnSpc>
            </a:pPr>
            <a:r>
              <a:rPr dirty="0" lang="en-US">
                <a:latin typeface="Times New Roman" panose="02020603050405020304" pitchFamily="18" charset="0"/>
                <a:cs typeface="Times New Roman" panose="02020603050405020304" pitchFamily="18" charset="0"/>
              </a:rPr>
              <a:t>It is the way in which we record the past for later use in the present. </a:t>
            </a:r>
            <a:endParaRPr dirty="0" lang="en-US" smtClean="0">
              <a:latin typeface="Times New Roman" panose="02020603050405020304" pitchFamily="18" charset="0"/>
              <a:cs typeface="Times New Roman" panose="02020603050405020304" pitchFamily="18" charset="0"/>
            </a:endParaRPr>
          </a:p>
          <a:p>
            <a:pPr>
              <a:lnSpc>
                <a:spcPct val="150000"/>
              </a:lnSpc>
            </a:pPr>
            <a:r>
              <a:rPr dirty="0" lang="en-US">
                <a:latin typeface="Times New Roman" panose="02020603050405020304" pitchFamily="18" charset="0"/>
                <a:cs typeface="Times New Roman" panose="02020603050405020304" pitchFamily="18" charset="0"/>
              </a:rPr>
              <a:t> To learn about the nature of memory, it is useful to separate </a:t>
            </a:r>
            <a:r>
              <a:rPr dirty="0" lang="en-US">
                <a:solidFill>
                  <a:srgbClr val="FF0000"/>
                </a:solidFill>
                <a:latin typeface="Times New Roman" panose="02020603050405020304" pitchFamily="18" charset="0"/>
                <a:cs typeface="Times New Roman" panose="02020603050405020304" pitchFamily="18" charset="0"/>
              </a:rPr>
              <a:t>the process </a:t>
            </a:r>
            <a:r>
              <a:rPr dirty="0" lang="en-US">
                <a:latin typeface="Times New Roman" panose="02020603050405020304" pitchFamily="18" charset="0"/>
                <a:cs typeface="Times New Roman" panose="02020603050405020304" pitchFamily="18" charset="0"/>
              </a:rPr>
              <a:t>from </a:t>
            </a:r>
            <a:r>
              <a:rPr dirty="0" lang="en-US">
                <a:solidFill>
                  <a:srgbClr val="FF0000"/>
                </a:solidFill>
                <a:latin typeface="Times New Roman" panose="02020603050405020304" pitchFamily="18" charset="0"/>
                <a:cs typeface="Times New Roman" panose="02020603050405020304" pitchFamily="18" charset="0"/>
              </a:rPr>
              <a:t>the structure</a:t>
            </a:r>
            <a:r>
              <a:rPr dirty="0" lang="en-US">
                <a:latin typeface="Times New Roman" panose="02020603050405020304" pitchFamily="18" charset="0"/>
                <a:cs typeface="Times New Roman" panose="02020603050405020304" pitchFamily="18" charset="0"/>
              </a:rPr>
              <a:t>.  </a:t>
            </a:r>
          </a:p>
          <a:p>
            <a:pPr indent="0" marL="0">
              <a:buNone/>
            </a:pPr>
            <a:endParaRPr dirty="0" lang="am-ET">
              <a:cs typeface="Times New Roman" panose="02020603050405020304" pitchFamily="18" charset="0"/>
            </a:endParaRPr>
          </a:p>
        </p:txBody>
      </p:sp>
    </p:spTree>
  </p:cSld>
  <p:clrMapOvr>
    <a:masterClrMapping/>
  </p:clrMapOvr>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348" name=""/>
        <p:cNvGrpSpPr/>
        <p:nvPr/>
      </p:nvGrpSpPr>
      <p:grpSpPr>
        <a:xfrm>
          <a:off x="0" y="0"/>
          <a:ext cx="0" cy="0"/>
          <a:chOff x="0" y="0"/>
          <a:chExt cx="0" cy="0"/>
        </a:xfrm>
      </p:grpSpPr>
      <p:sp>
        <p:nvSpPr>
          <p:cNvPr id="1048711" name="Title 1"/>
          <p:cNvSpPr>
            <a:spLocks noGrp="1"/>
          </p:cNvSpPr>
          <p:nvPr>
            <p:ph type="title"/>
          </p:nvPr>
        </p:nvSpPr>
        <p:spPr>
          <a:xfrm>
            <a:off x="0" y="0"/>
            <a:ext cx="9144000" cy="762000"/>
          </a:xfrm>
        </p:spPr>
        <p:txBody>
          <a:bodyPr>
            <a:normAutofit/>
          </a:bodyPr>
          <a:p>
            <a:r>
              <a:rPr dirty="0" lang="en-US" smtClean="0">
                <a:solidFill>
                  <a:srgbClr val="FF0000"/>
                </a:solidFill>
                <a:latin typeface="Times New Roman" panose="02020603050405020304" pitchFamily="18" charset="0"/>
                <a:cs typeface="Times New Roman" panose="02020603050405020304" pitchFamily="18" charset="0"/>
              </a:rPr>
              <a:t>Process of memory </a:t>
            </a:r>
            <a:endParaRPr dirty="0" lang="am-ET">
              <a:solidFill>
                <a:srgbClr val="FF0000"/>
              </a:solidFill>
              <a:cs typeface="Times New Roman" panose="02020603050405020304" pitchFamily="18" charset="0"/>
            </a:endParaRPr>
          </a:p>
        </p:txBody>
      </p:sp>
      <p:sp>
        <p:nvSpPr>
          <p:cNvPr id="1048712" name="Content Placeholder 2"/>
          <p:cNvSpPr>
            <a:spLocks noGrp="1"/>
          </p:cNvSpPr>
          <p:nvPr>
            <p:ph idx="1"/>
          </p:nvPr>
        </p:nvSpPr>
        <p:spPr>
          <a:xfrm>
            <a:off x="76200" y="762000"/>
            <a:ext cx="8991600" cy="6019800"/>
          </a:xfrm>
        </p:spPr>
        <p:txBody>
          <a:bodyPr>
            <a:normAutofit fontScale="92500" lnSpcReduction="20000"/>
          </a:bodyPr>
          <a:p>
            <a:pPr indent="0" marL="0">
              <a:lnSpc>
                <a:spcPct val="150000"/>
              </a:lnSpc>
              <a:buNone/>
            </a:pPr>
            <a:r>
              <a:rPr dirty="0" sz="2800" lang="en-US">
                <a:latin typeface="Times New Roman" panose="02020603050405020304" pitchFamily="18" charset="0"/>
                <a:cs typeface="Times New Roman" panose="02020603050405020304" pitchFamily="18" charset="0"/>
              </a:rPr>
              <a:t>Memory processes are the mental activities we </a:t>
            </a:r>
            <a:r>
              <a:rPr dirty="0" sz="2800" lang="en-US" smtClean="0">
                <a:latin typeface="Times New Roman" panose="02020603050405020304" pitchFamily="18" charset="0"/>
                <a:cs typeface="Times New Roman" panose="02020603050405020304" pitchFamily="18" charset="0"/>
              </a:rPr>
              <a:t>perform;</a:t>
            </a:r>
          </a:p>
          <a:p>
            <a:pPr indent="52388">
              <a:lnSpc>
                <a:spcPct val="150000"/>
              </a:lnSpc>
            </a:pPr>
            <a:r>
              <a:rPr dirty="0" sz="2800" lang="en-US" smtClean="0">
                <a:latin typeface="Times New Roman" panose="02020603050405020304" pitchFamily="18" charset="0"/>
                <a:cs typeface="Times New Roman" panose="02020603050405020304" pitchFamily="18" charset="0"/>
              </a:rPr>
              <a:t>To </a:t>
            </a:r>
            <a:r>
              <a:rPr dirty="0" sz="2800" lang="en-US">
                <a:latin typeface="Times New Roman" panose="02020603050405020304" pitchFamily="18" charset="0"/>
                <a:cs typeface="Times New Roman" panose="02020603050405020304" pitchFamily="18" charset="0"/>
              </a:rPr>
              <a:t>put information into </a:t>
            </a:r>
            <a:r>
              <a:rPr dirty="0" sz="2800" lang="en-US" smtClean="0">
                <a:latin typeface="Times New Roman" panose="02020603050405020304" pitchFamily="18" charset="0"/>
                <a:cs typeface="Times New Roman" panose="02020603050405020304" pitchFamily="18" charset="0"/>
              </a:rPr>
              <a:t>memory </a:t>
            </a:r>
          </a:p>
          <a:p>
            <a:pPr indent="52388">
              <a:lnSpc>
                <a:spcPct val="150000"/>
              </a:lnSpc>
            </a:pPr>
            <a:r>
              <a:rPr dirty="0" sz="2800" lang="en-US" smtClean="0">
                <a:latin typeface="Times New Roman" panose="02020603050405020304" pitchFamily="18" charset="0"/>
                <a:cs typeface="Times New Roman" panose="02020603050405020304" pitchFamily="18" charset="0"/>
              </a:rPr>
              <a:t>To </a:t>
            </a:r>
            <a:r>
              <a:rPr dirty="0" sz="2800" lang="en-US">
                <a:latin typeface="Times New Roman" panose="02020603050405020304" pitchFamily="18" charset="0"/>
                <a:cs typeface="Times New Roman" panose="02020603050405020304" pitchFamily="18" charset="0"/>
              </a:rPr>
              <a:t>keep it there, and </a:t>
            </a:r>
            <a:endParaRPr dirty="0" sz="2800" lang="en-US" smtClean="0">
              <a:latin typeface="Times New Roman" panose="02020603050405020304" pitchFamily="18" charset="0"/>
              <a:cs typeface="Times New Roman" panose="02020603050405020304" pitchFamily="18" charset="0"/>
            </a:endParaRPr>
          </a:p>
          <a:p>
            <a:pPr indent="52388">
              <a:lnSpc>
                <a:spcPct val="150000"/>
              </a:lnSpc>
            </a:pPr>
            <a:r>
              <a:rPr dirty="0" sz="2800" lang="en-US">
                <a:latin typeface="Times New Roman" panose="02020603050405020304" pitchFamily="18" charset="0"/>
                <a:cs typeface="Times New Roman" panose="02020603050405020304" pitchFamily="18" charset="0"/>
              </a:rPr>
              <a:t>T</a:t>
            </a:r>
            <a:r>
              <a:rPr dirty="0" sz="2800" lang="en-US" smtClean="0">
                <a:latin typeface="Times New Roman" panose="02020603050405020304" pitchFamily="18" charset="0"/>
                <a:cs typeface="Times New Roman" panose="02020603050405020304" pitchFamily="18" charset="0"/>
              </a:rPr>
              <a:t>o </a:t>
            </a:r>
            <a:r>
              <a:rPr dirty="0" sz="2800" lang="en-US">
                <a:latin typeface="Times New Roman" panose="02020603050405020304" pitchFamily="18" charset="0"/>
                <a:cs typeface="Times New Roman" panose="02020603050405020304" pitchFamily="18" charset="0"/>
              </a:rPr>
              <a:t>make use of it </a:t>
            </a:r>
            <a:r>
              <a:rPr dirty="0" sz="2800" lang="en-US" smtClean="0">
                <a:latin typeface="Times New Roman" panose="02020603050405020304" pitchFamily="18" charset="0"/>
                <a:cs typeface="Times New Roman" panose="02020603050405020304" pitchFamily="18" charset="0"/>
              </a:rPr>
              <a:t>later.</a:t>
            </a:r>
          </a:p>
          <a:p>
            <a:pPr>
              <a:lnSpc>
                <a:spcPct val="150000"/>
              </a:lnSpc>
              <a:buNone/>
            </a:pPr>
            <a:r>
              <a:rPr dirty="0" sz="2800" lang="en-US" smtClean="0">
                <a:latin typeface="Times New Roman" panose="02020603050405020304" pitchFamily="18" charset="0"/>
                <a:cs typeface="Times New Roman" panose="02020603050405020304" pitchFamily="18" charset="0"/>
              </a:rPr>
              <a:t>This </a:t>
            </a:r>
            <a:r>
              <a:rPr dirty="0" sz="2800" lang="en-US">
                <a:latin typeface="Times New Roman" panose="02020603050405020304" pitchFamily="18" charset="0"/>
                <a:cs typeface="Times New Roman" panose="02020603050405020304" pitchFamily="18" charset="0"/>
              </a:rPr>
              <a:t>involves three basic steps: </a:t>
            </a:r>
            <a:endParaRPr dirty="0" sz="2800" lang="en-US" smtClean="0">
              <a:latin typeface="Times New Roman" panose="02020603050405020304" pitchFamily="18" charset="0"/>
              <a:cs typeface="Times New Roman" panose="02020603050405020304" pitchFamily="18" charset="0"/>
            </a:endParaRPr>
          </a:p>
          <a:p>
            <a:pPr indent="-341313" marL="341313">
              <a:lnSpc>
                <a:spcPct val="150000"/>
              </a:lnSpc>
              <a:buFont typeface="+mj-lt"/>
              <a:buAutoNum type="arabicPeriod"/>
            </a:pPr>
            <a:r>
              <a:rPr dirty="0" sz="2800" lang="en-US" smtClean="0">
                <a:solidFill>
                  <a:srgbClr val="FF0000"/>
                </a:solidFill>
                <a:latin typeface="Times New Roman" panose="02020603050405020304" pitchFamily="18" charset="0"/>
                <a:cs typeface="Times New Roman" panose="02020603050405020304" pitchFamily="18" charset="0"/>
              </a:rPr>
              <a:t>Encoding</a:t>
            </a:r>
            <a:r>
              <a:rPr dirty="0" sz="2800" lang="en-US">
                <a:latin typeface="Times New Roman" panose="02020603050405020304" pitchFamily="18" charset="0"/>
                <a:cs typeface="Times New Roman" panose="02020603050405020304" pitchFamily="18" charset="0"/>
              </a:rPr>
              <a:t>: is the process by which we place the things that we experience into memory</a:t>
            </a:r>
            <a:r>
              <a:rPr dirty="0" sz="2800" lang="en-US" smtClean="0">
                <a:latin typeface="Times New Roman" panose="02020603050405020304" pitchFamily="18" charset="0"/>
                <a:cs typeface="Times New Roman" panose="02020603050405020304" pitchFamily="18" charset="0"/>
              </a:rPr>
              <a:t>.</a:t>
            </a:r>
          </a:p>
          <a:p>
            <a:pPr>
              <a:lnSpc>
                <a:spcPct val="150000"/>
              </a:lnSpc>
              <a:buFont typeface="Wingdings" panose="05000000000000000000" pitchFamily="2" charset="2"/>
              <a:buChar char="ü"/>
            </a:pPr>
            <a:r>
              <a:rPr dirty="0" sz="2800" lang="en-US"/>
              <a:t>It is the process of converting information into something that can be meaningfully recalled and stored in the brain</a:t>
            </a:r>
            <a:endParaRPr dirty="0" sz="2800" lang="en-US" smtClean="0">
              <a:latin typeface="Times New Roman" panose="02020603050405020304" pitchFamily="18" charset="0"/>
              <a:cs typeface="Times New Roman" panose="02020603050405020304" pitchFamily="18" charset="0"/>
            </a:endParaRPr>
          </a:p>
          <a:p>
            <a:pPr>
              <a:lnSpc>
                <a:spcPct val="150000"/>
              </a:lnSpc>
              <a:buFont typeface="Wingdings" panose="05000000000000000000" pitchFamily="2" charset="2"/>
              <a:buChar char="ü"/>
            </a:pPr>
            <a:r>
              <a:rPr dirty="0" sz="2800" lang="en-US" smtClean="0">
                <a:latin typeface="Times New Roman" panose="02020603050405020304" pitchFamily="18" charset="0"/>
                <a:cs typeface="Times New Roman" panose="02020603050405020304" pitchFamily="18" charset="0"/>
              </a:rPr>
              <a:t>Unless </a:t>
            </a:r>
            <a:r>
              <a:rPr dirty="0" sz="2800" lang="en-US">
                <a:latin typeface="Times New Roman" panose="02020603050405020304" pitchFamily="18" charset="0"/>
                <a:cs typeface="Times New Roman" panose="02020603050405020304" pitchFamily="18" charset="0"/>
              </a:rPr>
              <a:t>information is encoded, it cannot be remembered. </a:t>
            </a:r>
            <a:endParaRPr dirty="0" sz="2800" lang="en-US" smtClean="0">
              <a:latin typeface="Times New Roman" panose="02020603050405020304" pitchFamily="18" charset="0"/>
              <a:cs typeface="Times New Roman" panose="02020603050405020304" pitchFamily="18" charset="0"/>
            </a:endParaRPr>
          </a:p>
          <a:p>
            <a:pPr indent="0" marL="0">
              <a:buNone/>
            </a:pPr>
            <a:endParaRPr dirty="0" lang="am-ET">
              <a:cs typeface="Times New Roman" panose="02020603050405020304" pitchFamily="18" charset="0"/>
            </a:endParaRPr>
          </a:p>
        </p:txBody>
      </p:sp>
    </p:spTree>
  </p:cSld>
  <p:clrMapOvr>
    <a:masterClrMapping/>
  </p:clrMapOvr>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349" name=""/>
        <p:cNvGrpSpPr/>
        <p:nvPr/>
      </p:nvGrpSpPr>
      <p:grpSpPr>
        <a:xfrm>
          <a:off x="0" y="0"/>
          <a:ext cx="0" cy="0"/>
          <a:chOff x="0" y="0"/>
          <a:chExt cx="0" cy="0"/>
        </a:xfrm>
      </p:grpSpPr>
      <p:sp>
        <p:nvSpPr>
          <p:cNvPr id="1048713" name="Content Placeholder 2"/>
          <p:cNvSpPr>
            <a:spLocks noGrp="1"/>
          </p:cNvSpPr>
          <p:nvPr>
            <p:ph idx="1"/>
          </p:nvPr>
        </p:nvSpPr>
        <p:spPr>
          <a:xfrm>
            <a:off x="0" y="152400"/>
            <a:ext cx="9144000" cy="6553200"/>
          </a:xfrm>
        </p:spPr>
        <p:txBody>
          <a:bodyPr>
            <a:normAutofit fontScale="85000" lnSpcReduction="20000"/>
          </a:bodyPr>
          <a:p>
            <a:pPr>
              <a:lnSpc>
                <a:spcPct val="150000"/>
              </a:lnSpc>
            </a:pPr>
            <a:r>
              <a:rPr dirty="0" sz="2800" lang="en-US">
                <a:latin typeface="Times New Roman" panose="02020603050405020304" pitchFamily="18" charset="0"/>
                <a:cs typeface="Times New Roman" panose="02020603050405020304" pitchFamily="18" charset="0"/>
              </a:rPr>
              <a:t>Not everything we experience can or should be encoded. </a:t>
            </a:r>
            <a:endParaRPr dirty="0" sz="2800" lang="en-US" smtClean="0">
              <a:latin typeface="Times New Roman" panose="02020603050405020304" pitchFamily="18" charset="0"/>
              <a:cs typeface="Times New Roman" panose="02020603050405020304" pitchFamily="18" charset="0"/>
            </a:endParaRPr>
          </a:p>
          <a:p>
            <a:pPr>
              <a:lnSpc>
                <a:spcPct val="150000"/>
              </a:lnSpc>
            </a:pPr>
            <a:r>
              <a:rPr dirty="0" sz="2800" lang="en-US" smtClean="0">
                <a:latin typeface="Times New Roman" panose="02020603050405020304" pitchFamily="18" charset="0"/>
                <a:cs typeface="Times New Roman" panose="02020603050405020304" pitchFamily="18" charset="0"/>
              </a:rPr>
              <a:t>We </a:t>
            </a:r>
            <a:r>
              <a:rPr dirty="0" sz="2800" lang="en-US">
                <a:latin typeface="Times New Roman" panose="02020603050405020304" pitchFamily="18" charset="0"/>
                <a:cs typeface="Times New Roman" panose="02020603050405020304" pitchFamily="18" charset="0"/>
              </a:rPr>
              <a:t>tend to encode things that we need </a:t>
            </a:r>
            <a:r>
              <a:rPr dirty="0" sz="2800" lang="en-US">
                <a:solidFill>
                  <a:srgbClr val="00B0F0"/>
                </a:solidFill>
                <a:latin typeface="Times New Roman" panose="02020603050405020304" pitchFamily="18" charset="0"/>
                <a:cs typeface="Times New Roman" panose="02020603050405020304" pitchFamily="18" charset="0"/>
              </a:rPr>
              <a:t>to remember </a:t>
            </a:r>
            <a:r>
              <a:rPr dirty="0" sz="2800" lang="en-US">
                <a:latin typeface="Times New Roman" panose="02020603050405020304" pitchFamily="18" charset="0"/>
                <a:cs typeface="Times New Roman" panose="02020603050405020304" pitchFamily="18" charset="0"/>
              </a:rPr>
              <a:t>and not bother to encode things </a:t>
            </a:r>
            <a:r>
              <a:rPr dirty="0" sz="2800" lang="en-US">
                <a:solidFill>
                  <a:srgbClr val="FF0000"/>
                </a:solidFill>
                <a:latin typeface="Times New Roman" panose="02020603050405020304" pitchFamily="18" charset="0"/>
                <a:cs typeface="Times New Roman" panose="02020603050405020304" pitchFamily="18" charset="0"/>
              </a:rPr>
              <a:t>that are irrelevant</a:t>
            </a:r>
            <a:r>
              <a:rPr dirty="0" sz="2800" lang="en-US">
                <a:latin typeface="Times New Roman" panose="02020603050405020304" pitchFamily="18" charset="0"/>
                <a:cs typeface="Times New Roman" panose="02020603050405020304" pitchFamily="18" charset="0"/>
              </a:rPr>
              <a:t>. </a:t>
            </a:r>
            <a:endParaRPr dirty="0" sz="2800" lang="en-US" smtClean="0">
              <a:latin typeface="Times New Roman" panose="02020603050405020304" pitchFamily="18" charset="0"/>
              <a:cs typeface="Times New Roman" panose="02020603050405020304" pitchFamily="18" charset="0"/>
            </a:endParaRPr>
          </a:p>
          <a:p>
            <a:pPr>
              <a:lnSpc>
                <a:spcPct val="150000"/>
              </a:lnSpc>
            </a:pPr>
            <a:r>
              <a:rPr dirty="0" sz="2800" lang="en-US">
                <a:latin typeface="Times New Roman" panose="02020603050405020304" pitchFamily="18" charset="0"/>
                <a:cs typeface="Times New Roman" panose="02020603050405020304" pitchFamily="18" charset="0"/>
              </a:rPr>
              <a:t>One way to improve our memory is to use better encoding strategies. </a:t>
            </a:r>
            <a:endParaRPr dirty="0" sz="2800" lang="en-US" smtClean="0">
              <a:latin typeface="Times New Roman" panose="02020603050405020304" pitchFamily="18" charset="0"/>
              <a:cs typeface="Times New Roman" panose="02020603050405020304" pitchFamily="18" charset="0"/>
            </a:endParaRPr>
          </a:p>
          <a:p>
            <a:pPr indent="-457200" marL="800100">
              <a:lnSpc>
                <a:spcPct val="150000"/>
              </a:lnSpc>
              <a:buFont typeface="Wingdings" panose="05000000000000000000" pitchFamily="2" charset="2"/>
              <a:buChar char="ü"/>
            </a:pPr>
            <a:r>
              <a:rPr dirty="0" sz="2800" lang="en-US">
                <a:latin typeface="Times New Roman" panose="02020603050405020304" pitchFamily="18" charset="0"/>
                <a:cs typeface="Times New Roman" panose="02020603050405020304" pitchFamily="18" charset="0"/>
              </a:rPr>
              <a:t> Research has found that we are better able to remember information if we encode it in a meaningful way. </a:t>
            </a:r>
          </a:p>
          <a:p>
            <a:pPr indent="-457200" marL="800100">
              <a:lnSpc>
                <a:spcPct val="150000"/>
              </a:lnSpc>
              <a:buFont typeface="Wingdings" panose="05000000000000000000" pitchFamily="2" charset="2"/>
              <a:buChar char="ü"/>
            </a:pPr>
            <a:r>
              <a:rPr dirty="0" sz="2800" lang="en-US" smtClean="0">
                <a:latin typeface="Times New Roman" panose="02020603050405020304" pitchFamily="18" charset="0"/>
                <a:cs typeface="Times New Roman" panose="02020603050405020304" pitchFamily="18" charset="0"/>
              </a:rPr>
              <a:t>When </a:t>
            </a:r>
            <a:r>
              <a:rPr dirty="0" sz="2800" lang="en-US">
                <a:latin typeface="Times New Roman" panose="02020603050405020304" pitchFamily="18" charset="0"/>
                <a:cs typeface="Times New Roman" panose="02020603050405020304" pitchFamily="18" charset="0"/>
              </a:rPr>
              <a:t>we engage in </a:t>
            </a:r>
            <a:r>
              <a:rPr dirty="0" sz="2800" lang="en-US">
                <a:solidFill>
                  <a:srgbClr val="FF0000"/>
                </a:solidFill>
                <a:latin typeface="Times New Roman" panose="02020603050405020304" pitchFamily="18" charset="0"/>
                <a:cs typeface="Times New Roman" panose="02020603050405020304" pitchFamily="18" charset="0"/>
              </a:rPr>
              <a:t>elaborative rehearsal </a:t>
            </a:r>
            <a:r>
              <a:rPr dirty="0" sz="2800" lang="en-US">
                <a:latin typeface="Times New Roman" panose="02020603050405020304" pitchFamily="18" charset="0"/>
                <a:cs typeface="Times New Roman" panose="02020603050405020304" pitchFamily="18" charset="0"/>
              </a:rPr>
              <a:t>or </a:t>
            </a:r>
            <a:r>
              <a:rPr dirty="0" sz="2800" lang="en-US">
                <a:solidFill>
                  <a:srgbClr val="00B050"/>
                </a:solidFill>
                <a:latin typeface="Times New Roman" panose="02020603050405020304" pitchFamily="18" charset="0"/>
                <a:cs typeface="Times New Roman" panose="02020603050405020304" pitchFamily="18" charset="0"/>
              </a:rPr>
              <a:t>elaborative encoding</a:t>
            </a:r>
            <a:r>
              <a:rPr dirty="0" sz="2800" lang="en-US">
                <a:latin typeface="Times New Roman" panose="02020603050405020304" pitchFamily="18" charset="0"/>
                <a:cs typeface="Times New Roman" panose="02020603050405020304" pitchFamily="18" charset="0"/>
              </a:rPr>
              <a:t>, we process new information in ways that make it more relevant or meaningful </a:t>
            </a:r>
            <a:endParaRPr dirty="0" sz="2800" lang="en-US" smtClean="0">
              <a:latin typeface="Times New Roman" panose="02020603050405020304" pitchFamily="18" charset="0"/>
              <a:cs typeface="Times New Roman" panose="02020603050405020304" pitchFamily="18" charset="0"/>
            </a:endParaRPr>
          </a:p>
          <a:p>
            <a:pPr indent="0">
              <a:lnSpc>
                <a:spcPct val="150000"/>
              </a:lnSpc>
              <a:buNone/>
            </a:pPr>
            <a:r>
              <a:rPr dirty="0" sz="2800" lang="en-US">
                <a:solidFill>
                  <a:srgbClr val="6D6E71"/>
                </a:solidFill>
                <a:latin typeface="Times New Roman" panose="02020603050405020304" pitchFamily="18" charset="0"/>
                <a:cs typeface="Times New Roman" panose="02020603050405020304" pitchFamily="18" charset="0"/>
              </a:rPr>
              <a:t>Elaborative rehearsal is a memory technique that involves thinking about the meaning of the term to be remembered, as opposed to simply repeating the word to yourself over and over.</a:t>
            </a:r>
            <a:endParaRPr dirty="0" sz="2800" lang="en-US">
              <a:latin typeface="Times New Roman" panose="02020603050405020304" pitchFamily="18" charset="0"/>
              <a:cs typeface="Times New Roman" panose="02020603050405020304" pitchFamily="18" charset="0"/>
            </a:endParaRPr>
          </a:p>
          <a:p>
            <a:pPr indent="0">
              <a:lnSpc>
                <a:spcPct val="150000"/>
              </a:lnSpc>
              <a:buNone/>
            </a:pPr>
            <a:endParaRPr dirty="0" sz="2800" lang="am-ET">
              <a:cs typeface="Times New Roman" panose="02020603050405020304" pitchFamily="18" charset="0"/>
            </a:endParaRPr>
          </a:p>
        </p:txBody>
      </p:sp>
    </p:spTree>
  </p:cSld>
  <p:clrMapOvr>
    <a:masterClrMapping/>
  </p:clrMapOvr>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350" name=""/>
        <p:cNvGrpSpPr/>
        <p:nvPr/>
      </p:nvGrpSpPr>
      <p:grpSpPr>
        <a:xfrm>
          <a:off x="0" y="0"/>
          <a:ext cx="0" cy="0"/>
          <a:chOff x="0" y="0"/>
          <a:chExt cx="0" cy="0"/>
        </a:xfrm>
      </p:grpSpPr>
      <p:sp>
        <p:nvSpPr>
          <p:cNvPr id="1048714" name="Content Placeholder 2"/>
          <p:cNvSpPr>
            <a:spLocks noGrp="1"/>
          </p:cNvSpPr>
          <p:nvPr>
            <p:ph idx="1"/>
          </p:nvPr>
        </p:nvSpPr>
        <p:spPr>
          <a:xfrm>
            <a:off x="76200" y="76200"/>
            <a:ext cx="8991600" cy="6629400"/>
          </a:xfrm>
        </p:spPr>
        <p:txBody>
          <a:bodyPr/>
          <a:p>
            <a:r>
              <a:rPr dirty="0" lang="en-US">
                <a:solidFill>
                  <a:srgbClr val="FF0000"/>
                </a:solidFill>
                <a:latin typeface="Times New Roman" panose="02020603050405020304" pitchFamily="18" charset="0"/>
                <a:cs typeface="Times New Roman" panose="02020603050405020304" pitchFamily="18" charset="0"/>
              </a:rPr>
              <a:t>Ineffective encoding </a:t>
            </a:r>
            <a:r>
              <a:rPr dirty="0" lang="en-US">
                <a:latin typeface="Times New Roman" panose="02020603050405020304" pitchFamily="18" charset="0"/>
                <a:cs typeface="Times New Roman" panose="02020603050405020304" pitchFamily="18" charset="0"/>
              </a:rPr>
              <a:t>or </a:t>
            </a:r>
            <a:r>
              <a:rPr dirty="0" lang="en-US">
                <a:solidFill>
                  <a:srgbClr val="7030A0"/>
                </a:solidFill>
                <a:latin typeface="Times New Roman" panose="02020603050405020304" pitchFamily="18" charset="0"/>
                <a:cs typeface="Times New Roman" panose="02020603050405020304" pitchFamily="18" charset="0"/>
              </a:rPr>
              <a:t>encoding failure </a:t>
            </a:r>
            <a:r>
              <a:rPr dirty="0" lang="en-US">
                <a:latin typeface="Times New Roman" panose="02020603050405020304" pitchFamily="18" charset="0"/>
                <a:cs typeface="Times New Roman" panose="02020603050405020304" pitchFamily="18" charset="0"/>
              </a:rPr>
              <a:t>is an important cause of memory failure and forgetting in humans</a:t>
            </a:r>
            <a:r>
              <a:rPr dirty="0" lang="en-US" smtClean="0">
                <a:latin typeface="Times New Roman" panose="02020603050405020304" pitchFamily="18" charset="0"/>
                <a:cs typeface="Times New Roman" panose="02020603050405020304" pitchFamily="18" charset="0"/>
              </a:rPr>
              <a:t>.</a:t>
            </a:r>
          </a:p>
          <a:p>
            <a:pPr indent="0" marL="0">
              <a:buNone/>
            </a:pPr>
            <a:r>
              <a:rPr dirty="0" lang="en-US" smtClean="0">
                <a:solidFill>
                  <a:srgbClr val="FF0000"/>
                </a:solidFill>
                <a:latin typeface="Times New Roman" panose="02020603050405020304" pitchFamily="18" charset="0"/>
                <a:cs typeface="Times New Roman" panose="02020603050405020304" pitchFamily="18" charset="0"/>
              </a:rPr>
              <a:t>2</a:t>
            </a:r>
            <a:r>
              <a:rPr dirty="0" lang="en-US">
                <a:solidFill>
                  <a:srgbClr val="FF0000"/>
                </a:solidFill>
                <a:latin typeface="Times New Roman" panose="02020603050405020304" pitchFamily="18" charset="0"/>
                <a:cs typeface="Times New Roman" panose="02020603050405020304" pitchFamily="18" charset="0"/>
              </a:rPr>
              <a:t>. Storage: </a:t>
            </a:r>
            <a:r>
              <a:rPr dirty="0" lang="en-US">
                <a:latin typeface="Times New Roman" panose="02020603050405020304" pitchFamily="18" charset="0"/>
                <a:cs typeface="Times New Roman" panose="02020603050405020304" pitchFamily="18" charset="0"/>
              </a:rPr>
              <a:t>is the process of holding information in memory to be processed or used. </a:t>
            </a:r>
            <a:endParaRPr dirty="0" lang="en-US"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ü"/>
            </a:pPr>
            <a:r>
              <a:rPr dirty="0" lang="en-US">
                <a:cs typeface="Times New Roman" panose="02020603050405020304" pitchFamily="18" charset="0"/>
              </a:rPr>
              <a:t> </a:t>
            </a:r>
            <a:r>
              <a:rPr dirty="0" lang="en-US">
                <a:latin typeface="Times New Roman" panose="02020603050405020304" pitchFamily="18" charset="0"/>
                <a:cs typeface="Times New Roman" panose="02020603050405020304" pitchFamily="18" charset="0"/>
              </a:rPr>
              <a:t>To be remembered the encoded experience must leave some record in the nervous system (the memory trace</a:t>
            </a:r>
            <a:r>
              <a:rPr dirty="0" lang="en-US" smtClean="0">
                <a:latin typeface="Times New Roman" panose="02020603050405020304" pitchFamily="18" charset="0"/>
                <a:cs typeface="Times New Roman" panose="02020603050405020304" pitchFamily="18" charset="0"/>
              </a:rPr>
              <a:t>)</a:t>
            </a:r>
          </a:p>
          <a:p>
            <a:pPr>
              <a:buFont typeface="Wingdings" panose="05000000000000000000" pitchFamily="2" charset="2"/>
              <a:buChar char="ü"/>
            </a:pPr>
            <a:r>
              <a:rPr dirty="0" lang="en-US">
                <a:latin typeface="Times New Roman" panose="02020603050405020304" pitchFamily="18" charset="0"/>
                <a:cs typeface="Times New Roman" panose="02020603050405020304" pitchFamily="18" charset="0"/>
              </a:rPr>
              <a:t>It is the location in memory system in which material is saved. </a:t>
            </a:r>
            <a:endParaRPr dirty="0" lang="en-US"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ü"/>
            </a:pPr>
            <a:r>
              <a:rPr dirty="0" lang="en-US" smtClean="0">
                <a:latin typeface="Times New Roman" panose="02020603050405020304" pitchFamily="18" charset="0"/>
                <a:cs typeface="Times New Roman" panose="02020603050405020304" pitchFamily="18" charset="0"/>
              </a:rPr>
              <a:t>It is </a:t>
            </a:r>
            <a:r>
              <a:rPr dirty="0" lang="en-US">
                <a:latin typeface="Times New Roman" panose="02020603050405020304" pitchFamily="18" charset="0"/>
                <a:cs typeface="Times New Roman" panose="02020603050405020304" pitchFamily="18" charset="0"/>
              </a:rPr>
              <a:t>the persistence of information in memory. </a:t>
            </a:r>
            <a:endParaRPr dirty="0" lang="am-ET">
              <a:cs typeface="Times New Roman" panose="02020603050405020304" pitchFamily="18" charset="0"/>
            </a:endParaRPr>
          </a:p>
        </p:txBody>
      </p:sp>
    </p:spTree>
  </p:cSld>
  <p:clrMapOvr>
    <a:masterClrMapping/>
  </p:clrMapOvr>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351" name=""/>
        <p:cNvGrpSpPr/>
        <p:nvPr/>
      </p:nvGrpSpPr>
      <p:grpSpPr>
        <a:xfrm>
          <a:off x="0" y="0"/>
          <a:ext cx="0" cy="0"/>
          <a:chOff x="0" y="0"/>
          <a:chExt cx="0" cy="0"/>
        </a:xfrm>
      </p:grpSpPr>
      <p:sp>
        <p:nvSpPr>
          <p:cNvPr id="1048715" name="Content Placeholder 2"/>
          <p:cNvSpPr>
            <a:spLocks noGrp="1"/>
          </p:cNvSpPr>
          <p:nvPr>
            <p:ph idx="1"/>
          </p:nvPr>
        </p:nvSpPr>
        <p:spPr>
          <a:xfrm>
            <a:off x="76200" y="76200"/>
            <a:ext cx="8991600" cy="6705600"/>
          </a:xfrm>
        </p:spPr>
        <p:txBody>
          <a:bodyPr>
            <a:normAutofit fontScale="92500" lnSpcReduction="10000"/>
          </a:bodyPr>
          <a:p>
            <a:pPr indent="0" marL="0">
              <a:lnSpc>
                <a:spcPct val="150000"/>
              </a:lnSpc>
              <a:buNone/>
            </a:pPr>
            <a:r>
              <a:rPr dirty="0" sz="2800" lang="en-US" smtClean="0">
                <a:solidFill>
                  <a:srgbClr val="FF0000"/>
                </a:solidFill>
                <a:latin typeface="Times New Roman" panose="02020603050405020304" pitchFamily="18" charset="0"/>
                <a:ea typeface="+mj-ea"/>
                <a:cs typeface="Times New Roman" panose="02020603050405020304" pitchFamily="18" charset="0"/>
              </a:rPr>
              <a:t>3</a:t>
            </a:r>
            <a:r>
              <a:rPr dirty="0" sz="2800" lang="en-US">
                <a:solidFill>
                  <a:srgbClr val="FF0000"/>
                </a:solidFill>
                <a:latin typeface="Times New Roman" panose="02020603050405020304" pitchFamily="18" charset="0"/>
                <a:ea typeface="+mj-ea"/>
                <a:cs typeface="Times New Roman" panose="02020603050405020304" pitchFamily="18" charset="0"/>
              </a:rPr>
              <a:t>. </a:t>
            </a:r>
            <a:r>
              <a:rPr dirty="0" sz="2800" lang="en-US" smtClean="0">
                <a:solidFill>
                  <a:srgbClr val="FF0000"/>
                </a:solidFill>
                <a:latin typeface="Times New Roman" panose="02020603050405020304" pitchFamily="18" charset="0"/>
                <a:ea typeface="+mj-ea"/>
                <a:cs typeface="Times New Roman" panose="02020603050405020304" pitchFamily="18" charset="0"/>
              </a:rPr>
              <a:t>Retrieval</a:t>
            </a:r>
            <a:r>
              <a:rPr dirty="0" sz="2800" lang="en-US" smtClean="0">
                <a:solidFill>
                  <a:prstClr val="black"/>
                </a:solidFill>
                <a:latin typeface="Times New Roman" panose="02020603050405020304" pitchFamily="18" charset="0"/>
                <a:ea typeface="+mj-ea"/>
                <a:cs typeface="Times New Roman" panose="02020603050405020304" pitchFamily="18" charset="0"/>
              </a:rPr>
              <a:t>: refers to the </a:t>
            </a:r>
            <a:r>
              <a:rPr dirty="0" sz="2800" lang="en-US">
                <a:solidFill>
                  <a:prstClr val="black"/>
                </a:solidFill>
                <a:latin typeface="Times New Roman" panose="02020603050405020304" pitchFamily="18" charset="0"/>
                <a:ea typeface="+mj-ea"/>
                <a:cs typeface="Times New Roman" panose="02020603050405020304" pitchFamily="18" charset="0"/>
              </a:rPr>
              <a:t>process of </a:t>
            </a:r>
            <a:r>
              <a:rPr dirty="0" sz="2800" lang="en-US">
                <a:solidFill>
                  <a:srgbClr val="00B0F0"/>
                </a:solidFill>
                <a:latin typeface="Times New Roman" panose="02020603050405020304" pitchFamily="18" charset="0"/>
                <a:ea typeface="+mj-ea"/>
                <a:cs typeface="Times New Roman" panose="02020603050405020304" pitchFamily="18" charset="0"/>
              </a:rPr>
              <a:t>reactivating</a:t>
            </a:r>
            <a:r>
              <a:rPr dirty="0" sz="2800" lang="en-US">
                <a:solidFill>
                  <a:prstClr val="black"/>
                </a:solidFill>
                <a:latin typeface="Times New Roman" panose="02020603050405020304" pitchFamily="18" charset="0"/>
                <a:ea typeface="+mj-ea"/>
                <a:cs typeface="Times New Roman" panose="02020603050405020304" pitchFamily="18" charset="0"/>
              </a:rPr>
              <a:t> information that has been stored in memory</a:t>
            </a:r>
            <a:r>
              <a:rPr dirty="0" sz="2800" lang="en-US" smtClean="0">
                <a:solidFill>
                  <a:prstClr val="black"/>
                </a:solidFill>
                <a:latin typeface="Times New Roman" panose="02020603050405020304" pitchFamily="18" charset="0"/>
                <a:ea typeface="+mj-ea"/>
                <a:cs typeface="Times New Roman" panose="02020603050405020304" pitchFamily="18" charset="0"/>
              </a:rPr>
              <a:t>.</a:t>
            </a:r>
          </a:p>
          <a:p>
            <a:pPr>
              <a:lnSpc>
                <a:spcPct val="150000"/>
              </a:lnSpc>
              <a:buFont typeface="Wingdings" panose="05000000000000000000" pitchFamily="2" charset="2"/>
              <a:buChar char="ü"/>
            </a:pPr>
            <a:r>
              <a:rPr dirty="0" sz="2800" lang="en-US" smtClean="0">
                <a:latin typeface="Times New Roman" panose="02020603050405020304" pitchFamily="18" charset="0"/>
                <a:cs typeface="Times New Roman" panose="02020603050405020304" pitchFamily="18" charset="0"/>
              </a:rPr>
              <a:t>It is </a:t>
            </a:r>
            <a:r>
              <a:rPr dirty="0" sz="2800" lang="en-US">
                <a:latin typeface="Times New Roman" panose="02020603050405020304" pitchFamily="18" charset="0"/>
                <a:cs typeface="Times New Roman" panose="02020603050405020304" pitchFamily="18" charset="0"/>
              </a:rPr>
              <a:t>the point at which one tries to remember to dredge up a particular memory trace from among all the others we have stored</a:t>
            </a:r>
            <a:r>
              <a:rPr dirty="0" sz="2800" lang="en-US" smtClean="0">
                <a:latin typeface="Times New Roman" panose="02020603050405020304" pitchFamily="18" charset="0"/>
                <a:cs typeface="Times New Roman" panose="02020603050405020304" pitchFamily="18" charset="0"/>
              </a:rPr>
              <a:t>.</a:t>
            </a:r>
          </a:p>
          <a:p>
            <a:pPr>
              <a:lnSpc>
                <a:spcPct val="150000"/>
              </a:lnSpc>
              <a:buFont typeface="Wingdings" panose="05000000000000000000" pitchFamily="2" charset="2"/>
              <a:buChar char="ü"/>
            </a:pPr>
            <a:r>
              <a:rPr dirty="0" sz="2800" lang="en-US">
                <a:latin typeface="Times New Roman" panose="02020603050405020304" pitchFamily="18" charset="0"/>
                <a:cs typeface="Times New Roman" panose="02020603050405020304" pitchFamily="18" charset="0"/>
              </a:rPr>
              <a:t> Memory would be useless without the ability to retrieve the memories that we have created</a:t>
            </a:r>
            <a:r>
              <a:rPr dirty="0" sz="2800" lang="en-US" smtClean="0">
                <a:latin typeface="Times New Roman" panose="02020603050405020304" pitchFamily="18" charset="0"/>
                <a:cs typeface="Times New Roman" panose="02020603050405020304" pitchFamily="18" charset="0"/>
              </a:rPr>
              <a:t>.</a:t>
            </a:r>
          </a:p>
          <a:p>
            <a:pPr>
              <a:lnSpc>
                <a:spcPct val="150000"/>
              </a:lnSpc>
              <a:buFont typeface="Wingdings" panose="05000000000000000000" pitchFamily="2" charset="2"/>
              <a:buChar char="ü"/>
            </a:pPr>
            <a:r>
              <a:rPr dirty="0" sz="2800" lang="en-US">
                <a:latin typeface="Times New Roman" panose="02020603050405020304" pitchFamily="18" charset="0"/>
                <a:cs typeface="Times New Roman" panose="02020603050405020304" pitchFamily="18" charset="0"/>
              </a:rPr>
              <a:t>Failure to remember can result from problems during </a:t>
            </a:r>
            <a:r>
              <a:rPr dirty="0" sz="2800" lang="en-US">
                <a:solidFill>
                  <a:srgbClr val="FF0000"/>
                </a:solidFill>
                <a:latin typeface="Times New Roman" panose="02020603050405020304" pitchFamily="18" charset="0"/>
                <a:cs typeface="Times New Roman" panose="02020603050405020304" pitchFamily="18" charset="0"/>
              </a:rPr>
              <a:t>any of the three phases of the memory </a:t>
            </a:r>
            <a:r>
              <a:rPr dirty="0" sz="2800" lang="en-US" smtClean="0">
                <a:solidFill>
                  <a:srgbClr val="FF0000"/>
                </a:solidFill>
                <a:latin typeface="Times New Roman" panose="02020603050405020304" pitchFamily="18" charset="0"/>
                <a:cs typeface="Times New Roman" panose="02020603050405020304" pitchFamily="18" charset="0"/>
              </a:rPr>
              <a:t>process</a:t>
            </a:r>
          </a:p>
          <a:p>
            <a:pPr indent="0" marL="0">
              <a:lnSpc>
                <a:spcPct val="150000"/>
              </a:lnSpc>
              <a:buNone/>
            </a:pPr>
            <a:r>
              <a:rPr dirty="0" sz="2800" lang="en-US" smtClean="0">
                <a:latin typeface="Times New Roman" panose="02020603050405020304" pitchFamily="18" charset="0"/>
                <a:cs typeface="Times New Roman" panose="02020603050405020304" pitchFamily="18" charset="0"/>
              </a:rPr>
              <a:t>Generally, memory </a:t>
            </a:r>
            <a:r>
              <a:rPr dirty="0" sz="2800" lang="en-US">
                <a:latin typeface="Times New Roman" panose="02020603050405020304" pitchFamily="18" charset="0"/>
                <a:cs typeface="Times New Roman" panose="02020603050405020304" pitchFamily="18" charset="0"/>
              </a:rPr>
              <a:t>is the process by which information is encoded (phase1), stored (phase 2) and later retrieved (phase 3). </a:t>
            </a:r>
            <a:endParaRPr dirty="0" sz="2800" lang="am-ET">
              <a:cs typeface="Times New Roman" panose="02020603050405020304" pitchFamily="18" charset="0"/>
            </a:endParaRPr>
          </a:p>
        </p:txBody>
      </p:sp>
    </p:spTree>
  </p:cSld>
  <p:clrMapOvr>
    <a:masterClrMapping/>
  </p:clrMapOvr>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352" name=""/>
        <p:cNvGrpSpPr/>
        <p:nvPr/>
      </p:nvGrpSpPr>
      <p:grpSpPr>
        <a:xfrm>
          <a:off x="0" y="0"/>
          <a:ext cx="0" cy="0"/>
          <a:chOff x="0" y="0"/>
          <a:chExt cx="0" cy="0"/>
        </a:xfrm>
      </p:grpSpPr>
      <p:sp>
        <p:nvSpPr>
          <p:cNvPr id="1048716" name="Title 1"/>
          <p:cNvSpPr>
            <a:spLocks noGrp="1"/>
          </p:cNvSpPr>
          <p:nvPr>
            <p:ph type="title"/>
          </p:nvPr>
        </p:nvSpPr>
        <p:spPr>
          <a:xfrm>
            <a:off x="457200" y="76200"/>
            <a:ext cx="8229600" cy="685800"/>
          </a:xfrm>
        </p:spPr>
        <p:txBody>
          <a:bodyPr>
            <a:normAutofit fontScale="90000"/>
          </a:bodyPr>
          <a:p>
            <a:r>
              <a:rPr dirty="0" lang="en-US" smtClean="0">
                <a:solidFill>
                  <a:srgbClr val="FF0000"/>
                </a:solidFill>
                <a:latin typeface="Times New Roman" panose="02020603050405020304" pitchFamily="18" charset="0"/>
                <a:cs typeface="Times New Roman" panose="02020603050405020304" pitchFamily="18" charset="0"/>
              </a:rPr>
              <a:t>Stages/structure </a:t>
            </a:r>
            <a:r>
              <a:rPr dirty="0" lang="en-US">
                <a:solidFill>
                  <a:srgbClr val="FF0000"/>
                </a:solidFill>
                <a:latin typeface="Times New Roman" panose="02020603050405020304" pitchFamily="18" charset="0"/>
                <a:cs typeface="Times New Roman" panose="02020603050405020304" pitchFamily="18" charset="0"/>
              </a:rPr>
              <a:t>of Memory </a:t>
            </a:r>
            <a:endParaRPr dirty="0" lang="am-ET">
              <a:solidFill>
                <a:srgbClr val="FF0000"/>
              </a:solidFill>
              <a:cs typeface="Times New Roman" panose="02020603050405020304" pitchFamily="18" charset="0"/>
            </a:endParaRPr>
          </a:p>
        </p:txBody>
      </p:sp>
      <p:sp>
        <p:nvSpPr>
          <p:cNvPr id="1048717" name="Content Placeholder 2"/>
          <p:cNvSpPr>
            <a:spLocks noGrp="1"/>
          </p:cNvSpPr>
          <p:nvPr>
            <p:ph idx="1"/>
          </p:nvPr>
        </p:nvSpPr>
        <p:spPr>
          <a:xfrm>
            <a:off x="76200" y="685800"/>
            <a:ext cx="8991600" cy="6096000"/>
          </a:xfrm>
        </p:spPr>
        <p:txBody>
          <a:bodyPr>
            <a:normAutofit lnSpcReduction="10000"/>
          </a:bodyPr>
          <a:p>
            <a:pPr>
              <a:buFont typeface="Wingdings" panose="05000000000000000000" pitchFamily="2" charset="2"/>
              <a:buChar char="ü"/>
            </a:pPr>
            <a:r>
              <a:rPr dirty="0" lang="en-US" smtClean="0">
                <a:latin typeface="Times New Roman" panose="02020603050405020304" pitchFamily="18" charset="0"/>
                <a:cs typeface="Times New Roman" panose="02020603050405020304" pitchFamily="18" charset="0"/>
              </a:rPr>
              <a:t>Memory structure is </a:t>
            </a:r>
            <a:r>
              <a:rPr dirty="0" lang="en-US">
                <a:latin typeface="Times New Roman" panose="02020603050405020304" pitchFamily="18" charset="0"/>
                <a:cs typeface="Times New Roman" panose="02020603050405020304" pitchFamily="18" charset="0"/>
              </a:rPr>
              <a:t>the nature of memory storage </a:t>
            </a:r>
            <a:r>
              <a:rPr dirty="0" lang="en-US" smtClean="0">
                <a:latin typeface="Times New Roman" panose="02020603050405020304" pitchFamily="18" charset="0"/>
                <a:cs typeface="Times New Roman" panose="02020603050405020304" pitchFamily="18" charset="0"/>
              </a:rPr>
              <a:t>itself</a:t>
            </a:r>
          </a:p>
          <a:p>
            <a:pPr>
              <a:buFont typeface="Wingdings" panose="05000000000000000000" pitchFamily="2" charset="2"/>
              <a:buChar char="ü"/>
            </a:pPr>
            <a:r>
              <a:rPr dirty="0" lang="en-US">
                <a:latin typeface="Times New Roman" panose="02020603050405020304" pitchFamily="18" charset="0"/>
                <a:cs typeface="Times New Roman" panose="02020603050405020304" pitchFamily="18" charset="0"/>
              </a:rPr>
              <a:t>H</a:t>
            </a:r>
            <a:r>
              <a:rPr dirty="0" lang="en-US" smtClean="0">
                <a:latin typeface="Times New Roman" panose="02020603050405020304" pitchFamily="18" charset="0"/>
                <a:cs typeface="Times New Roman" panose="02020603050405020304" pitchFamily="18" charset="0"/>
              </a:rPr>
              <a:t>ow </a:t>
            </a:r>
            <a:r>
              <a:rPr dirty="0" lang="en-US">
                <a:latin typeface="Times New Roman" panose="02020603050405020304" pitchFamily="18" charset="0"/>
                <a:cs typeface="Times New Roman" panose="02020603050405020304" pitchFamily="18" charset="0"/>
              </a:rPr>
              <a:t>information is represented in memory and how long it lasts and how it is organized. </a:t>
            </a:r>
            <a:endParaRPr dirty="0" lang="en-US"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ü"/>
            </a:pPr>
            <a:r>
              <a:rPr dirty="0" lang="en-US">
                <a:latin typeface="Times New Roman" panose="02020603050405020304" pitchFamily="18" charset="0"/>
                <a:cs typeface="Times New Roman" panose="02020603050405020304" pitchFamily="18" charset="0"/>
              </a:rPr>
              <a:t>Although people usually refer to memory as a single faculty, the term memory actually covers a complex collection of abilities and processes</a:t>
            </a:r>
            <a:r>
              <a:rPr dirty="0" lang="en-US" smtClean="0">
                <a:latin typeface="Times New Roman" panose="02020603050405020304" pitchFamily="18" charset="0"/>
                <a:cs typeface="Times New Roman" panose="02020603050405020304" pitchFamily="18" charset="0"/>
              </a:rPr>
              <a:t>.</a:t>
            </a:r>
          </a:p>
          <a:p>
            <a:pPr>
              <a:buFont typeface="Wingdings" panose="05000000000000000000" pitchFamily="2" charset="2"/>
              <a:buChar char="ü"/>
            </a:pPr>
            <a:r>
              <a:rPr dirty="0" lang="en-US">
                <a:latin typeface="Times New Roman" panose="02020603050405020304" pitchFamily="18" charset="0"/>
                <a:cs typeface="Times New Roman" panose="02020603050405020304" pitchFamily="18" charset="0"/>
              </a:rPr>
              <a:t>According to Atkinson and Shiffrin, memory has three structures</a:t>
            </a:r>
            <a:r>
              <a:rPr dirty="0" lang="en-US" smtClean="0">
                <a:latin typeface="Times New Roman" panose="02020603050405020304" pitchFamily="18" charset="0"/>
                <a:cs typeface="Times New Roman" panose="02020603050405020304" pitchFamily="18" charset="0"/>
              </a:rPr>
              <a:t>:</a:t>
            </a:r>
          </a:p>
          <a:p>
            <a:pPr indent="339725">
              <a:buFont typeface="Wingdings" panose="05000000000000000000" pitchFamily="2" charset="2"/>
              <a:buChar char="v"/>
            </a:pPr>
            <a:r>
              <a:rPr dirty="0" lang="en-US" smtClean="0">
                <a:latin typeface="Times New Roman" panose="02020603050405020304" pitchFamily="18" charset="0"/>
                <a:cs typeface="Times New Roman" panose="02020603050405020304" pitchFamily="18" charset="0"/>
              </a:rPr>
              <a:t>Sensory memory/sensory register</a:t>
            </a:r>
          </a:p>
          <a:p>
            <a:pPr indent="339725">
              <a:buFont typeface="Wingdings" panose="05000000000000000000" pitchFamily="2" charset="2"/>
              <a:buChar char="v"/>
            </a:pPr>
            <a:r>
              <a:rPr dirty="0" lang="en-US" smtClean="0">
                <a:latin typeface="Times New Roman" panose="02020603050405020304" pitchFamily="18" charset="0"/>
                <a:cs typeface="Times New Roman" panose="02020603050405020304" pitchFamily="18" charset="0"/>
              </a:rPr>
              <a:t>Short term memory </a:t>
            </a:r>
          </a:p>
          <a:p>
            <a:pPr indent="339725">
              <a:buFont typeface="Wingdings" panose="05000000000000000000" pitchFamily="2" charset="2"/>
              <a:buChar char="v"/>
            </a:pPr>
            <a:r>
              <a:rPr dirty="0" lang="en-US" smtClean="0">
                <a:latin typeface="Times New Roman" panose="02020603050405020304" pitchFamily="18" charset="0"/>
                <a:cs typeface="Times New Roman" panose="02020603050405020304" pitchFamily="18" charset="0"/>
              </a:rPr>
              <a:t>Long term memory</a:t>
            </a:r>
          </a:p>
          <a:p>
            <a:pPr indent="0" marL="0">
              <a:buNone/>
            </a:pPr>
            <a:endParaRPr dirty="0" lang="am-ET">
              <a:cs typeface="Times New Roman" panose="02020603050405020304" pitchFamily="18" charset="0"/>
            </a:endParaRPr>
          </a:p>
        </p:txBody>
      </p:sp>
    </p:spTree>
  </p:cSld>
  <p:clrMapOvr>
    <a:masterClrMapping/>
  </p:clrMapOvr>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353" name=""/>
        <p:cNvGrpSpPr/>
        <p:nvPr/>
      </p:nvGrpSpPr>
      <p:grpSpPr>
        <a:xfrm>
          <a:off x="0" y="0"/>
          <a:ext cx="0" cy="0"/>
          <a:chOff x="0" y="0"/>
          <a:chExt cx="0" cy="0"/>
        </a:xfrm>
      </p:grpSpPr>
      <p:sp>
        <p:nvSpPr>
          <p:cNvPr id="1048718" name="Title 1"/>
          <p:cNvSpPr>
            <a:spLocks noGrp="1"/>
          </p:cNvSpPr>
          <p:nvPr>
            <p:ph type="title"/>
          </p:nvPr>
        </p:nvSpPr>
        <p:spPr>
          <a:xfrm>
            <a:off x="457200" y="76200"/>
            <a:ext cx="8229600" cy="609600"/>
          </a:xfrm>
        </p:spPr>
        <p:txBody>
          <a:bodyPr>
            <a:normAutofit fontScale="90000"/>
          </a:bodyPr>
          <a:p>
            <a:r>
              <a:rPr b="1" dirty="0" lang="en-US" smtClean="0">
                <a:latin typeface="Times New Roman" panose="02020603050405020304" pitchFamily="18" charset="0"/>
                <a:cs typeface="Times New Roman" panose="02020603050405020304" pitchFamily="18" charset="0"/>
              </a:rPr>
              <a:t>Sensory memory </a:t>
            </a:r>
            <a:endParaRPr b="1" dirty="0" lang="am-ET">
              <a:cs typeface="Times New Roman" panose="02020603050405020304" pitchFamily="18" charset="0"/>
            </a:endParaRPr>
          </a:p>
        </p:txBody>
      </p:sp>
      <p:sp>
        <p:nvSpPr>
          <p:cNvPr id="1048719" name="Content Placeholder 2"/>
          <p:cNvSpPr>
            <a:spLocks noGrp="1"/>
          </p:cNvSpPr>
          <p:nvPr>
            <p:ph idx="1"/>
          </p:nvPr>
        </p:nvSpPr>
        <p:spPr>
          <a:xfrm>
            <a:off x="0" y="685800"/>
            <a:ext cx="9144000" cy="6096000"/>
          </a:xfrm>
        </p:spPr>
        <p:txBody>
          <a:bodyPr>
            <a:normAutofit fontScale="85000" lnSpcReduction="20000"/>
          </a:bodyPr>
          <a:p>
            <a:pPr>
              <a:lnSpc>
                <a:spcPct val="150000"/>
              </a:lnSpc>
            </a:pPr>
            <a:r>
              <a:rPr dirty="0" sz="3300" lang="en-US" smtClean="0">
                <a:latin typeface="Times New Roman" panose="02020603050405020304" pitchFamily="18" charset="0"/>
                <a:cs typeface="Times New Roman" panose="02020603050405020304" pitchFamily="18" charset="0"/>
              </a:rPr>
              <a:t>It is a brief storage of information from each of the senses, in a relatively unprocessed form beyond the duration of a stimulus, for recoding into another memory</a:t>
            </a:r>
          </a:p>
          <a:p>
            <a:pPr>
              <a:lnSpc>
                <a:spcPct val="150000"/>
              </a:lnSpc>
            </a:pPr>
            <a:r>
              <a:rPr dirty="0" sz="3000" lang="en-US" smtClean="0">
                <a:latin typeface="Times New Roman" panose="02020603050405020304" pitchFamily="18" charset="0"/>
                <a:cs typeface="Times New Roman" panose="02020603050405020304" pitchFamily="18" charset="0"/>
              </a:rPr>
              <a:t>It </a:t>
            </a:r>
            <a:r>
              <a:rPr dirty="0" sz="3000" lang="en-US">
                <a:latin typeface="Times New Roman" panose="02020603050405020304" pitchFamily="18" charset="0"/>
                <a:cs typeface="Times New Roman" panose="02020603050405020304" pitchFamily="18" charset="0"/>
              </a:rPr>
              <a:t>is the entry way to </a:t>
            </a:r>
            <a:r>
              <a:rPr dirty="0" sz="3000" lang="en-US" smtClean="0">
                <a:latin typeface="Times New Roman" panose="02020603050405020304" pitchFamily="18" charset="0"/>
                <a:cs typeface="Times New Roman" panose="02020603050405020304" pitchFamily="18" charset="0"/>
              </a:rPr>
              <a:t>memory and it is not </a:t>
            </a:r>
            <a:r>
              <a:rPr dirty="0" sz="3000" lang="en-US" smtClean="0">
                <a:solidFill>
                  <a:srgbClr val="FF0000"/>
                </a:solidFill>
                <a:latin typeface="Times New Roman" panose="02020603050405020304" pitchFamily="18" charset="0"/>
                <a:cs typeface="Times New Roman" panose="02020603050405020304" pitchFamily="18" charset="0"/>
              </a:rPr>
              <a:t>consciously controlled</a:t>
            </a:r>
          </a:p>
          <a:p>
            <a:pPr>
              <a:lnSpc>
                <a:spcPct val="150000"/>
              </a:lnSpc>
            </a:pPr>
            <a:r>
              <a:rPr dirty="0" sz="3000" lang="en-US" smtClean="0">
                <a:latin typeface="Times New Roman" panose="02020603050405020304" pitchFamily="18" charset="0"/>
                <a:cs typeface="Times New Roman" panose="02020603050405020304" pitchFamily="18" charset="0"/>
              </a:rPr>
              <a:t>It holds impressions of that sensory information that was received by your senses after the original stimulus has stopped</a:t>
            </a:r>
          </a:p>
          <a:p>
            <a:pPr>
              <a:lnSpc>
                <a:spcPct val="150000"/>
              </a:lnSpc>
            </a:pPr>
            <a:r>
              <a:rPr dirty="0" sz="3000" lang="en-US" smtClean="0">
                <a:latin typeface="Times New Roman" panose="02020603050405020304" pitchFamily="18" charset="0"/>
                <a:cs typeface="Times New Roman" panose="02020603050405020304" pitchFamily="18" charset="0"/>
              </a:rPr>
              <a:t>Sensory </a:t>
            </a:r>
            <a:r>
              <a:rPr dirty="0" sz="3000" lang="en-US">
                <a:latin typeface="Times New Roman" panose="02020603050405020304" pitchFamily="18" charset="0"/>
                <a:cs typeface="Times New Roman" panose="02020603050405020304" pitchFamily="18" charset="0"/>
              </a:rPr>
              <a:t>memory acts as a holding bin, retaining information </a:t>
            </a:r>
            <a:r>
              <a:rPr dirty="0" sz="3000" lang="en-US">
                <a:solidFill>
                  <a:srgbClr val="FF0000"/>
                </a:solidFill>
                <a:latin typeface="Times New Roman" panose="02020603050405020304" pitchFamily="18" charset="0"/>
                <a:cs typeface="Times New Roman" panose="02020603050405020304" pitchFamily="18" charset="0"/>
              </a:rPr>
              <a:t>until we can select items for attention </a:t>
            </a:r>
            <a:r>
              <a:rPr dirty="0" sz="3000" lang="en-US">
                <a:latin typeface="Times New Roman" panose="02020603050405020304" pitchFamily="18" charset="0"/>
                <a:cs typeface="Times New Roman" panose="02020603050405020304" pitchFamily="18" charset="0"/>
              </a:rPr>
              <a:t>from the stream of stimuli bombarding our senses. </a:t>
            </a:r>
            <a:endParaRPr dirty="0" sz="3000" lang="en-US" smtClean="0">
              <a:latin typeface="Times New Roman" panose="02020603050405020304" pitchFamily="18" charset="0"/>
              <a:cs typeface="Times New Roman" panose="02020603050405020304" pitchFamily="18" charset="0"/>
            </a:endParaRPr>
          </a:p>
          <a:p>
            <a:pPr lvl="0"/>
            <a:r>
              <a:rPr dirty="0" sz="3000" lang="en-US" smtClean="0">
                <a:solidFill>
                  <a:prstClr val="black"/>
                </a:solidFill>
                <a:latin typeface="Times New Roman" panose="02020603050405020304" pitchFamily="18" charset="0"/>
                <a:cs typeface="Times New Roman" panose="02020603050405020304" pitchFamily="18" charset="0"/>
              </a:rPr>
              <a:t>Unless </a:t>
            </a:r>
            <a:r>
              <a:rPr dirty="0" sz="3000" lang="en-US">
                <a:solidFill>
                  <a:prstClr val="black"/>
                </a:solidFill>
                <a:latin typeface="Times New Roman" panose="02020603050405020304" pitchFamily="18" charset="0"/>
                <a:cs typeface="Times New Roman" panose="02020603050405020304" pitchFamily="18" charset="0"/>
              </a:rPr>
              <a:t>it is attended to and passed on for more processing, the memory is quickly forgotten. </a:t>
            </a:r>
          </a:p>
          <a:p>
            <a:pPr>
              <a:lnSpc>
                <a:spcPct val="150000"/>
              </a:lnSpc>
            </a:pPr>
            <a:endParaRPr dirty="0" sz="2800" lang="en-US" smtClean="0">
              <a:latin typeface="Times New Roman" panose="02020603050405020304" pitchFamily="18" charset="0"/>
              <a:cs typeface="Times New Roman" panose="02020603050405020304" pitchFamily="18" charset="0"/>
            </a:endParaRPr>
          </a:p>
        </p:txBody>
      </p:sp>
    </p:spTree>
  </p:cSld>
  <p:clrMapOvr>
    <a:masterClrMapping/>
  </p:clrMapOvr>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280" name=""/>
        <p:cNvGrpSpPr/>
        <p:nvPr/>
      </p:nvGrpSpPr>
      <p:grpSpPr>
        <a:xfrm>
          <a:off x="0" y="0"/>
          <a:ext cx="0" cy="0"/>
          <a:chOff x="0" y="0"/>
          <a:chExt cx="0" cy="0"/>
        </a:xfrm>
      </p:grpSpPr>
      <p:sp>
        <p:nvSpPr>
          <p:cNvPr id="1048612" name="Content Placeholder 2"/>
          <p:cNvSpPr>
            <a:spLocks noGrp="1"/>
          </p:cNvSpPr>
          <p:nvPr>
            <p:ph idx="1"/>
          </p:nvPr>
        </p:nvSpPr>
        <p:spPr>
          <a:xfrm>
            <a:off x="76200" y="152400"/>
            <a:ext cx="8915400" cy="6553200"/>
          </a:xfrm>
        </p:spPr>
        <p:txBody>
          <a:bodyPr>
            <a:normAutofit fontScale="87500" lnSpcReduction="20000"/>
          </a:bodyPr>
          <a:p>
            <a:pPr>
              <a:buFont typeface="Wingdings" panose="05000000000000000000" pitchFamily="2" charset="2"/>
              <a:buChar char="Ø"/>
            </a:pPr>
            <a:r>
              <a:rPr dirty="0" lang="en-US" smtClean="0"/>
              <a:t> </a:t>
            </a:r>
            <a:r>
              <a:rPr dirty="0" lang="en-US" smtClean="0">
                <a:latin typeface="Times New Roman" panose="02020603050405020304" pitchFamily="18" charset="0"/>
                <a:cs typeface="Times New Roman" panose="02020603050405020304" pitchFamily="18" charset="0"/>
              </a:rPr>
              <a:t>He developed many research methods other than introspection including </a:t>
            </a:r>
            <a:r>
              <a:rPr dirty="0" lang="en-US" smtClean="0">
                <a:solidFill>
                  <a:srgbClr val="0070C0"/>
                </a:solidFill>
                <a:latin typeface="Times New Roman" panose="02020603050405020304" pitchFamily="18" charset="0"/>
                <a:cs typeface="Times New Roman" panose="02020603050405020304" pitchFamily="18" charset="0"/>
              </a:rPr>
              <a:t>questionnaires, mental tests and objective descriptions of behavior</a:t>
            </a:r>
            <a:r>
              <a:rPr dirty="0" lang="en-US" smtClean="0">
                <a:latin typeface="Times New Roman" panose="02020603050405020304" pitchFamily="18" charset="0"/>
                <a:cs typeface="Times New Roman" panose="02020603050405020304" pitchFamily="18" charset="0"/>
              </a:rPr>
              <a:t>.</a:t>
            </a:r>
          </a:p>
          <a:p>
            <a:pPr indent="0" marL="0">
              <a:buNone/>
            </a:pPr>
            <a:endParaRPr dirty="0" lang="en-US"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dirty="0" lang="en-US" smtClean="0">
                <a:latin typeface="Times New Roman" panose="02020603050405020304" pitchFamily="18" charset="0"/>
                <a:cs typeface="Times New Roman" panose="02020603050405020304" pitchFamily="18" charset="0"/>
              </a:rPr>
              <a:t>Generally, according to functionalists, psychological processes are </a:t>
            </a:r>
            <a:r>
              <a:rPr dirty="0" lang="en-US" smtClean="0">
                <a:solidFill>
                  <a:srgbClr val="00B0F0"/>
                </a:solidFill>
                <a:latin typeface="Times New Roman" panose="02020603050405020304" pitchFamily="18" charset="0"/>
                <a:cs typeface="Times New Roman" panose="02020603050405020304" pitchFamily="18" charset="0"/>
              </a:rPr>
              <a:t>adaptive</a:t>
            </a:r>
            <a:r>
              <a:rPr dirty="0" lang="en-US" smtClean="0">
                <a:latin typeface="Times New Roman" panose="02020603050405020304" pitchFamily="18" charset="0"/>
                <a:cs typeface="Times New Roman" panose="02020603050405020304" pitchFamily="18" charset="0"/>
              </a:rPr>
              <a:t>. They allow humans to survive and to adapt successfully to their surroundings.</a:t>
            </a:r>
          </a:p>
          <a:p>
            <a:pPr indent="0" marL="0">
              <a:buNone/>
            </a:pPr>
            <a:endParaRPr dirty="0" lang="en-US" smtClean="0">
              <a:latin typeface="Times New Roman" panose="02020603050405020304" pitchFamily="18" charset="0"/>
              <a:cs typeface="Times New Roman" panose="02020603050405020304" pitchFamily="18" charset="0"/>
            </a:endParaRPr>
          </a:p>
          <a:p>
            <a:pPr indent="0" marL="0">
              <a:buNone/>
            </a:pPr>
            <a:r>
              <a:rPr dirty="0" lang="en-US" smtClean="0">
                <a:latin typeface="Times New Roman" panose="02020603050405020304" pitchFamily="18" charset="0"/>
                <a:cs typeface="Times New Roman" panose="02020603050405020304" pitchFamily="18" charset="0"/>
              </a:rPr>
              <a:t>However, </a:t>
            </a:r>
            <a:r>
              <a:rPr dirty="0" lang="en-US" smtClean="0">
                <a:solidFill>
                  <a:srgbClr val="00B0F0"/>
                </a:solidFill>
                <a:latin typeface="Times New Roman" panose="02020603050405020304" pitchFamily="18" charset="0"/>
                <a:cs typeface="Times New Roman" panose="02020603050405020304" pitchFamily="18" charset="0"/>
              </a:rPr>
              <a:t>examining human mind in terms of its structural elements and functions were, found to be simplistic </a:t>
            </a:r>
            <a:r>
              <a:rPr dirty="0" lang="en-US" smtClean="0">
                <a:latin typeface="Times New Roman" panose="02020603050405020304" pitchFamily="18" charset="0"/>
                <a:cs typeface="Times New Roman" panose="02020603050405020304" pitchFamily="18" charset="0"/>
              </a:rPr>
              <a:t>to understand the complex human being. </a:t>
            </a:r>
          </a:p>
          <a:p>
            <a:pPr indent="0" marL="0">
              <a:buNone/>
            </a:pPr>
            <a:endParaRPr dirty="0" lang="en-US" smtClean="0">
              <a:latin typeface="Times New Roman" panose="02020603050405020304" pitchFamily="18" charset="0"/>
              <a:cs typeface="Times New Roman" panose="02020603050405020304" pitchFamily="18" charset="0"/>
            </a:endParaRPr>
          </a:p>
          <a:p>
            <a:pPr indent="0" marL="0">
              <a:buNone/>
            </a:pPr>
            <a:r>
              <a:rPr dirty="0" lang="en-US" smtClean="0">
                <a:latin typeface="Times New Roman" panose="02020603050405020304" pitchFamily="18" charset="0"/>
                <a:cs typeface="Times New Roman" panose="02020603050405020304" pitchFamily="18" charset="0"/>
              </a:rPr>
              <a:t>It was believed that human mind is </a:t>
            </a:r>
            <a:r>
              <a:rPr dirty="0" lang="en-US" smtClean="0">
                <a:solidFill>
                  <a:srgbClr val="FF0000"/>
                </a:solidFill>
                <a:latin typeface="Times New Roman" panose="02020603050405020304" pitchFamily="18" charset="0"/>
                <a:cs typeface="Times New Roman" panose="02020603050405020304" pitchFamily="18" charset="0"/>
              </a:rPr>
              <a:t>more than the sum of sensations as well as adaptive functions</a:t>
            </a:r>
            <a:r>
              <a:rPr dirty="0" lang="en-US" smtClean="0">
                <a:latin typeface="Times New Roman" panose="02020603050405020304" pitchFamily="18" charset="0"/>
                <a:cs typeface="Times New Roman" panose="02020603050405020304" pitchFamily="18" charset="0"/>
              </a:rPr>
              <a:t>. Hence, a new school of thought was emerged to examine mind in a holistic manner ‘</a:t>
            </a:r>
            <a:r>
              <a:rPr b="1" dirty="0" lang="en-US" smtClean="0">
                <a:solidFill>
                  <a:srgbClr val="FF0000"/>
                </a:solidFill>
                <a:latin typeface="Times New Roman" panose="02020603050405020304" pitchFamily="18" charset="0"/>
                <a:cs typeface="Times New Roman" panose="02020603050405020304" pitchFamily="18" charset="0"/>
              </a:rPr>
              <a:t>Gestalt Psychology</a:t>
            </a:r>
            <a:r>
              <a:rPr dirty="0" lang="en-US" smtClean="0">
                <a:latin typeface="Times New Roman" panose="02020603050405020304" pitchFamily="18" charset="0"/>
                <a:cs typeface="Times New Roman" panose="02020603050405020304" pitchFamily="18" charset="0"/>
              </a:rPr>
              <a:t>’. </a:t>
            </a:r>
            <a:endParaRPr dirty="0" lang="am-ET">
              <a:cs typeface="Times New Roman" panose="02020603050405020304" pitchFamily="18" charset="0"/>
            </a:endParaRPr>
          </a:p>
        </p:txBody>
      </p:sp>
    </p:spTree>
  </p:cSld>
  <p:clrMapOvr>
    <a:masterClrMapping/>
  </p:clrMapOvr>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354" name=""/>
        <p:cNvGrpSpPr/>
        <p:nvPr/>
      </p:nvGrpSpPr>
      <p:grpSpPr>
        <a:xfrm>
          <a:off x="0" y="0"/>
          <a:ext cx="0" cy="0"/>
          <a:chOff x="0" y="0"/>
          <a:chExt cx="0" cy="0"/>
        </a:xfrm>
      </p:grpSpPr>
      <p:sp>
        <p:nvSpPr>
          <p:cNvPr id="1048720" name="Content Placeholder 2"/>
          <p:cNvSpPr>
            <a:spLocks noGrp="1"/>
          </p:cNvSpPr>
          <p:nvPr>
            <p:ph idx="1"/>
          </p:nvPr>
        </p:nvSpPr>
        <p:spPr>
          <a:xfrm>
            <a:off x="0" y="152400"/>
            <a:ext cx="9067800" cy="6629400"/>
          </a:xfrm>
        </p:spPr>
        <p:txBody>
          <a:bodyPr>
            <a:normAutofit fontScale="47500" lnSpcReduction="20000"/>
          </a:bodyPr>
          <a:p>
            <a:pPr>
              <a:lnSpc>
                <a:spcPct val="160000"/>
              </a:lnSpc>
            </a:pPr>
            <a:r>
              <a:rPr dirty="0" sz="5100" lang="en-US" smtClean="0">
                <a:latin typeface="Times New Roman" panose="02020603050405020304" pitchFamily="18" charset="0"/>
                <a:cs typeface="Times New Roman" panose="02020603050405020304" pitchFamily="18" charset="0"/>
              </a:rPr>
              <a:t>The </a:t>
            </a:r>
            <a:r>
              <a:rPr dirty="0" sz="5100" lang="en-US">
                <a:latin typeface="Times New Roman" panose="02020603050405020304" pitchFamily="18" charset="0"/>
                <a:cs typeface="Times New Roman" panose="02020603050405020304" pitchFamily="18" charset="0"/>
              </a:rPr>
              <a:t>purpose of sensory memory is </a:t>
            </a:r>
            <a:r>
              <a:rPr dirty="0" sz="5100" i="1" lang="en-US">
                <a:solidFill>
                  <a:srgbClr val="FF0000"/>
                </a:solidFill>
                <a:latin typeface="Times New Roman" panose="02020603050405020304" pitchFamily="18" charset="0"/>
                <a:cs typeface="Times New Roman" panose="02020603050405020304" pitchFamily="18" charset="0"/>
              </a:rPr>
              <a:t>to give the brain some time to process the incoming sensation</a:t>
            </a:r>
            <a:r>
              <a:rPr dirty="0" sz="5100" lang="en-US">
                <a:latin typeface="Times New Roman" panose="02020603050405020304" pitchFamily="18" charset="0"/>
                <a:cs typeface="Times New Roman" panose="02020603050405020304" pitchFamily="18" charset="0"/>
              </a:rPr>
              <a:t>s, and </a:t>
            </a:r>
            <a:r>
              <a:rPr dirty="0" sz="5100" i="1" lang="en-US">
                <a:solidFill>
                  <a:srgbClr val="00B0F0"/>
                </a:solidFill>
                <a:latin typeface="Times New Roman" panose="02020603050405020304" pitchFamily="18" charset="0"/>
                <a:cs typeface="Times New Roman" panose="02020603050405020304" pitchFamily="18" charset="0"/>
              </a:rPr>
              <a:t>to allow us to see the world as an unbroken stream of events</a:t>
            </a:r>
            <a:r>
              <a:rPr dirty="0" sz="5100" lang="en-US">
                <a:latin typeface="Times New Roman" panose="02020603050405020304" pitchFamily="18" charset="0"/>
                <a:cs typeface="Times New Roman" panose="02020603050405020304" pitchFamily="18" charset="0"/>
              </a:rPr>
              <a:t> rather than as individual pieces</a:t>
            </a:r>
            <a:r>
              <a:rPr dirty="0" sz="5100" lang="en-US" smtClean="0">
                <a:latin typeface="Times New Roman" panose="02020603050405020304" pitchFamily="18" charset="0"/>
                <a:cs typeface="Times New Roman" panose="02020603050405020304" pitchFamily="18" charset="0"/>
              </a:rPr>
              <a:t>.</a:t>
            </a:r>
          </a:p>
          <a:p>
            <a:pPr>
              <a:lnSpc>
                <a:spcPct val="160000"/>
              </a:lnSpc>
            </a:pPr>
            <a:r>
              <a:rPr dirty="0" sz="5100" lang="en-US">
                <a:latin typeface="Times New Roman" panose="02020603050405020304" pitchFamily="18" charset="0"/>
                <a:cs typeface="Times New Roman" panose="02020603050405020304" pitchFamily="18" charset="0"/>
              </a:rPr>
              <a:t> Sensory memory includes a number of separate subsystems, as many as there are senses. </a:t>
            </a:r>
            <a:endParaRPr dirty="0" sz="5100" lang="en-US" smtClean="0">
              <a:latin typeface="Times New Roman" panose="02020603050405020304" pitchFamily="18" charset="0"/>
              <a:cs typeface="Times New Roman" panose="02020603050405020304" pitchFamily="18" charset="0"/>
            </a:endParaRPr>
          </a:p>
          <a:p>
            <a:pPr>
              <a:lnSpc>
                <a:spcPct val="160000"/>
              </a:lnSpc>
            </a:pPr>
            <a:r>
              <a:rPr dirty="0" sz="5100" lang="en-US" smtClean="0">
                <a:latin typeface="Times New Roman" panose="02020603050405020304" pitchFamily="18" charset="0"/>
                <a:cs typeface="Times New Roman" panose="02020603050405020304" pitchFamily="18" charset="0"/>
              </a:rPr>
              <a:t>It </a:t>
            </a:r>
            <a:r>
              <a:rPr dirty="0" sz="5100" lang="en-US">
                <a:latin typeface="Times New Roman" panose="02020603050405020304" pitchFamily="18" charset="0"/>
                <a:cs typeface="Times New Roman" panose="02020603050405020304" pitchFamily="18" charset="0"/>
              </a:rPr>
              <a:t>can hold virtually all the information reaching our senses for a brief time. </a:t>
            </a:r>
            <a:endParaRPr dirty="0" sz="5100" lang="en-US" smtClean="0">
              <a:latin typeface="Times New Roman" panose="02020603050405020304" pitchFamily="18" charset="0"/>
              <a:cs typeface="Times New Roman" panose="02020603050405020304" pitchFamily="18" charset="0"/>
            </a:endParaRPr>
          </a:p>
          <a:p>
            <a:pPr indent="-685800" marL="1028700">
              <a:lnSpc>
                <a:spcPct val="160000"/>
              </a:lnSpc>
              <a:buFont typeface="Wingdings" panose="05000000000000000000" pitchFamily="2" charset="2"/>
              <a:buChar char="ü"/>
            </a:pPr>
            <a:r>
              <a:rPr dirty="0" sz="5100" lang="en-US">
                <a:latin typeface="Times New Roman" panose="02020603050405020304" pitchFamily="18" charset="0"/>
                <a:cs typeface="Times New Roman" panose="02020603050405020304" pitchFamily="18" charset="0"/>
              </a:rPr>
              <a:t>For example visual images (Iconic memory) remain in the visual system for a maximum of one </a:t>
            </a:r>
            <a:r>
              <a:rPr dirty="0" sz="5100" lang="en-US" smtClean="0">
                <a:latin typeface="Times New Roman" panose="02020603050405020304" pitchFamily="18" charset="0"/>
                <a:cs typeface="Times New Roman" panose="02020603050405020304" pitchFamily="18" charset="0"/>
              </a:rPr>
              <a:t>second.</a:t>
            </a:r>
          </a:p>
          <a:p>
            <a:pPr indent="-685800" marL="1028700">
              <a:lnSpc>
                <a:spcPct val="160000"/>
              </a:lnSpc>
              <a:buFont typeface="Wingdings" panose="05000000000000000000" pitchFamily="2" charset="2"/>
              <a:buChar char="ü"/>
            </a:pPr>
            <a:r>
              <a:rPr dirty="0" sz="5100" lang="en-US">
                <a:latin typeface="Times New Roman" panose="02020603050405020304" pitchFamily="18" charset="0"/>
                <a:cs typeface="Times New Roman" panose="02020603050405020304" pitchFamily="18" charset="0"/>
              </a:rPr>
              <a:t>Auditory images (Echoic memory) remain in the auditory system for a slightly longer time, by most estimates up to two second or so.</a:t>
            </a:r>
            <a:endParaRPr dirty="0" sz="5100" lang="en-US" smtClean="0">
              <a:latin typeface="Times New Roman" panose="02020603050405020304" pitchFamily="18" charset="0"/>
              <a:cs typeface="Times New Roman" panose="02020603050405020304" pitchFamily="18" charset="0"/>
            </a:endParaRPr>
          </a:p>
          <a:p>
            <a:pPr indent="230188"/>
            <a:endParaRPr dirty="0" lang="am-ET"/>
          </a:p>
        </p:txBody>
      </p:sp>
    </p:spTree>
  </p:cSld>
  <p:clrMapOvr>
    <a:masterClrMapping/>
  </p:clrMapOvr>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355" name=""/>
        <p:cNvGrpSpPr/>
        <p:nvPr/>
      </p:nvGrpSpPr>
      <p:grpSpPr>
        <a:xfrm>
          <a:off x="0" y="0"/>
          <a:ext cx="0" cy="0"/>
          <a:chOff x="0" y="0"/>
          <a:chExt cx="0" cy="0"/>
        </a:xfrm>
      </p:grpSpPr>
      <p:sp>
        <p:nvSpPr>
          <p:cNvPr id="1048721" name="Content Placeholder 2"/>
          <p:cNvSpPr>
            <a:spLocks noGrp="1"/>
          </p:cNvSpPr>
          <p:nvPr>
            <p:ph idx="1"/>
          </p:nvPr>
        </p:nvSpPr>
        <p:spPr>
          <a:xfrm>
            <a:off x="76200" y="152400"/>
            <a:ext cx="8915400" cy="6629400"/>
          </a:xfrm>
        </p:spPr>
        <p:txBody>
          <a:bodyPr/>
          <a:p>
            <a:r>
              <a:rPr dirty="0" lang="en-US">
                <a:latin typeface="Times New Roman" panose="02020603050405020304" pitchFamily="18" charset="0"/>
                <a:cs typeface="Times New Roman" panose="02020603050405020304" pitchFamily="18" charset="0"/>
              </a:rPr>
              <a:t>Most information briefly held in the sensory memory simply decays from the </a:t>
            </a:r>
            <a:r>
              <a:rPr dirty="0" lang="en-US" smtClean="0">
                <a:latin typeface="Times New Roman" panose="02020603050405020304" pitchFamily="18" charset="0"/>
                <a:cs typeface="Times New Roman" panose="02020603050405020304" pitchFamily="18" charset="0"/>
              </a:rPr>
              <a:t>register.</a:t>
            </a:r>
          </a:p>
          <a:p>
            <a:r>
              <a:rPr dirty="0" lang="en-US" smtClean="0">
                <a:latin typeface="Times New Roman" panose="02020603050405020304" pitchFamily="18" charset="0"/>
                <a:cs typeface="Times New Roman" panose="02020603050405020304" pitchFamily="18" charset="0"/>
              </a:rPr>
              <a:t>However</a:t>
            </a:r>
            <a:r>
              <a:rPr dirty="0" lang="en-US">
                <a:latin typeface="Times New Roman" panose="02020603050405020304" pitchFamily="18" charset="0"/>
                <a:cs typeface="Times New Roman" panose="02020603050405020304" pitchFamily="18" charset="0"/>
              </a:rPr>
              <a:t>, some of the information that has got attention and recognition pass on short-term memory for further processing</a:t>
            </a:r>
            <a:endParaRPr dirty="0" lang="am-ET">
              <a:cs typeface="Times New Roman" panose="02020603050405020304" pitchFamily="18" charset="0"/>
            </a:endParaRPr>
          </a:p>
        </p:txBody>
      </p:sp>
    </p:spTree>
  </p:cSld>
  <p:clrMapOvr>
    <a:masterClrMapping/>
  </p:clrMapOvr>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356" name=""/>
        <p:cNvGrpSpPr/>
        <p:nvPr/>
      </p:nvGrpSpPr>
      <p:grpSpPr>
        <a:xfrm>
          <a:off x="0" y="0"/>
          <a:ext cx="0" cy="0"/>
          <a:chOff x="0" y="0"/>
          <a:chExt cx="0" cy="0"/>
        </a:xfrm>
      </p:grpSpPr>
      <p:sp>
        <p:nvSpPr>
          <p:cNvPr id="1048722" name="Title 1"/>
          <p:cNvSpPr>
            <a:spLocks noGrp="1"/>
          </p:cNvSpPr>
          <p:nvPr>
            <p:ph type="title"/>
          </p:nvPr>
        </p:nvSpPr>
        <p:spPr>
          <a:xfrm>
            <a:off x="152400" y="0"/>
            <a:ext cx="8534400" cy="457200"/>
          </a:xfrm>
        </p:spPr>
        <p:txBody>
          <a:bodyPr>
            <a:normAutofit fontScale="90000"/>
          </a:bodyPr>
          <a:p>
            <a:r>
              <a:rPr dirty="0" lang="en-US" smtClean="0">
                <a:latin typeface="Times New Roman" panose="02020603050405020304" pitchFamily="18" charset="0"/>
                <a:cs typeface="Times New Roman" panose="02020603050405020304" pitchFamily="18" charset="0"/>
              </a:rPr>
              <a:t>Short term memory</a:t>
            </a:r>
            <a:endParaRPr dirty="0" lang="am-ET">
              <a:cs typeface="Times New Roman" panose="02020603050405020304" pitchFamily="18" charset="0"/>
            </a:endParaRPr>
          </a:p>
        </p:txBody>
      </p:sp>
      <p:sp>
        <p:nvSpPr>
          <p:cNvPr id="1048723" name="Content Placeholder 2"/>
          <p:cNvSpPr>
            <a:spLocks noGrp="1"/>
          </p:cNvSpPr>
          <p:nvPr>
            <p:ph idx="1"/>
          </p:nvPr>
        </p:nvSpPr>
        <p:spPr>
          <a:xfrm>
            <a:off x="76200" y="533400"/>
            <a:ext cx="8991600" cy="6172200"/>
          </a:xfrm>
        </p:spPr>
        <p:txBody>
          <a:bodyPr>
            <a:normAutofit/>
          </a:bodyPr>
          <a:p>
            <a:r>
              <a:rPr dirty="0" sz="2800" lang="en-US" smtClean="0">
                <a:latin typeface="Times New Roman" panose="02020603050405020304" pitchFamily="18" charset="0"/>
                <a:cs typeface="Times New Roman" panose="02020603050405020304" pitchFamily="18" charset="0"/>
              </a:rPr>
              <a:t>It is also known as working, active  memory, immediate memory, and primary memory. </a:t>
            </a:r>
          </a:p>
          <a:p>
            <a:r>
              <a:rPr dirty="0" sz="2800" lang="en-US" smtClean="0">
                <a:latin typeface="Times New Roman" panose="02020603050405020304" pitchFamily="18" charset="0"/>
                <a:cs typeface="Times New Roman" panose="02020603050405020304" pitchFamily="18" charset="0"/>
              </a:rPr>
              <a:t>It holds the information we are currently thinking about</a:t>
            </a:r>
          </a:p>
          <a:p>
            <a:r>
              <a:rPr dirty="0" sz="2800" lang="en-US" smtClean="0">
                <a:latin typeface="Times New Roman" panose="02020603050405020304" pitchFamily="18" charset="0"/>
                <a:cs typeface="Times New Roman" panose="02020603050405020304" pitchFamily="18" charset="0"/>
              </a:rPr>
              <a:t>This information will quickly be forgotten unless you make conscious effort to retain it</a:t>
            </a:r>
          </a:p>
          <a:p>
            <a:r>
              <a:rPr dirty="0" sz="2800" lang="en-US" smtClean="0">
                <a:latin typeface="Times New Roman" panose="02020603050405020304" pitchFamily="18" charset="0"/>
                <a:cs typeface="Times New Roman" panose="02020603050405020304" pitchFamily="18" charset="0"/>
              </a:rPr>
              <a:t>Like sensory memory(SM), short term memory(STM) holds information temporarily pending further processing.</a:t>
            </a:r>
          </a:p>
          <a:p>
            <a:r>
              <a:rPr dirty="0" sz="2800" lang="en-US" smtClean="0">
                <a:latin typeface="Times New Roman" panose="02020603050405020304" pitchFamily="18" charset="0"/>
                <a:cs typeface="Times New Roman" panose="02020603050405020304" pitchFamily="18" charset="0"/>
              </a:rPr>
              <a:t>However, unlike SM which holds the completed image received by our senses, STM only stores our interpretation of the image.</a:t>
            </a:r>
          </a:p>
          <a:p>
            <a:r>
              <a:rPr dirty="0" sz="2800" lang="en-US">
                <a:latin typeface="Times New Roman" panose="02020603050405020304" pitchFamily="18" charset="0"/>
                <a:cs typeface="Times New Roman" panose="02020603050405020304" pitchFamily="18" charset="0"/>
              </a:rPr>
              <a:t>STM is important in a variety of tasks such as thinking, reading, speaking, and problem solving. </a:t>
            </a:r>
            <a:endParaRPr dirty="0" sz="2800" lang="am-ET">
              <a:cs typeface="Times New Roman" panose="02020603050405020304" pitchFamily="18" charset="0"/>
            </a:endParaRPr>
          </a:p>
        </p:txBody>
      </p:sp>
    </p:spTree>
  </p:cSld>
  <p:clrMapOvr>
    <a:masterClrMapping/>
  </p:clrMapOvr>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357" name=""/>
        <p:cNvGrpSpPr/>
        <p:nvPr/>
      </p:nvGrpSpPr>
      <p:grpSpPr>
        <a:xfrm>
          <a:off x="0" y="0"/>
          <a:ext cx="0" cy="0"/>
          <a:chOff x="0" y="0"/>
          <a:chExt cx="0" cy="0"/>
        </a:xfrm>
      </p:grpSpPr>
      <p:sp>
        <p:nvSpPr>
          <p:cNvPr id="1048724" name="Title 1"/>
          <p:cNvSpPr>
            <a:spLocks noGrp="1"/>
          </p:cNvSpPr>
          <p:nvPr>
            <p:ph type="title"/>
          </p:nvPr>
        </p:nvSpPr>
        <p:spPr>
          <a:xfrm>
            <a:off x="457200" y="274638"/>
            <a:ext cx="8229600" cy="868362"/>
          </a:xfrm>
        </p:spPr>
        <p:txBody>
          <a:bodyPr>
            <a:noAutofit/>
          </a:bodyPr>
          <a:p>
            <a:r>
              <a:rPr dirty="0" sz="3600" lang="en-US" smtClean="0">
                <a:solidFill>
                  <a:srgbClr val="FF0000"/>
                </a:solidFill>
                <a:latin typeface="Times New Roman" panose="02020603050405020304" pitchFamily="18" charset="0"/>
                <a:cs typeface="Times New Roman" panose="02020603050405020304" pitchFamily="18" charset="0"/>
              </a:rPr>
              <a:t>Distinguishing features of short-term memory</a:t>
            </a:r>
            <a:endParaRPr dirty="0" sz="3600" lang="am-ET">
              <a:solidFill>
                <a:srgbClr val="FF0000"/>
              </a:solidFill>
              <a:cs typeface="Times New Roman" panose="02020603050405020304" pitchFamily="18" charset="0"/>
            </a:endParaRPr>
          </a:p>
        </p:txBody>
      </p:sp>
      <p:sp>
        <p:nvSpPr>
          <p:cNvPr id="1048725" name="Content Placeholder 2"/>
          <p:cNvSpPr>
            <a:spLocks noGrp="1"/>
          </p:cNvSpPr>
          <p:nvPr>
            <p:ph idx="1"/>
          </p:nvPr>
        </p:nvSpPr>
        <p:spPr>
          <a:xfrm>
            <a:off x="76200" y="1219200"/>
            <a:ext cx="8991600" cy="5562600"/>
          </a:xfrm>
        </p:spPr>
        <p:txBody>
          <a:bodyPr>
            <a:normAutofit fontScale="92500" lnSpcReduction="20000"/>
          </a:bodyPr>
          <a:p>
            <a:pPr>
              <a:buFont typeface="Wingdings" panose="05000000000000000000" pitchFamily="2" charset="2"/>
              <a:buChar char="v"/>
            </a:pPr>
            <a:r>
              <a:rPr dirty="0" lang="en-US">
                <a:solidFill>
                  <a:srgbClr val="00B0F0"/>
                </a:solidFill>
                <a:latin typeface="Times New Roman" panose="02020603050405020304" pitchFamily="18" charset="0"/>
                <a:cs typeface="Times New Roman" panose="02020603050405020304" pitchFamily="18" charset="0"/>
              </a:rPr>
              <a:t>It is </a:t>
            </a:r>
            <a:r>
              <a:rPr dirty="0" lang="en-US" smtClean="0">
                <a:solidFill>
                  <a:srgbClr val="00B0F0"/>
                </a:solidFill>
                <a:latin typeface="Times New Roman" panose="02020603050405020304" pitchFamily="18" charset="0"/>
                <a:cs typeface="Times New Roman" panose="02020603050405020304" pitchFamily="18" charset="0"/>
              </a:rPr>
              <a:t>active</a:t>
            </a:r>
            <a:r>
              <a:rPr dirty="0" lang="en-US" smtClean="0">
                <a:latin typeface="Times New Roman" panose="02020603050405020304" pitchFamily="18" charset="0"/>
                <a:cs typeface="Times New Roman" panose="02020603050405020304" pitchFamily="18" charset="0"/>
              </a:rPr>
              <a:t>: information </a:t>
            </a:r>
            <a:r>
              <a:rPr dirty="0" lang="en-US">
                <a:latin typeface="Times New Roman" panose="02020603050405020304" pitchFamily="18" charset="0"/>
                <a:cs typeface="Times New Roman" panose="02020603050405020304" pitchFamily="18" charset="0"/>
              </a:rPr>
              <a:t>remains in STM only so long as the person is consciously processing, examining, or manipulating it. </a:t>
            </a:r>
            <a:endParaRPr dirty="0" lang="en-US"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v"/>
            </a:pPr>
            <a:r>
              <a:rPr dirty="0" lang="en-US" smtClean="0">
                <a:solidFill>
                  <a:srgbClr val="00B0F0"/>
                </a:solidFill>
                <a:latin typeface="Times New Roman" panose="02020603050405020304" pitchFamily="18" charset="0"/>
                <a:cs typeface="Times New Roman" panose="02020603050405020304" pitchFamily="18" charset="0"/>
              </a:rPr>
              <a:t>Rapid accessibility</a:t>
            </a:r>
            <a:r>
              <a:rPr dirty="0" lang="en-US" smtClean="0">
                <a:latin typeface="Times New Roman" panose="02020603050405020304" pitchFamily="18" charset="0"/>
                <a:cs typeface="Times New Roman" panose="02020603050405020304" pitchFamily="18" charset="0"/>
              </a:rPr>
              <a:t>:   </a:t>
            </a:r>
            <a:r>
              <a:rPr dirty="0" lang="en-US">
                <a:latin typeface="Times New Roman" panose="02020603050405020304" pitchFamily="18" charset="0"/>
                <a:cs typeface="Times New Roman" panose="02020603050405020304" pitchFamily="18" charset="0"/>
              </a:rPr>
              <a:t>Information in STM is readily available for use</a:t>
            </a:r>
            <a:r>
              <a:rPr dirty="0" lang="en-US" smtClean="0">
                <a:latin typeface="Times New Roman" panose="02020603050405020304" pitchFamily="18" charset="0"/>
                <a:cs typeface="Times New Roman" panose="02020603050405020304" pitchFamily="18" charset="0"/>
              </a:rPr>
              <a:t>.</a:t>
            </a:r>
          </a:p>
          <a:p>
            <a:pPr>
              <a:buFont typeface="Wingdings" panose="05000000000000000000" pitchFamily="2" charset="2"/>
              <a:buChar char="v"/>
            </a:pPr>
            <a:r>
              <a:rPr dirty="0" lang="en-US">
                <a:solidFill>
                  <a:srgbClr val="00B0F0"/>
                </a:solidFill>
                <a:latin typeface="Times New Roman" panose="02020603050405020304" pitchFamily="18" charset="0"/>
                <a:cs typeface="Times New Roman" panose="02020603050405020304" pitchFamily="18" charset="0"/>
              </a:rPr>
              <a:t>Preserves the temporal sequence of </a:t>
            </a:r>
            <a:r>
              <a:rPr dirty="0" lang="en-US" smtClean="0">
                <a:solidFill>
                  <a:srgbClr val="00B0F0"/>
                </a:solidFill>
                <a:latin typeface="Times New Roman" panose="02020603050405020304" pitchFamily="18" charset="0"/>
                <a:cs typeface="Times New Roman" panose="02020603050405020304" pitchFamily="18" charset="0"/>
              </a:rPr>
              <a:t>information</a:t>
            </a:r>
          </a:p>
          <a:p>
            <a:pPr indent="292100">
              <a:buFont typeface="Wingdings" panose="05000000000000000000" pitchFamily="2" charset="2"/>
              <a:buChar char="ü"/>
            </a:pPr>
            <a:r>
              <a:rPr dirty="0" lang="en-US">
                <a:latin typeface="Times New Roman" panose="02020603050405020304" pitchFamily="18" charset="0"/>
                <a:cs typeface="Times New Roman" panose="02020603050405020304" pitchFamily="18" charset="0"/>
              </a:rPr>
              <a:t>STM usually helps us to maintain the information </a:t>
            </a:r>
            <a:r>
              <a:rPr dirty="0" lang="en-US" smtClean="0">
                <a:latin typeface="Times New Roman" panose="02020603050405020304" pitchFamily="18" charset="0"/>
                <a:cs typeface="Times New Roman" panose="02020603050405020304" pitchFamily="18" charset="0"/>
              </a:rPr>
              <a:t>in sequential </a:t>
            </a:r>
            <a:r>
              <a:rPr dirty="0" lang="en-US">
                <a:latin typeface="Times New Roman" panose="02020603050405020304" pitchFamily="18" charset="0"/>
                <a:cs typeface="Times New Roman" panose="02020603050405020304" pitchFamily="18" charset="0"/>
              </a:rPr>
              <a:t>manner for a temporary period of time. </a:t>
            </a:r>
            <a:endParaRPr dirty="0" lang="en-US" smtClean="0">
              <a:latin typeface="Times New Roman" panose="02020603050405020304" pitchFamily="18" charset="0"/>
              <a:cs typeface="Times New Roman" panose="02020603050405020304" pitchFamily="18" charset="0"/>
            </a:endParaRPr>
          </a:p>
          <a:p>
            <a:pPr indent="292100">
              <a:buFont typeface="Wingdings" panose="05000000000000000000" pitchFamily="2" charset="2"/>
              <a:buChar char="ü"/>
            </a:pPr>
            <a:r>
              <a:rPr dirty="0" lang="en-US" smtClean="0">
                <a:latin typeface="Times New Roman" panose="02020603050405020304" pitchFamily="18" charset="0"/>
                <a:cs typeface="Times New Roman" panose="02020603050405020304" pitchFamily="18" charset="0"/>
              </a:rPr>
              <a:t>It </a:t>
            </a:r>
            <a:r>
              <a:rPr dirty="0" lang="en-US">
                <a:latin typeface="Times New Roman" panose="02020603050405020304" pitchFamily="18" charset="0"/>
                <a:cs typeface="Times New Roman" panose="02020603050405020304" pitchFamily="18" charset="0"/>
              </a:rPr>
              <a:t>keeps the information fresh until it goes to further analysis and stored in LTM in meaningful way</a:t>
            </a:r>
            <a:r>
              <a:rPr dirty="0" lang="en-US" smtClean="0">
                <a:latin typeface="Times New Roman" panose="02020603050405020304" pitchFamily="18" charset="0"/>
                <a:cs typeface="Times New Roman" panose="02020603050405020304" pitchFamily="18" charset="0"/>
              </a:rPr>
              <a:t>.</a:t>
            </a:r>
          </a:p>
          <a:p>
            <a:pPr>
              <a:buFont typeface="Wingdings" panose="05000000000000000000" pitchFamily="2" charset="2"/>
              <a:buChar char="v"/>
            </a:pPr>
            <a:r>
              <a:rPr dirty="0" lang="en-US">
                <a:solidFill>
                  <a:srgbClr val="00B0F0"/>
                </a:solidFill>
                <a:latin typeface="Times New Roman" panose="02020603050405020304" pitchFamily="18" charset="0"/>
                <a:cs typeface="Times New Roman" panose="02020603050405020304" pitchFamily="18" charset="0"/>
              </a:rPr>
              <a:t>Limited capacity</a:t>
            </a:r>
            <a:r>
              <a:rPr dirty="0" lang="en-US">
                <a:latin typeface="Times New Roman" panose="02020603050405020304" pitchFamily="18" charset="0"/>
                <a:cs typeface="Times New Roman" panose="02020603050405020304" pitchFamily="18" charset="0"/>
              </a:rPr>
              <a:t>: George Miller (1956) estimated the capacity of STM to be </a:t>
            </a:r>
            <a:r>
              <a:rPr dirty="0" lang="en-US" smtClean="0">
                <a:latin typeface="Times New Roman" panose="02020603050405020304" pitchFamily="18" charset="0"/>
                <a:cs typeface="Times New Roman" panose="02020603050405020304" pitchFamily="18" charset="0"/>
              </a:rPr>
              <a:t>“the </a:t>
            </a:r>
            <a:r>
              <a:rPr dirty="0" lang="en-US">
                <a:latin typeface="Times New Roman" panose="02020603050405020304" pitchFamily="18" charset="0"/>
                <a:cs typeface="Times New Roman" panose="02020603050405020304" pitchFamily="18" charset="0"/>
              </a:rPr>
              <a:t>magic number seven plus or minus </a:t>
            </a:r>
            <a:r>
              <a:rPr dirty="0" lang="en-US" smtClean="0">
                <a:latin typeface="Times New Roman" panose="02020603050405020304" pitchFamily="18" charset="0"/>
                <a:cs typeface="Times New Roman" panose="02020603050405020304" pitchFamily="18" charset="0"/>
              </a:rPr>
              <a:t>2”.</a:t>
            </a:r>
            <a:endParaRPr dirty="0" lang="en-US">
              <a:latin typeface="Times New Roman" panose="02020603050405020304" pitchFamily="18" charset="0"/>
              <a:cs typeface="Times New Roman" panose="02020603050405020304" pitchFamily="18" charset="0"/>
            </a:endParaRPr>
          </a:p>
        </p:txBody>
      </p:sp>
    </p:spTree>
  </p:cSld>
  <p:clrMapOvr>
    <a:masterClrMapping/>
  </p:clrMapOvr>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358" name=""/>
        <p:cNvGrpSpPr/>
        <p:nvPr/>
      </p:nvGrpSpPr>
      <p:grpSpPr>
        <a:xfrm>
          <a:off x="0" y="0"/>
          <a:ext cx="0" cy="0"/>
          <a:chOff x="0" y="0"/>
          <a:chExt cx="0" cy="0"/>
        </a:xfrm>
      </p:grpSpPr>
      <p:sp>
        <p:nvSpPr>
          <p:cNvPr id="1048726" name="Content Placeholder 2"/>
          <p:cNvSpPr>
            <a:spLocks noGrp="1"/>
          </p:cNvSpPr>
          <p:nvPr>
            <p:ph idx="1"/>
          </p:nvPr>
        </p:nvSpPr>
        <p:spPr>
          <a:xfrm>
            <a:off x="76200" y="76200"/>
            <a:ext cx="8991600" cy="6629400"/>
          </a:xfrm>
        </p:spPr>
        <p:txBody>
          <a:bodyPr>
            <a:normAutofit/>
          </a:bodyPr>
          <a:p>
            <a:pPr indent="-50800">
              <a:buFont typeface="Wingdings" panose="05000000000000000000" pitchFamily="2" charset="2"/>
              <a:buChar char="ü"/>
            </a:pPr>
            <a:r>
              <a:rPr dirty="0" sz="2800" lang="en-US">
                <a:latin typeface="Times New Roman" panose="02020603050405020304" pitchFamily="18" charset="0"/>
                <a:cs typeface="Times New Roman" panose="02020603050405020304" pitchFamily="18" charset="0"/>
              </a:rPr>
              <a:t>That is, on the average, people can hold about seven pieces of information in STM at a time; with a normal range from five to nine items. </a:t>
            </a:r>
            <a:endParaRPr dirty="0" sz="2800" lang="en-US" smtClean="0">
              <a:latin typeface="Times New Roman" panose="02020603050405020304" pitchFamily="18" charset="0"/>
              <a:cs typeface="Times New Roman" panose="02020603050405020304" pitchFamily="18" charset="0"/>
            </a:endParaRPr>
          </a:p>
          <a:p>
            <a:pPr indent="-50800">
              <a:buFont typeface="Wingdings" panose="05000000000000000000" pitchFamily="2" charset="2"/>
              <a:buChar char="ü"/>
            </a:pPr>
            <a:r>
              <a:rPr dirty="0" sz="2800" lang="en-US">
                <a:latin typeface="Times New Roman" panose="02020603050405020304" pitchFamily="18" charset="0"/>
                <a:cs typeface="Times New Roman" panose="02020603050405020304" pitchFamily="18" charset="0"/>
              </a:rPr>
              <a:t>According to most models of memory, we overcome this problem, by grouping small groups of information into </a:t>
            </a:r>
            <a:r>
              <a:rPr dirty="0" sz="2800" lang="en-US">
                <a:solidFill>
                  <a:srgbClr val="FF0000"/>
                </a:solidFill>
                <a:latin typeface="Times New Roman" panose="02020603050405020304" pitchFamily="18" charset="0"/>
                <a:cs typeface="Times New Roman" panose="02020603050405020304" pitchFamily="18" charset="0"/>
              </a:rPr>
              <a:t>larger units or chunks</a:t>
            </a:r>
            <a:r>
              <a:rPr dirty="0" sz="2800" lang="en-US">
                <a:latin typeface="Times New Roman" panose="02020603050405020304" pitchFamily="18" charset="0"/>
                <a:cs typeface="Times New Roman" panose="02020603050405020304" pitchFamily="18" charset="0"/>
              </a:rPr>
              <a:t>. </a:t>
            </a:r>
            <a:endParaRPr dirty="0" sz="2800" lang="en-US" smtClean="0">
              <a:latin typeface="Times New Roman" panose="02020603050405020304" pitchFamily="18" charset="0"/>
              <a:cs typeface="Times New Roman" panose="02020603050405020304" pitchFamily="18" charset="0"/>
            </a:endParaRPr>
          </a:p>
          <a:p>
            <a:pPr indent="-50800">
              <a:buFont typeface="Wingdings" panose="05000000000000000000" pitchFamily="2" charset="2"/>
              <a:buChar char="ü"/>
            </a:pPr>
            <a:r>
              <a:rPr dirty="0" sz="2800" lang="en-US">
                <a:latin typeface="Times New Roman" panose="02020603050405020304" pitchFamily="18" charset="0"/>
                <a:cs typeface="Times New Roman" panose="02020603050405020304" pitchFamily="18" charset="0"/>
              </a:rPr>
              <a:t>Chunking is the grouping or </a:t>
            </a:r>
            <a:r>
              <a:rPr dirty="0" sz="2800" lang="en-US" smtClean="0">
                <a:latin typeface="Times New Roman" panose="02020603050405020304" pitchFamily="18" charset="0"/>
                <a:cs typeface="Times New Roman" panose="02020603050405020304" pitchFamily="18" charset="0"/>
              </a:rPr>
              <a:t>packing </a:t>
            </a:r>
            <a:r>
              <a:rPr dirty="0" sz="2800" lang="en-US">
                <a:latin typeface="Times New Roman" panose="02020603050405020304" pitchFamily="18" charset="0"/>
                <a:cs typeface="Times New Roman" panose="02020603050405020304" pitchFamily="18" charset="0"/>
              </a:rPr>
              <a:t>of information into higher order units that can be remembered as single units. </a:t>
            </a:r>
            <a:endParaRPr dirty="0" sz="2800" lang="en-US" smtClean="0">
              <a:latin typeface="Times New Roman" panose="02020603050405020304" pitchFamily="18" charset="0"/>
              <a:cs typeface="Times New Roman" panose="02020603050405020304" pitchFamily="18" charset="0"/>
            </a:endParaRPr>
          </a:p>
          <a:p>
            <a:pPr indent="-50800">
              <a:buFont typeface="Wingdings" panose="05000000000000000000" pitchFamily="2" charset="2"/>
              <a:buChar char="ü"/>
            </a:pPr>
            <a:r>
              <a:rPr dirty="0" sz="2800" lang="en-US">
                <a:latin typeface="Times New Roman" panose="02020603050405020304" pitchFamily="18" charset="0"/>
                <a:cs typeface="Times New Roman" panose="02020603050405020304" pitchFamily="18" charset="0"/>
              </a:rPr>
              <a:t>STM memory holds information (sounds, visual images, words, and sentences and so on) received from SM for up to about </a:t>
            </a:r>
            <a:r>
              <a:rPr dirty="0" sz="2800" lang="en-US">
                <a:solidFill>
                  <a:srgbClr val="FF0000"/>
                </a:solidFill>
                <a:latin typeface="Times New Roman" panose="02020603050405020304" pitchFamily="18" charset="0"/>
                <a:cs typeface="Times New Roman" panose="02020603050405020304" pitchFamily="18" charset="0"/>
              </a:rPr>
              <a:t>30 seconds </a:t>
            </a:r>
            <a:r>
              <a:rPr dirty="0" sz="2800" lang="en-US">
                <a:latin typeface="Times New Roman" panose="02020603050405020304" pitchFamily="18" charset="0"/>
                <a:cs typeface="Times New Roman" panose="02020603050405020304" pitchFamily="18" charset="0"/>
              </a:rPr>
              <a:t>by most estimates. </a:t>
            </a:r>
            <a:endParaRPr dirty="0" sz="2800" lang="en-US" smtClean="0">
              <a:latin typeface="Times New Roman" panose="02020603050405020304" pitchFamily="18" charset="0"/>
              <a:cs typeface="Times New Roman" panose="02020603050405020304" pitchFamily="18" charset="0"/>
            </a:endParaRPr>
          </a:p>
          <a:p>
            <a:pPr indent="-50800">
              <a:buFont typeface="Wingdings" panose="05000000000000000000" pitchFamily="2" charset="2"/>
              <a:buChar char="ü"/>
            </a:pPr>
            <a:r>
              <a:rPr dirty="0" sz="2800" lang="en-US">
                <a:latin typeface="Times New Roman" panose="02020603050405020304" pitchFamily="18" charset="0"/>
                <a:cs typeface="Times New Roman" panose="02020603050405020304" pitchFamily="18" charset="0"/>
              </a:rPr>
              <a:t>It is possible to prolong STM indefinitely by rehearsal- the conscious repetition of information.</a:t>
            </a:r>
            <a:endParaRPr dirty="0" sz="2800" lang="am-ET">
              <a:cs typeface="Times New Roman" panose="02020603050405020304" pitchFamily="18" charset="0"/>
            </a:endParaRPr>
          </a:p>
        </p:txBody>
      </p:sp>
    </p:spTree>
  </p:cSld>
  <p:clrMapOvr>
    <a:masterClrMapping/>
  </p:clrMapOvr>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359" name=""/>
        <p:cNvGrpSpPr/>
        <p:nvPr/>
      </p:nvGrpSpPr>
      <p:grpSpPr>
        <a:xfrm>
          <a:off x="0" y="0"/>
          <a:ext cx="0" cy="0"/>
          <a:chOff x="0" y="0"/>
          <a:chExt cx="0" cy="0"/>
        </a:xfrm>
      </p:grpSpPr>
      <p:sp>
        <p:nvSpPr>
          <p:cNvPr id="1048727" name="Title 1"/>
          <p:cNvSpPr>
            <a:spLocks noGrp="1"/>
          </p:cNvSpPr>
          <p:nvPr>
            <p:ph type="title"/>
          </p:nvPr>
        </p:nvSpPr>
        <p:spPr>
          <a:xfrm>
            <a:off x="457200" y="274638"/>
            <a:ext cx="8229600" cy="487362"/>
          </a:xfrm>
        </p:spPr>
        <p:txBody>
          <a:bodyPr>
            <a:normAutofit fontScale="90000"/>
          </a:bodyPr>
          <a:p>
            <a:r>
              <a:rPr dirty="0" lang="en-US" smtClean="0">
                <a:solidFill>
                  <a:srgbClr val="FF0000"/>
                </a:solidFill>
                <a:latin typeface="Times New Roman" panose="02020603050405020304" pitchFamily="18" charset="0"/>
                <a:cs typeface="Times New Roman" panose="02020603050405020304" pitchFamily="18" charset="0"/>
              </a:rPr>
              <a:t>Long-term memory</a:t>
            </a:r>
            <a:endParaRPr dirty="0" lang="am-ET">
              <a:solidFill>
                <a:srgbClr val="FF0000"/>
              </a:solidFill>
              <a:cs typeface="Times New Roman" panose="02020603050405020304" pitchFamily="18" charset="0"/>
            </a:endParaRPr>
          </a:p>
        </p:txBody>
      </p:sp>
      <p:sp>
        <p:nvSpPr>
          <p:cNvPr id="1048728" name="Content Placeholder 2"/>
          <p:cNvSpPr>
            <a:spLocks noGrp="1"/>
          </p:cNvSpPr>
          <p:nvPr>
            <p:ph idx="1"/>
          </p:nvPr>
        </p:nvSpPr>
        <p:spPr>
          <a:xfrm>
            <a:off x="152400" y="762000"/>
            <a:ext cx="8839200" cy="6019800"/>
          </a:xfrm>
        </p:spPr>
        <p:txBody>
          <a:bodyPr/>
          <a:p>
            <a:r>
              <a:rPr dirty="0" lang="en-US" smtClean="0">
                <a:latin typeface="Times New Roman" panose="02020603050405020304" pitchFamily="18" charset="0"/>
                <a:cs typeface="Times New Roman" panose="02020603050405020304" pitchFamily="18" charset="0"/>
              </a:rPr>
              <a:t>It is a memory </a:t>
            </a:r>
            <a:r>
              <a:rPr dirty="0" lang="en-US">
                <a:latin typeface="Times New Roman" panose="02020603050405020304" pitchFamily="18" charset="0"/>
                <a:cs typeface="Times New Roman" panose="02020603050405020304" pitchFamily="18" charset="0"/>
              </a:rPr>
              <a:t>storage that can hold information for days, months, and years. </a:t>
            </a:r>
            <a:endParaRPr dirty="0" lang="en-US" smtClean="0">
              <a:latin typeface="Times New Roman" panose="02020603050405020304" pitchFamily="18" charset="0"/>
              <a:cs typeface="Times New Roman" panose="02020603050405020304" pitchFamily="18" charset="0"/>
            </a:endParaRPr>
          </a:p>
          <a:p>
            <a:r>
              <a:rPr dirty="0" lang="en-US" smtClean="0">
                <a:latin typeface="Times New Roman" panose="02020603050405020304" pitchFamily="18" charset="0"/>
                <a:cs typeface="Times New Roman" panose="02020603050405020304" pitchFamily="18" charset="0"/>
              </a:rPr>
              <a:t>The </a:t>
            </a:r>
            <a:r>
              <a:rPr dirty="0" lang="en-US">
                <a:latin typeface="Times New Roman" panose="02020603050405020304" pitchFamily="18" charset="0"/>
                <a:cs typeface="Times New Roman" panose="02020603050405020304" pitchFamily="18" charset="0"/>
              </a:rPr>
              <a:t>capacity of long- term memory is large, and there is no known limit to what we can remember (Wang, Liu, &amp; Wang, 2003</a:t>
            </a:r>
            <a:r>
              <a:rPr dirty="0" lang="en-US" smtClean="0">
                <a:latin typeface="Times New Roman" panose="02020603050405020304" pitchFamily="18" charset="0"/>
                <a:cs typeface="Times New Roman" panose="02020603050405020304" pitchFamily="18" charset="0"/>
              </a:rPr>
              <a:t>).</a:t>
            </a:r>
          </a:p>
          <a:p>
            <a:r>
              <a:rPr dirty="0" lang="en-US">
                <a:latin typeface="Times New Roman" panose="02020603050405020304" pitchFamily="18" charset="0"/>
                <a:cs typeface="Times New Roman" panose="02020603050405020304" pitchFamily="18" charset="0"/>
              </a:rPr>
              <a:t>Although we may forget at least some information after we learn it, other things will stay with us forever. </a:t>
            </a:r>
            <a:endParaRPr dirty="0" lang="am-ET">
              <a:cs typeface="Times New Roman" panose="02020603050405020304" pitchFamily="18" charset="0"/>
            </a:endParaRPr>
          </a:p>
        </p:txBody>
      </p:sp>
    </p:spTree>
  </p:cSld>
  <p:clrMapOvr>
    <a:masterClrMapping/>
  </p:clrMapOvr>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360" name=""/>
        <p:cNvGrpSpPr/>
        <p:nvPr/>
      </p:nvGrpSpPr>
      <p:grpSpPr>
        <a:xfrm>
          <a:off x="0" y="0"/>
          <a:ext cx="0" cy="0"/>
          <a:chOff x="0" y="0"/>
          <a:chExt cx="0" cy="0"/>
        </a:xfrm>
      </p:grpSpPr>
      <p:sp>
        <p:nvSpPr>
          <p:cNvPr id="1048729" name="Title 1"/>
          <p:cNvSpPr>
            <a:spLocks noGrp="1"/>
          </p:cNvSpPr>
          <p:nvPr>
            <p:ph type="title"/>
          </p:nvPr>
        </p:nvSpPr>
        <p:spPr/>
        <p:txBody>
          <a:bodyPr>
            <a:normAutofit/>
          </a:bodyPr>
          <a:p>
            <a:r>
              <a:rPr dirty="0" sz="3200" lang="en-US">
                <a:solidFill>
                  <a:srgbClr val="FF0000"/>
                </a:solidFill>
                <a:latin typeface="Times New Roman" panose="02020603050405020304" pitchFamily="18" charset="0"/>
                <a:cs typeface="Times New Roman" panose="02020603050405020304" pitchFamily="18" charset="0"/>
              </a:rPr>
              <a:t>The LTM is assumed to be composed of different sub systems: </a:t>
            </a:r>
            <a:endParaRPr dirty="0" sz="3200" lang="am-ET">
              <a:solidFill>
                <a:srgbClr val="FF0000"/>
              </a:solidFill>
              <a:cs typeface="Times New Roman" panose="02020603050405020304" pitchFamily="18" charset="0"/>
            </a:endParaRPr>
          </a:p>
        </p:txBody>
      </p:sp>
      <p:sp>
        <p:nvSpPr>
          <p:cNvPr id="1048730" name="Content Placeholder 2"/>
          <p:cNvSpPr>
            <a:spLocks noGrp="1"/>
          </p:cNvSpPr>
          <p:nvPr>
            <p:ph idx="1"/>
          </p:nvPr>
        </p:nvSpPr>
        <p:spPr>
          <a:xfrm>
            <a:off x="0" y="1295400"/>
            <a:ext cx="9067800" cy="5486400"/>
          </a:xfrm>
        </p:spPr>
        <p:txBody>
          <a:bodyPr>
            <a:normAutofit fontScale="92500" lnSpcReduction="20000"/>
          </a:bodyPr>
          <a:p>
            <a:pPr indent="0" marL="0">
              <a:buNone/>
            </a:pPr>
            <a:r>
              <a:rPr b="1" dirty="0" sz="2800" lang="en-US">
                <a:latin typeface="Times New Roman" panose="02020603050405020304" pitchFamily="18" charset="0"/>
                <a:cs typeface="Times New Roman" panose="02020603050405020304" pitchFamily="18" charset="0"/>
              </a:rPr>
              <a:t>Explicit (Declarative) </a:t>
            </a:r>
            <a:r>
              <a:rPr b="1" dirty="0" sz="2800" lang="en-US" smtClean="0">
                <a:latin typeface="Times New Roman" panose="02020603050405020304" pitchFamily="18" charset="0"/>
                <a:cs typeface="Times New Roman" panose="02020603050405020304" pitchFamily="18" charset="0"/>
              </a:rPr>
              <a:t>Memory</a:t>
            </a:r>
          </a:p>
          <a:p>
            <a:pPr>
              <a:buFont typeface="Wingdings" panose="05000000000000000000" pitchFamily="2" charset="2"/>
              <a:buChar char="ü"/>
            </a:pPr>
            <a:r>
              <a:rPr dirty="0" sz="2800" lang="en-US" smtClean="0">
                <a:latin typeface="Times New Roman" panose="02020603050405020304" pitchFamily="18" charset="0"/>
                <a:cs typeface="Times New Roman" panose="02020603050405020304" pitchFamily="18" charset="0"/>
              </a:rPr>
              <a:t>Refers </a:t>
            </a:r>
            <a:r>
              <a:rPr dirty="0" sz="2800" lang="en-US">
                <a:latin typeface="Times New Roman" panose="02020603050405020304" pitchFamily="18" charset="0"/>
                <a:cs typeface="Times New Roman" panose="02020603050405020304" pitchFamily="18" charset="0"/>
              </a:rPr>
              <a:t>to knowledge or experiences that can be consciously remembered. </a:t>
            </a:r>
            <a:endParaRPr dirty="0" sz="2800" lang="en-US"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ü"/>
            </a:pPr>
            <a:r>
              <a:rPr dirty="0" sz="2800" lang="en-US" smtClean="0">
                <a:latin typeface="Times New Roman" panose="02020603050405020304" pitchFamily="18" charset="0"/>
                <a:cs typeface="Times New Roman" panose="02020603050405020304" pitchFamily="18" charset="0"/>
              </a:rPr>
              <a:t>It is the </a:t>
            </a:r>
            <a:r>
              <a:rPr dirty="0" sz="2800" lang="en-US">
                <a:latin typeface="Times New Roman" panose="02020603050405020304" pitchFamily="18" charset="0"/>
                <a:cs typeface="Times New Roman" panose="02020603050405020304" pitchFamily="18" charset="0"/>
              </a:rPr>
              <a:t>conscious recollection of information such as specific facts or events that can be verbally communicated</a:t>
            </a:r>
            <a:r>
              <a:rPr dirty="0" sz="2800" lang="en-US" smtClean="0">
                <a:latin typeface="Times New Roman" panose="02020603050405020304" pitchFamily="18" charset="0"/>
                <a:cs typeface="Times New Roman" panose="02020603050405020304" pitchFamily="18" charset="0"/>
              </a:rPr>
              <a:t>.</a:t>
            </a:r>
          </a:p>
          <a:p>
            <a:pPr>
              <a:buFont typeface="Wingdings" panose="05000000000000000000" pitchFamily="2" charset="2"/>
              <a:buChar char="ü"/>
            </a:pPr>
            <a:r>
              <a:rPr dirty="0" sz="2800" lang="en-US">
                <a:latin typeface="Times New Roman" panose="02020603050405020304" pitchFamily="18" charset="0"/>
                <a:cs typeface="Times New Roman" panose="02020603050405020304" pitchFamily="18" charset="0"/>
              </a:rPr>
              <a:t>It is further subdivided into </a:t>
            </a:r>
            <a:r>
              <a:rPr dirty="0" sz="2800" lang="en-US">
                <a:solidFill>
                  <a:srgbClr val="FF0000"/>
                </a:solidFill>
                <a:latin typeface="Times New Roman" panose="02020603050405020304" pitchFamily="18" charset="0"/>
                <a:cs typeface="Times New Roman" panose="02020603050405020304" pitchFamily="18" charset="0"/>
              </a:rPr>
              <a:t>semantic</a:t>
            </a:r>
            <a:r>
              <a:rPr dirty="0" sz="2800" lang="en-US">
                <a:latin typeface="Times New Roman" panose="02020603050405020304" pitchFamily="18" charset="0"/>
                <a:cs typeface="Times New Roman" panose="02020603050405020304" pitchFamily="18" charset="0"/>
              </a:rPr>
              <a:t> and </a:t>
            </a:r>
            <a:r>
              <a:rPr dirty="0" sz="2800" lang="en-US">
                <a:solidFill>
                  <a:srgbClr val="FF0000"/>
                </a:solidFill>
                <a:latin typeface="Times New Roman" panose="02020603050405020304" pitchFamily="18" charset="0"/>
                <a:cs typeface="Times New Roman" panose="02020603050405020304" pitchFamily="18" charset="0"/>
              </a:rPr>
              <a:t>episodic </a:t>
            </a:r>
            <a:r>
              <a:rPr dirty="0" sz="2800" lang="en-US">
                <a:latin typeface="Times New Roman" panose="02020603050405020304" pitchFamily="18" charset="0"/>
                <a:cs typeface="Times New Roman" panose="02020603050405020304" pitchFamily="18" charset="0"/>
              </a:rPr>
              <a:t>memories. </a:t>
            </a:r>
            <a:endParaRPr dirty="0" sz="2800" lang="en-US" smtClean="0">
              <a:latin typeface="Times New Roman" panose="02020603050405020304" pitchFamily="18" charset="0"/>
              <a:cs typeface="Times New Roman" panose="02020603050405020304" pitchFamily="18" charset="0"/>
            </a:endParaRPr>
          </a:p>
          <a:p>
            <a:pPr indent="0" marL="0">
              <a:buNone/>
            </a:pPr>
            <a:r>
              <a:rPr dirty="0" sz="2800" lang="en-US">
                <a:solidFill>
                  <a:srgbClr val="FF0000"/>
                </a:solidFill>
                <a:latin typeface="Times New Roman" panose="02020603050405020304" pitchFamily="18" charset="0"/>
                <a:cs typeface="Times New Roman" panose="02020603050405020304" pitchFamily="18" charset="0"/>
              </a:rPr>
              <a:t>Semantic memory </a:t>
            </a:r>
            <a:r>
              <a:rPr dirty="0" sz="2800" lang="en-US">
                <a:latin typeface="Times New Roman" panose="02020603050405020304" pitchFamily="18" charset="0"/>
                <a:cs typeface="Times New Roman" panose="02020603050405020304" pitchFamily="18" charset="0"/>
              </a:rPr>
              <a:t>refers to our knowledge of facts and concepts about the world </a:t>
            </a:r>
            <a:r>
              <a:rPr dirty="0" sz="2800" lang="en-US" smtClean="0">
                <a:latin typeface="Times New Roman" panose="02020603050405020304" pitchFamily="18" charset="0"/>
                <a:cs typeface="Times New Roman" panose="02020603050405020304" pitchFamily="18" charset="0"/>
              </a:rPr>
              <a:t>(</a:t>
            </a:r>
            <a:r>
              <a:rPr dirty="0" sz="2800" lang="en-US">
                <a:latin typeface="Times New Roman" panose="02020603050405020304" pitchFamily="18" charset="0"/>
                <a:cs typeface="Times New Roman" panose="02020603050405020304" pitchFamily="18" charset="0"/>
              </a:rPr>
              <a:t>e.g., that the absolute value </a:t>
            </a:r>
            <a:r>
              <a:rPr dirty="0" sz="2800" lang="en-US" smtClean="0">
                <a:latin typeface="Times New Roman" panose="02020603050405020304" pitchFamily="18" charset="0"/>
                <a:cs typeface="Times New Roman" panose="02020603050405020304" pitchFamily="18" charset="0"/>
              </a:rPr>
              <a:t>of 90 </a:t>
            </a:r>
            <a:r>
              <a:rPr dirty="0" sz="2800" lang="en-US">
                <a:latin typeface="Times New Roman" panose="02020603050405020304" pitchFamily="18" charset="0"/>
                <a:cs typeface="Times New Roman" panose="02020603050405020304" pitchFamily="18" charset="0"/>
              </a:rPr>
              <a:t>is greater than the absolute value of </a:t>
            </a:r>
            <a:r>
              <a:rPr dirty="0" sz="2800" lang="en-US" smtClean="0">
                <a:latin typeface="Times New Roman" panose="02020603050405020304" pitchFamily="18" charset="0"/>
                <a:cs typeface="Times New Roman" panose="02020603050405020304" pitchFamily="18" charset="0"/>
              </a:rPr>
              <a:t>9)</a:t>
            </a:r>
          </a:p>
          <a:p>
            <a:pPr>
              <a:buFont typeface="Wingdings" panose="05000000000000000000" pitchFamily="2" charset="2"/>
              <a:buChar char="ü"/>
            </a:pPr>
            <a:r>
              <a:rPr dirty="0" sz="2800" lang="en-US">
                <a:latin typeface="Times New Roman" panose="02020603050405020304" pitchFamily="18" charset="0"/>
                <a:cs typeface="Times New Roman" panose="02020603050405020304" pitchFamily="18" charset="0"/>
              </a:rPr>
              <a:t>F</a:t>
            </a:r>
            <a:r>
              <a:rPr dirty="0" sz="2800" lang="en-US" smtClean="0">
                <a:latin typeface="Times New Roman" panose="02020603050405020304" pitchFamily="18" charset="0"/>
                <a:cs typeface="Times New Roman" panose="02020603050405020304" pitchFamily="18" charset="0"/>
              </a:rPr>
              <a:t>actual </a:t>
            </a:r>
            <a:r>
              <a:rPr dirty="0" sz="2800" lang="en-US">
                <a:latin typeface="Times New Roman" panose="02020603050405020304" pitchFamily="18" charset="0"/>
                <a:cs typeface="Times New Roman" panose="02020603050405020304" pitchFamily="18" charset="0"/>
              </a:rPr>
              <a:t>knowledge like the meaning of words, concepts and our ability to do math. </a:t>
            </a:r>
            <a:endParaRPr dirty="0" sz="2800" lang="en-US" smtClean="0">
              <a:latin typeface="Times New Roman" panose="02020603050405020304" pitchFamily="18" charset="0"/>
              <a:cs typeface="Times New Roman" panose="02020603050405020304" pitchFamily="18" charset="0"/>
            </a:endParaRPr>
          </a:p>
          <a:p>
            <a:pPr indent="0" marL="0">
              <a:buNone/>
            </a:pPr>
            <a:r>
              <a:rPr dirty="0" sz="2800" lang="en-US" smtClean="0">
                <a:solidFill>
                  <a:srgbClr val="FF0000"/>
                </a:solidFill>
                <a:latin typeface="Times New Roman" panose="02020603050405020304" pitchFamily="18" charset="0"/>
                <a:cs typeface="Times New Roman" panose="02020603050405020304" pitchFamily="18" charset="0"/>
              </a:rPr>
              <a:t>Episodic </a:t>
            </a:r>
            <a:r>
              <a:rPr dirty="0" sz="2800" lang="en-US">
                <a:solidFill>
                  <a:srgbClr val="FF0000"/>
                </a:solidFill>
                <a:latin typeface="Times New Roman" panose="02020603050405020304" pitchFamily="18" charset="0"/>
                <a:cs typeface="Times New Roman" panose="02020603050405020304" pitchFamily="18" charset="0"/>
              </a:rPr>
              <a:t>memory </a:t>
            </a:r>
            <a:r>
              <a:rPr dirty="0" sz="2800" lang="en-US">
                <a:latin typeface="Times New Roman" panose="02020603050405020304" pitchFamily="18" charset="0"/>
                <a:cs typeface="Times New Roman" panose="02020603050405020304" pitchFamily="18" charset="0"/>
              </a:rPr>
              <a:t>refers to the firsthand experiences that we have had (e.g., recollections of our high school graduation day or of the fantastic dinner we had in New York last year</a:t>
            </a:r>
            <a:r>
              <a:rPr dirty="0" sz="2800" lang="en-US" smtClean="0">
                <a:latin typeface="Times New Roman" panose="02020603050405020304" pitchFamily="18" charset="0"/>
                <a:cs typeface="Times New Roman" panose="02020603050405020304" pitchFamily="18" charset="0"/>
              </a:rPr>
              <a:t>).</a:t>
            </a:r>
          </a:p>
          <a:p>
            <a:pPr>
              <a:buFont typeface="Wingdings" panose="05000000000000000000" pitchFamily="2" charset="2"/>
              <a:buChar char="ü"/>
            </a:pPr>
            <a:r>
              <a:rPr dirty="0" sz="2800" lang="en-US">
                <a:latin typeface="Times New Roman" panose="02020603050405020304" pitchFamily="18" charset="0"/>
                <a:cs typeface="Times New Roman" panose="02020603050405020304" pitchFamily="18" charset="0"/>
              </a:rPr>
              <a:t> </a:t>
            </a:r>
            <a:r>
              <a:rPr dirty="0" sz="2800" lang="en-US" smtClean="0">
                <a:latin typeface="Times New Roman" panose="02020603050405020304" pitchFamily="18" charset="0"/>
                <a:cs typeface="Times New Roman" panose="02020603050405020304" pitchFamily="18" charset="0"/>
              </a:rPr>
              <a:t>Memories </a:t>
            </a:r>
            <a:r>
              <a:rPr dirty="0" sz="2800" lang="en-US">
                <a:latin typeface="Times New Roman" panose="02020603050405020304" pitchFamily="18" charset="0"/>
                <a:cs typeface="Times New Roman" panose="02020603050405020304" pitchFamily="18" charset="0"/>
              </a:rPr>
              <a:t>for events and situations from personal experience.</a:t>
            </a:r>
          </a:p>
          <a:p>
            <a:pPr indent="0" marL="0">
              <a:buNone/>
            </a:pPr>
            <a:endParaRPr dirty="0" sz="2800" lang="am-ET">
              <a:cs typeface="Times New Roman" panose="02020603050405020304" pitchFamily="18" charset="0"/>
            </a:endParaRPr>
          </a:p>
        </p:txBody>
      </p:sp>
    </p:spTree>
  </p:cSld>
  <p:clrMapOvr>
    <a:masterClrMapping/>
  </p:clrMapOvr>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361" name=""/>
        <p:cNvGrpSpPr/>
        <p:nvPr/>
      </p:nvGrpSpPr>
      <p:grpSpPr>
        <a:xfrm>
          <a:off x="0" y="0"/>
          <a:ext cx="0" cy="0"/>
          <a:chOff x="0" y="0"/>
          <a:chExt cx="0" cy="0"/>
        </a:xfrm>
      </p:grpSpPr>
      <p:sp>
        <p:nvSpPr>
          <p:cNvPr id="1048731" name="Content Placeholder 2"/>
          <p:cNvSpPr>
            <a:spLocks noGrp="1"/>
          </p:cNvSpPr>
          <p:nvPr>
            <p:ph idx="1"/>
          </p:nvPr>
        </p:nvSpPr>
        <p:spPr>
          <a:xfrm>
            <a:off x="76200" y="152400"/>
            <a:ext cx="8991600" cy="6553200"/>
          </a:xfrm>
        </p:spPr>
        <p:txBody>
          <a:bodyPr>
            <a:normAutofit/>
          </a:bodyPr>
          <a:p>
            <a:pPr indent="0" marL="0">
              <a:buNone/>
            </a:pPr>
            <a:r>
              <a:rPr b="1" dirty="0" sz="2800" lang="en-US" smtClean="0">
                <a:latin typeface="Times New Roman" panose="02020603050405020304" pitchFamily="18" charset="0"/>
                <a:cs typeface="Times New Roman" panose="02020603050405020304" pitchFamily="18" charset="0"/>
              </a:rPr>
              <a:t>Implicit memory/non-declarative memory</a:t>
            </a:r>
          </a:p>
          <a:p>
            <a:pPr>
              <a:buFont typeface="Wingdings" panose="05000000000000000000" pitchFamily="2" charset="2"/>
              <a:buChar char="Ø"/>
            </a:pPr>
            <a:r>
              <a:rPr dirty="0" sz="2800" lang="en-US" smtClean="0">
                <a:latin typeface="Times New Roman" panose="02020603050405020304" pitchFamily="18" charset="0"/>
                <a:cs typeface="Times New Roman" panose="02020603050405020304" pitchFamily="18" charset="0"/>
              </a:rPr>
              <a:t>Refers to a </a:t>
            </a:r>
            <a:r>
              <a:rPr dirty="0" sz="2800" lang="en-US">
                <a:latin typeface="Times New Roman" panose="02020603050405020304" pitchFamily="18" charset="0"/>
                <a:cs typeface="Times New Roman" panose="02020603050405020304" pitchFamily="18" charset="0"/>
              </a:rPr>
              <a:t>variety of phenomena of memory in which behavior is affected by prior experience without that experience being consciously recollected</a:t>
            </a:r>
            <a:r>
              <a:rPr dirty="0" sz="2800" lang="en-US" smtClean="0">
                <a:latin typeface="Times New Roman" panose="02020603050405020304" pitchFamily="18" charset="0"/>
                <a:cs typeface="Times New Roman" panose="02020603050405020304" pitchFamily="18" charset="0"/>
              </a:rPr>
              <a:t>.</a:t>
            </a:r>
          </a:p>
          <a:p>
            <a:pPr>
              <a:buFont typeface="Wingdings" panose="05000000000000000000" pitchFamily="2" charset="2"/>
              <a:buChar char="Ø"/>
            </a:pPr>
            <a:r>
              <a:rPr dirty="0" sz="2800" lang="en-US" smtClean="0">
                <a:latin typeface="Times New Roman" panose="02020603050405020304" pitchFamily="18" charset="0"/>
                <a:cs typeface="Times New Roman" panose="02020603050405020304" pitchFamily="18" charset="0"/>
              </a:rPr>
              <a:t>It generally  </a:t>
            </a:r>
            <a:r>
              <a:rPr dirty="0" sz="2800" lang="en-US">
                <a:latin typeface="Times New Roman" panose="02020603050405020304" pitchFamily="18" charset="0"/>
                <a:cs typeface="Times New Roman" panose="02020603050405020304" pitchFamily="18" charset="0"/>
              </a:rPr>
              <a:t>refers to knowledge that we cannot consciously access</a:t>
            </a:r>
            <a:r>
              <a:rPr dirty="0" sz="2800" lang="en-US" smtClean="0">
                <a:latin typeface="Times New Roman" panose="02020603050405020304" pitchFamily="18" charset="0"/>
                <a:cs typeface="Times New Roman" panose="02020603050405020304" pitchFamily="18" charset="0"/>
              </a:rPr>
              <a:t>.</a:t>
            </a:r>
          </a:p>
          <a:p>
            <a:pPr>
              <a:buFont typeface="Wingdings" panose="05000000000000000000" pitchFamily="2" charset="2"/>
              <a:buChar char="Ø"/>
            </a:pPr>
            <a:r>
              <a:rPr dirty="0" sz="2800" lang="en-US">
                <a:latin typeface="Times New Roman" panose="02020603050405020304" pitchFamily="18" charset="0"/>
                <a:cs typeface="Times New Roman" panose="02020603050405020304" pitchFamily="18" charset="0"/>
              </a:rPr>
              <a:t> However, implicit memory is nevertheless exceedingly important to us because it has a direct effect on our behavior. </a:t>
            </a:r>
            <a:endParaRPr dirty="0" sz="2800" lang="en-US"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dirty="0" sz="2800" lang="en-US" smtClean="0">
                <a:latin typeface="Times New Roman" panose="02020603050405020304" pitchFamily="18" charset="0"/>
                <a:cs typeface="Times New Roman" panose="02020603050405020304" pitchFamily="18" charset="0"/>
              </a:rPr>
              <a:t>Implicit </a:t>
            </a:r>
            <a:r>
              <a:rPr dirty="0" sz="2800" lang="en-US">
                <a:latin typeface="Times New Roman" panose="02020603050405020304" pitchFamily="18" charset="0"/>
                <a:cs typeface="Times New Roman" panose="02020603050405020304" pitchFamily="18" charset="0"/>
              </a:rPr>
              <a:t>memory refers to the influence of experience on behavior, even if the individual is not aware of those influences. </a:t>
            </a:r>
            <a:endParaRPr dirty="0" sz="2800" lang="am-ET">
              <a:cs typeface="Times New Roman" panose="02020603050405020304" pitchFamily="18" charset="0"/>
            </a:endParaRPr>
          </a:p>
        </p:txBody>
      </p:sp>
    </p:spTree>
  </p:cSld>
  <p:clrMapOvr>
    <a:masterClrMapping/>
  </p:clrMapOvr>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362" name=""/>
        <p:cNvGrpSpPr/>
        <p:nvPr/>
      </p:nvGrpSpPr>
      <p:grpSpPr>
        <a:xfrm>
          <a:off x="0" y="0"/>
          <a:ext cx="0" cy="0"/>
          <a:chOff x="0" y="0"/>
          <a:chExt cx="0" cy="0"/>
        </a:xfrm>
      </p:grpSpPr>
      <p:sp>
        <p:nvSpPr>
          <p:cNvPr id="1048732" name="Content Placeholder 2"/>
          <p:cNvSpPr>
            <a:spLocks noGrp="1"/>
          </p:cNvSpPr>
          <p:nvPr>
            <p:ph idx="1"/>
          </p:nvPr>
        </p:nvSpPr>
        <p:spPr>
          <a:xfrm>
            <a:off x="76200" y="152400"/>
            <a:ext cx="8991600" cy="6629400"/>
          </a:xfrm>
        </p:spPr>
        <p:txBody>
          <a:bodyPr/>
          <a:p>
            <a:pPr indent="0" marL="0">
              <a:buNone/>
            </a:pPr>
            <a:r>
              <a:rPr dirty="0" lang="en-US" smtClean="0">
                <a:latin typeface="Times New Roman" panose="02020603050405020304" pitchFamily="18" charset="0"/>
                <a:cs typeface="Times New Roman" panose="02020603050405020304" pitchFamily="18" charset="0"/>
              </a:rPr>
              <a:t>There </a:t>
            </a:r>
            <a:r>
              <a:rPr dirty="0" lang="en-US">
                <a:latin typeface="Times New Roman" panose="02020603050405020304" pitchFamily="18" charset="0"/>
                <a:cs typeface="Times New Roman" panose="02020603050405020304" pitchFamily="18" charset="0"/>
              </a:rPr>
              <a:t>are three general types of implicit memory: procedural memory, classical conditioning effects, and </a:t>
            </a:r>
            <a:r>
              <a:rPr dirty="0" lang="en-US" smtClean="0">
                <a:latin typeface="Times New Roman" panose="02020603050405020304" pitchFamily="18" charset="0"/>
                <a:cs typeface="Times New Roman" panose="02020603050405020304" pitchFamily="18" charset="0"/>
              </a:rPr>
              <a:t>priming</a:t>
            </a:r>
          </a:p>
          <a:p>
            <a:pPr indent="0" marL="0">
              <a:buNone/>
            </a:pPr>
            <a:r>
              <a:rPr dirty="0" lang="en-US">
                <a:solidFill>
                  <a:srgbClr val="FF0000"/>
                </a:solidFill>
                <a:latin typeface="Times New Roman" panose="02020603050405020304" pitchFamily="18" charset="0"/>
                <a:cs typeface="Times New Roman" panose="02020603050405020304" pitchFamily="18" charset="0"/>
              </a:rPr>
              <a:t>Procedural memory </a:t>
            </a:r>
            <a:r>
              <a:rPr dirty="0" lang="en-US">
                <a:latin typeface="Times New Roman" panose="02020603050405020304" pitchFamily="18" charset="0"/>
                <a:cs typeface="Times New Roman" panose="02020603050405020304" pitchFamily="18" charset="0"/>
              </a:rPr>
              <a:t>refers to our often unexplainable knowledge of how to do things. </a:t>
            </a:r>
            <a:endParaRPr dirty="0" lang="en-US"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ü"/>
            </a:pPr>
            <a:r>
              <a:rPr dirty="0" lang="en-US" smtClean="0">
                <a:latin typeface="Times New Roman" panose="02020603050405020304" pitchFamily="18" charset="0"/>
                <a:cs typeface="Times New Roman" panose="02020603050405020304" pitchFamily="18" charset="0"/>
              </a:rPr>
              <a:t>It allows </a:t>
            </a:r>
            <a:r>
              <a:rPr dirty="0" lang="en-US">
                <a:latin typeface="Times New Roman" panose="02020603050405020304" pitchFamily="18" charset="0"/>
                <a:cs typeface="Times New Roman" panose="02020603050405020304" pitchFamily="18" charset="0"/>
              </a:rPr>
              <a:t>us to perform complex tasks, even though we may not be able to explain to others how we do them</a:t>
            </a:r>
            <a:r>
              <a:rPr dirty="0" lang="en-US" smtClean="0">
                <a:latin typeface="Times New Roman" panose="02020603050405020304" pitchFamily="18" charset="0"/>
                <a:cs typeface="Times New Roman" panose="02020603050405020304" pitchFamily="18" charset="0"/>
              </a:rPr>
              <a:t>.</a:t>
            </a:r>
          </a:p>
          <a:p>
            <a:pPr>
              <a:buFont typeface="Wingdings" panose="05000000000000000000" pitchFamily="2" charset="2"/>
              <a:buChar char="ü"/>
            </a:pPr>
            <a:r>
              <a:rPr dirty="0" lang="en-US">
                <a:latin typeface="Times New Roman" panose="02020603050405020304" pitchFamily="18" charset="0"/>
                <a:cs typeface="Times New Roman" panose="02020603050405020304" pitchFamily="18" charset="0"/>
              </a:rPr>
              <a:t>When we walk from one place to another, speak to another person in English, dial a cell phone, or play a video game, we are using procedural memory. </a:t>
            </a:r>
            <a:endParaRPr dirty="0" lang="am-ET">
              <a:cs typeface="Times New Roman" panose="02020603050405020304" pitchFamily="18" charset="0"/>
            </a:endParaRPr>
          </a:p>
        </p:txBody>
      </p:sp>
    </p:spTree>
  </p:cSld>
  <p:clrMapOvr>
    <a:masterClrMapping/>
  </p:clrMapOvr>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363" name=""/>
        <p:cNvGrpSpPr/>
        <p:nvPr/>
      </p:nvGrpSpPr>
      <p:grpSpPr>
        <a:xfrm>
          <a:off x="0" y="0"/>
          <a:ext cx="0" cy="0"/>
          <a:chOff x="0" y="0"/>
          <a:chExt cx="0" cy="0"/>
        </a:xfrm>
      </p:grpSpPr>
      <p:sp>
        <p:nvSpPr>
          <p:cNvPr id="1048733" name="Content Placeholder 2"/>
          <p:cNvSpPr>
            <a:spLocks noGrp="1"/>
          </p:cNvSpPr>
          <p:nvPr>
            <p:ph idx="1"/>
          </p:nvPr>
        </p:nvSpPr>
        <p:spPr>
          <a:xfrm>
            <a:off x="76200" y="152400"/>
            <a:ext cx="8915400" cy="6553200"/>
          </a:xfrm>
        </p:spPr>
        <p:txBody>
          <a:bodyPr/>
          <a:p>
            <a:pPr indent="0" marL="0">
              <a:buNone/>
            </a:pPr>
            <a:r>
              <a:rPr dirty="0" lang="en-US" smtClean="0">
                <a:solidFill>
                  <a:srgbClr val="FF0000"/>
                </a:solidFill>
                <a:latin typeface="Times New Roman" panose="02020603050405020304" pitchFamily="18" charset="0"/>
                <a:cs typeface="Times New Roman" panose="02020603050405020304" pitchFamily="18" charset="0"/>
              </a:rPr>
              <a:t>Classical </a:t>
            </a:r>
            <a:r>
              <a:rPr dirty="0" lang="en-US">
                <a:solidFill>
                  <a:srgbClr val="FF0000"/>
                </a:solidFill>
                <a:latin typeface="Times New Roman" panose="02020603050405020304" pitchFamily="18" charset="0"/>
                <a:cs typeface="Times New Roman" panose="02020603050405020304" pitchFamily="18" charset="0"/>
              </a:rPr>
              <a:t>conditioning </a:t>
            </a:r>
            <a:r>
              <a:rPr dirty="0" lang="en-US" smtClean="0">
                <a:solidFill>
                  <a:srgbClr val="FF0000"/>
                </a:solidFill>
                <a:latin typeface="Times New Roman" panose="02020603050405020304" pitchFamily="18" charset="0"/>
                <a:cs typeface="Times New Roman" panose="02020603050405020304" pitchFamily="18" charset="0"/>
              </a:rPr>
              <a:t>effects</a:t>
            </a:r>
          </a:p>
          <a:p>
            <a:pPr>
              <a:buFont typeface="Wingdings" panose="05000000000000000000" pitchFamily="2" charset="2"/>
              <a:buChar char="Ø"/>
            </a:pPr>
            <a:r>
              <a:rPr dirty="0" lang="en-US">
                <a:latin typeface="Times New Roman" panose="02020603050405020304" pitchFamily="18" charset="0"/>
                <a:cs typeface="Times New Roman" panose="02020603050405020304" pitchFamily="18" charset="0"/>
              </a:rPr>
              <a:t> </a:t>
            </a:r>
            <a:r>
              <a:rPr dirty="0" lang="en-US" smtClean="0">
                <a:latin typeface="Times New Roman" panose="02020603050405020304" pitchFamily="18" charset="0"/>
                <a:cs typeface="Times New Roman" panose="02020603050405020304" pitchFamily="18" charset="0"/>
              </a:rPr>
              <a:t>In  </a:t>
            </a:r>
            <a:r>
              <a:rPr dirty="0" lang="en-US">
                <a:latin typeface="Times New Roman" panose="02020603050405020304" pitchFamily="18" charset="0"/>
                <a:cs typeface="Times New Roman" panose="02020603050405020304" pitchFamily="18" charset="0"/>
              </a:rPr>
              <a:t>which we learn, often without effort or awareness, to associate neutral stimuli (such as a sound or a light) with another stimulus (such as food</a:t>
            </a:r>
            <a:r>
              <a:rPr dirty="0" lang="en-US" smtClean="0">
                <a:latin typeface="Times New Roman" panose="02020603050405020304" pitchFamily="18" charset="0"/>
                <a:cs typeface="Times New Roman" panose="02020603050405020304" pitchFamily="18" charset="0"/>
              </a:rPr>
              <a:t>).</a:t>
            </a:r>
          </a:p>
          <a:p>
            <a:pPr indent="0" lvl="0" marL="0">
              <a:buNone/>
            </a:pPr>
            <a:r>
              <a:rPr dirty="0" lang="en-US" smtClean="0">
                <a:solidFill>
                  <a:srgbClr val="FF0000"/>
                </a:solidFill>
                <a:latin typeface="Times New Roman" panose="02020603050405020304" pitchFamily="18" charset="0"/>
                <a:cs typeface="Times New Roman" panose="02020603050405020304" pitchFamily="18" charset="0"/>
              </a:rPr>
              <a:t>Priming</a:t>
            </a:r>
          </a:p>
          <a:p>
            <a:pPr lvl="0">
              <a:buFont typeface="Wingdings" panose="05000000000000000000" pitchFamily="2" charset="2"/>
              <a:buChar char="Ø"/>
            </a:pPr>
            <a:r>
              <a:rPr dirty="0" lang="en-US">
                <a:latin typeface="Times New Roman" panose="02020603050405020304" pitchFamily="18" charset="0"/>
                <a:cs typeface="Times New Roman" panose="02020603050405020304" pitchFamily="18" charset="0"/>
              </a:rPr>
              <a:t> </a:t>
            </a:r>
            <a:r>
              <a:rPr dirty="0" lang="en-US" smtClean="0">
                <a:latin typeface="Times New Roman" panose="02020603050405020304" pitchFamily="18" charset="0"/>
                <a:cs typeface="Times New Roman" panose="02020603050405020304" pitchFamily="18" charset="0"/>
              </a:rPr>
              <a:t>Refers both to the activation of knowledge and to the influence of that activation on behavior </a:t>
            </a:r>
          </a:p>
          <a:p>
            <a:pPr indent="0" lvl="0" marL="0">
              <a:buNone/>
            </a:pPr>
            <a:r>
              <a:rPr dirty="0" i="1" lang="en-US">
                <a:solidFill>
                  <a:srgbClr val="7030A0"/>
                </a:solidFill>
                <a:latin typeface="Times New Roman" panose="02020603050405020304" pitchFamily="18" charset="0"/>
                <a:cs typeface="Times New Roman" panose="02020603050405020304" pitchFamily="18" charset="0"/>
              </a:rPr>
              <a:t>Long-term memory organizes information using categories, prototypes, and </a:t>
            </a:r>
            <a:r>
              <a:rPr dirty="0" i="1" lang="en-US" smtClean="0">
                <a:solidFill>
                  <a:srgbClr val="7030A0"/>
                </a:solidFill>
                <a:latin typeface="Times New Roman" panose="02020603050405020304" pitchFamily="18" charset="0"/>
                <a:cs typeface="Times New Roman" panose="02020603050405020304" pitchFamily="18" charset="0"/>
              </a:rPr>
              <a:t>schemas(frameworks of knowledge in long term memory). </a:t>
            </a:r>
            <a:r>
              <a:rPr dirty="0" i="1" lang="en-US">
                <a:solidFill>
                  <a:srgbClr val="7030A0"/>
                </a:solidFill>
                <a:latin typeface="Times New Roman" panose="02020603050405020304" pitchFamily="18" charset="0"/>
                <a:cs typeface="Times New Roman" panose="02020603050405020304" pitchFamily="18" charset="0"/>
              </a:rPr>
              <a:t>This can both improve memory and lead to distortions</a:t>
            </a:r>
            <a:r>
              <a:rPr dirty="0" lang="en-US">
                <a:latin typeface="Times New Roman" panose="02020603050405020304" pitchFamily="18" charset="0"/>
                <a:cs typeface="Times New Roman" panose="02020603050405020304" pitchFamily="18" charset="0"/>
              </a:rPr>
              <a:t>.</a:t>
            </a:r>
            <a:endParaRPr dirty="0" lang="en-US" smtClean="0">
              <a:latin typeface="Times New Roman" panose="02020603050405020304" pitchFamily="18" charset="0"/>
              <a:cs typeface="Times New Roman" panose="02020603050405020304" pitchFamily="18" charset="0"/>
            </a:endParaRPr>
          </a:p>
          <a:p>
            <a:pPr indent="0" marL="0">
              <a:buNone/>
            </a:pPr>
            <a:endParaRPr dirty="0" lang="en-US" smtClean="0"/>
          </a:p>
          <a:p>
            <a:pPr indent="0" marL="0">
              <a:buNone/>
            </a:pPr>
            <a:endParaRPr dirty="0" lang="am-ET"/>
          </a:p>
        </p:txBody>
      </p:sp>
    </p:spTree>
  </p:cSld>
  <p:clrMapOvr>
    <a:masterClrMapping/>
  </p:clrMapOvr>
  <p:timing/>
</p:sld>
</file>

<file path=ppt/theme/theme1.xml><?xml version="1.0" encoding="utf-8"?>
<a:theme xmlns:a="http://schemas.openxmlformats.org/drawingml/2006/main" name="Office Theme">
  <a:themeElements>
    <a:clrScheme name="Office">
      <a:dk1>
        <a:sysClr lastClr="000000" val="windowText"/>
      </a:dk1>
      <a:lt1>
        <a:sysClr lastClr="FFFFFF" val="window"/>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主题">
  <a:themeElements>
    <a:clrScheme name="Office">
      <a:dk1>
        <a:sysClr lastClr="000000" val="windowText"/>
      </a:dk1>
      <a:lt1>
        <a:sysClr lastClr="FFFFFF" val="window"/>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ppt/theme/theme3.xml><?xml version="1.0" encoding="utf-8"?>
<a:theme xmlns:a="http://schemas.openxmlformats.org/drawingml/2006/main" name="Office Theme">
  <a:themeElements>
    <a:clrScheme name="Office">
      <a:dk1>
        <a:sysClr lastClr="000000" val="windowText"/>
      </a:dk1>
      <a:lt1>
        <a:sysClr lastClr="FFFFFF" val="window"/>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Application>Microsoft Office PowerPoint</Application>
  <ScaleCrop>0</ScaleCrop>
  <Company>Enjoy My Fine Releases.</Company>
  <LinksUpToDate>0</LinksUpToDate>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itle>PowerPoint Presentation</dc:title>
  <dc:creator>David Deng</dc:creator>
  <cp:lastModifiedBy>Windows User</cp:lastModifiedBy>
  <dcterms:created xsi:type="dcterms:W3CDTF">2019-10-20T00:23:07Z</dcterms:created>
  <dcterms:modified xsi:type="dcterms:W3CDTF">2021-05-20T11:01:35Z</dcterms:modified>
</cp:coreProperties>
</file>